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340" r:id="rId2"/>
    <p:sldId id="373" r:id="rId3"/>
    <p:sldId id="372" r:id="rId4"/>
    <p:sldId id="388" r:id="rId5"/>
    <p:sldId id="382" r:id="rId6"/>
    <p:sldId id="386" r:id="rId7"/>
    <p:sldId id="384" r:id="rId8"/>
    <p:sldId id="385" r:id="rId9"/>
    <p:sldId id="379" r:id="rId10"/>
    <p:sldId id="401" r:id="rId11"/>
    <p:sldId id="420" r:id="rId12"/>
    <p:sldId id="402" r:id="rId13"/>
    <p:sldId id="414" r:id="rId14"/>
    <p:sldId id="415" r:id="rId15"/>
    <p:sldId id="416" r:id="rId16"/>
    <p:sldId id="417" r:id="rId17"/>
    <p:sldId id="418" r:id="rId18"/>
    <p:sldId id="419" r:id="rId19"/>
    <p:sldId id="403" r:id="rId20"/>
    <p:sldId id="404" r:id="rId21"/>
    <p:sldId id="405" r:id="rId22"/>
    <p:sldId id="406" r:id="rId23"/>
    <p:sldId id="407" r:id="rId24"/>
    <p:sldId id="408" r:id="rId25"/>
    <p:sldId id="380" r:id="rId26"/>
    <p:sldId id="371" r:id="rId27"/>
    <p:sldId id="376" r:id="rId28"/>
    <p:sldId id="374" r:id="rId29"/>
    <p:sldId id="375" r:id="rId30"/>
    <p:sldId id="396" r:id="rId31"/>
    <p:sldId id="397" r:id="rId32"/>
    <p:sldId id="398" r:id="rId33"/>
    <p:sldId id="399" r:id="rId34"/>
    <p:sldId id="400" r:id="rId35"/>
    <p:sldId id="387" r:id="rId36"/>
    <p:sldId id="383" r:id="rId37"/>
  </p:sldIdLst>
  <p:sldSz cx="9144000" cy="6858000" type="screen4x3"/>
  <p:notesSz cx="6794500" cy="9931400"/>
  <p:defaultTextStyle>
    <a:defPPr>
      <a:defRPr lang="en-GB"/>
    </a:defPPr>
    <a:lvl1pPr algn="l" rtl="0" fontAlgn="base">
      <a:spcBef>
        <a:spcPct val="20000"/>
      </a:spcBef>
      <a:spcAft>
        <a:spcPct val="0"/>
      </a:spcAft>
      <a:buSzPct val="100000"/>
      <a:buFont typeface="Times" pitchFamily="-96" charset="0"/>
      <a:defRPr sz="2800" kern="1200">
        <a:solidFill>
          <a:schemeClr val="bg1"/>
        </a:solidFill>
        <a:latin typeface="Frutiger LT Std 45 Light" pitchFamily="34" charset="0"/>
        <a:ea typeface="+mn-ea"/>
        <a:cs typeface="+mn-cs"/>
      </a:defRPr>
    </a:lvl1pPr>
    <a:lvl2pPr marL="457200" algn="l" rtl="0" fontAlgn="base">
      <a:spcBef>
        <a:spcPct val="20000"/>
      </a:spcBef>
      <a:spcAft>
        <a:spcPct val="0"/>
      </a:spcAft>
      <a:buSzPct val="100000"/>
      <a:buFont typeface="Times" pitchFamily="-96" charset="0"/>
      <a:defRPr sz="2800" kern="1200">
        <a:solidFill>
          <a:schemeClr val="bg1"/>
        </a:solidFill>
        <a:latin typeface="Frutiger LT Std 45 Light" pitchFamily="34" charset="0"/>
        <a:ea typeface="+mn-ea"/>
        <a:cs typeface="+mn-cs"/>
      </a:defRPr>
    </a:lvl2pPr>
    <a:lvl3pPr marL="914400" algn="l" rtl="0" fontAlgn="base">
      <a:spcBef>
        <a:spcPct val="20000"/>
      </a:spcBef>
      <a:spcAft>
        <a:spcPct val="0"/>
      </a:spcAft>
      <a:buSzPct val="100000"/>
      <a:buFont typeface="Times" pitchFamily="-96" charset="0"/>
      <a:defRPr sz="2800" kern="1200">
        <a:solidFill>
          <a:schemeClr val="bg1"/>
        </a:solidFill>
        <a:latin typeface="Frutiger LT Std 45 Light" pitchFamily="34" charset="0"/>
        <a:ea typeface="+mn-ea"/>
        <a:cs typeface="+mn-cs"/>
      </a:defRPr>
    </a:lvl3pPr>
    <a:lvl4pPr marL="1371600" algn="l" rtl="0" fontAlgn="base">
      <a:spcBef>
        <a:spcPct val="20000"/>
      </a:spcBef>
      <a:spcAft>
        <a:spcPct val="0"/>
      </a:spcAft>
      <a:buSzPct val="100000"/>
      <a:buFont typeface="Times" pitchFamily="-96" charset="0"/>
      <a:defRPr sz="2800" kern="1200">
        <a:solidFill>
          <a:schemeClr val="bg1"/>
        </a:solidFill>
        <a:latin typeface="Frutiger LT Std 45 Light" pitchFamily="34" charset="0"/>
        <a:ea typeface="+mn-ea"/>
        <a:cs typeface="+mn-cs"/>
      </a:defRPr>
    </a:lvl4pPr>
    <a:lvl5pPr marL="1828800" algn="l" rtl="0" fontAlgn="base">
      <a:spcBef>
        <a:spcPct val="20000"/>
      </a:spcBef>
      <a:spcAft>
        <a:spcPct val="0"/>
      </a:spcAft>
      <a:buSzPct val="100000"/>
      <a:buFont typeface="Times" pitchFamily="-96" charset="0"/>
      <a:defRPr sz="2800" kern="1200">
        <a:solidFill>
          <a:schemeClr val="bg1"/>
        </a:solidFill>
        <a:latin typeface="Frutiger LT Std 45 Light" pitchFamily="34" charset="0"/>
        <a:ea typeface="+mn-ea"/>
        <a:cs typeface="+mn-cs"/>
      </a:defRPr>
    </a:lvl5pPr>
    <a:lvl6pPr marL="2286000" algn="l" defTabSz="914400" rtl="0" eaLnBrk="1" latinLnBrk="0" hangingPunct="1">
      <a:defRPr sz="2800" kern="1200">
        <a:solidFill>
          <a:schemeClr val="bg1"/>
        </a:solidFill>
        <a:latin typeface="Frutiger LT Std 45 Light" pitchFamily="34" charset="0"/>
        <a:ea typeface="+mn-ea"/>
        <a:cs typeface="+mn-cs"/>
      </a:defRPr>
    </a:lvl6pPr>
    <a:lvl7pPr marL="2743200" algn="l" defTabSz="914400" rtl="0" eaLnBrk="1" latinLnBrk="0" hangingPunct="1">
      <a:defRPr sz="2800" kern="1200">
        <a:solidFill>
          <a:schemeClr val="bg1"/>
        </a:solidFill>
        <a:latin typeface="Frutiger LT Std 45 Light" pitchFamily="34" charset="0"/>
        <a:ea typeface="+mn-ea"/>
        <a:cs typeface="+mn-cs"/>
      </a:defRPr>
    </a:lvl7pPr>
    <a:lvl8pPr marL="3200400" algn="l" defTabSz="914400" rtl="0" eaLnBrk="1" latinLnBrk="0" hangingPunct="1">
      <a:defRPr sz="2800" kern="1200">
        <a:solidFill>
          <a:schemeClr val="bg1"/>
        </a:solidFill>
        <a:latin typeface="Frutiger LT Std 45 Light" pitchFamily="34" charset="0"/>
        <a:ea typeface="+mn-ea"/>
        <a:cs typeface="+mn-cs"/>
      </a:defRPr>
    </a:lvl8pPr>
    <a:lvl9pPr marL="3657600" algn="l" defTabSz="914400" rtl="0" eaLnBrk="1" latinLnBrk="0" hangingPunct="1">
      <a:defRPr sz="2800" kern="1200">
        <a:solidFill>
          <a:schemeClr val="bg1"/>
        </a:solidFill>
        <a:latin typeface="Frutiger LT Std 45 Light"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CC3300"/>
    <a:srgbClr val="3760A0"/>
    <a:srgbClr val="660066"/>
    <a:srgbClr val="99CCFF"/>
    <a:srgbClr val="95D3A5"/>
    <a:srgbClr val="000066"/>
    <a:srgbClr val="ABE9FF"/>
    <a:srgbClr val="360086"/>
    <a:srgbClr val="85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2" autoAdjust="0"/>
    <p:restoredTop sz="79855" autoAdjust="0"/>
  </p:normalViewPr>
  <p:slideViewPr>
    <p:cSldViewPr>
      <p:cViewPr varScale="1">
        <p:scale>
          <a:sx n="39" d="100"/>
          <a:sy n="39" d="100"/>
        </p:scale>
        <p:origin x="-3000" y="-104"/>
      </p:cViewPr>
      <p:guideLst>
        <p:guide orient="horz" pos="2160"/>
        <p:guide pos="2880"/>
      </p:guideLst>
    </p:cSldViewPr>
  </p:slideViewPr>
  <p:notesTextViewPr>
    <p:cViewPr>
      <p:scale>
        <a:sx n="150" d="100"/>
        <a:sy n="150" d="100"/>
      </p:scale>
      <p:origin x="0" y="0"/>
    </p:cViewPr>
  </p:notesTextViewPr>
  <p:notesViewPr>
    <p:cSldViewPr>
      <p:cViewPr>
        <p:scale>
          <a:sx n="90" d="100"/>
          <a:sy n="90" d="100"/>
        </p:scale>
        <p:origin x="-3078" y="57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BAA88A-4816-4BF6-B87B-4BCC5F1ED3C3}" type="doc">
      <dgm:prSet loTypeId="urn:microsoft.com/office/officeart/2008/layout/AlternatingHexagons" loCatId="list" qsTypeId="urn:microsoft.com/office/officeart/2005/8/quickstyle/simple1" qsCatId="simple" csTypeId="urn:microsoft.com/office/officeart/2005/8/colors/accent2_3" csCatId="accent2" phldr="1"/>
      <dgm:spPr/>
      <dgm:t>
        <a:bodyPr/>
        <a:lstStyle/>
        <a:p>
          <a:endParaRPr lang="en-GB"/>
        </a:p>
      </dgm:t>
    </dgm:pt>
    <dgm:pt modelId="{6E10152F-B9F2-4E8A-93F0-373AB81767AF}">
      <dgm:prSet phldrT="[Text]"/>
      <dgm:spPr/>
      <dgm:t>
        <a:bodyPr/>
        <a:lstStyle/>
        <a:p>
          <a:r>
            <a:rPr lang="en-GB" dirty="0" err="1" smtClean="0"/>
            <a:t>Turnaway</a:t>
          </a:r>
          <a:r>
            <a:rPr lang="en-GB" dirty="0" smtClean="0"/>
            <a:t> data</a:t>
          </a:r>
          <a:endParaRPr lang="en-GB" dirty="0"/>
        </a:p>
      </dgm:t>
    </dgm:pt>
    <dgm:pt modelId="{48D977CE-2885-484E-87FF-7123FECA5509}" type="parTrans" cxnId="{AF6C214E-8425-4525-A977-C4F099A683DA}">
      <dgm:prSet/>
      <dgm:spPr/>
      <dgm:t>
        <a:bodyPr/>
        <a:lstStyle/>
        <a:p>
          <a:endParaRPr lang="en-GB"/>
        </a:p>
      </dgm:t>
    </dgm:pt>
    <dgm:pt modelId="{1AB04833-4550-4382-AC76-55AF50758EF1}" type="sibTrans" cxnId="{AF6C214E-8425-4525-A977-C4F099A683DA}">
      <dgm:prSet/>
      <dgm:spPr/>
      <dgm:t>
        <a:bodyPr/>
        <a:lstStyle/>
        <a:p>
          <a:r>
            <a:rPr lang="en-GB" dirty="0" smtClean="0"/>
            <a:t>COUNTER4 Reports</a:t>
          </a:r>
          <a:endParaRPr lang="en-GB" dirty="0"/>
        </a:p>
      </dgm:t>
    </dgm:pt>
    <dgm:pt modelId="{58EB60B4-39A4-4979-9DAC-CFD400A33B14}">
      <dgm:prSet phldrT="[Text]"/>
      <dgm:spPr/>
      <dgm:t>
        <a:bodyPr/>
        <a:lstStyle/>
        <a:p>
          <a:r>
            <a:rPr lang="en-GB" dirty="0" smtClean="0"/>
            <a:t>Improved Accessibility</a:t>
          </a:r>
          <a:endParaRPr lang="en-GB" dirty="0"/>
        </a:p>
      </dgm:t>
    </dgm:pt>
    <dgm:pt modelId="{7885F3B5-D3ED-4A27-975B-A99A6A97E4D4}" type="parTrans" cxnId="{566BECBA-5733-4A9B-985E-D078818484A5}">
      <dgm:prSet/>
      <dgm:spPr/>
      <dgm:t>
        <a:bodyPr/>
        <a:lstStyle/>
        <a:p>
          <a:endParaRPr lang="en-GB"/>
        </a:p>
      </dgm:t>
    </dgm:pt>
    <dgm:pt modelId="{93F956BD-0DE9-4DAD-ABBF-4E1130BA7D49}" type="sibTrans" cxnId="{566BECBA-5733-4A9B-985E-D078818484A5}">
      <dgm:prSet/>
      <dgm:spPr/>
      <dgm:t>
        <a:bodyPr/>
        <a:lstStyle/>
        <a:p>
          <a:r>
            <a:rPr lang="en-GB" dirty="0" smtClean="0"/>
            <a:t>Single location for reporting</a:t>
          </a:r>
          <a:endParaRPr lang="en-GB" dirty="0"/>
        </a:p>
      </dgm:t>
    </dgm:pt>
    <dgm:pt modelId="{89576068-6CEA-4A97-92CD-5DA678C3CD7E}">
      <dgm:prSet phldrT="[Text]"/>
      <dgm:spPr/>
      <dgm:t>
        <a:bodyPr/>
        <a:lstStyle/>
        <a:p>
          <a:r>
            <a:rPr lang="en-GB" dirty="0" smtClean="0"/>
            <a:t>User-guides and support material</a:t>
          </a:r>
          <a:endParaRPr lang="en-GB" dirty="0"/>
        </a:p>
      </dgm:t>
    </dgm:pt>
    <dgm:pt modelId="{6AC5922F-C944-4D26-B65D-3C3EE977E324}" type="parTrans" cxnId="{DA373F5A-2873-4278-92BA-2249AD04A82C}">
      <dgm:prSet/>
      <dgm:spPr/>
      <dgm:t>
        <a:bodyPr/>
        <a:lstStyle/>
        <a:p>
          <a:endParaRPr lang="en-GB"/>
        </a:p>
      </dgm:t>
    </dgm:pt>
    <dgm:pt modelId="{A69C985A-7040-4DAE-AE3E-F8FB7BDE2EF6}" type="sibTrans" cxnId="{DA373F5A-2873-4278-92BA-2249AD04A82C}">
      <dgm:prSet/>
      <dgm:spPr/>
      <dgm:t>
        <a:bodyPr/>
        <a:lstStyle/>
        <a:p>
          <a:r>
            <a:rPr lang="en-GB" dirty="0" smtClean="0"/>
            <a:t>Advanced security measures</a:t>
          </a:r>
          <a:endParaRPr lang="en-GB" dirty="0"/>
        </a:p>
      </dgm:t>
    </dgm:pt>
    <dgm:pt modelId="{F8F38993-E857-4D48-BCD1-141DC736B956}">
      <dgm:prSet phldrT="[Text]" phldr="1"/>
      <dgm:spPr/>
      <dgm:t>
        <a:bodyPr/>
        <a:lstStyle/>
        <a:p>
          <a:endParaRPr lang="en-GB"/>
        </a:p>
      </dgm:t>
    </dgm:pt>
    <dgm:pt modelId="{7482EC89-D7E5-470B-8AF8-D1D2C5684FEA}" type="parTrans" cxnId="{E63C40D2-91C7-4AD2-956A-3C4AF6DBF435}">
      <dgm:prSet/>
      <dgm:spPr/>
      <dgm:t>
        <a:bodyPr/>
        <a:lstStyle/>
        <a:p>
          <a:endParaRPr lang="en-GB"/>
        </a:p>
      </dgm:t>
    </dgm:pt>
    <dgm:pt modelId="{549841C8-D0CD-4805-B21E-681D762555F7}" type="sibTrans" cxnId="{E63C40D2-91C7-4AD2-956A-3C4AF6DBF435}">
      <dgm:prSet/>
      <dgm:spPr/>
      <dgm:t>
        <a:bodyPr/>
        <a:lstStyle/>
        <a:p>
          <a:endParaRPr lang="en-GB"/>
        </a:p>
      </dgm:t>
    </dgm:pt>
    <dgm:pt modelId="{4EAE7489-3EEE-43E6-8DE2-DB983BE6281C}">
      <dgm:prSet/>
      <dgm:spPr/>
      <dgm:t>
        <a:bodyPr/>
        <a:lstStyle/>
        <a:p>
          <a:r>
            <a:rPr lang="en-GB" dirty="0" smtClean="0"/>
            <a:t>MARC Records, and OCLC control numbers</a:t>
          </a:r>
          <a:endParaRPr lang="en-GB" dirty="0"/>
        </a:p>
      </dgm:t>
    </dgm:pt>
    <dgm:pt modelId="{91D8BDE8-D7DF-4F5A-843D-6DEF06238088}" type="parTrans" cxnId="{D6DB99AD-BEC8-4794-B856-D710F573E5BA}">
      <dgm:prSet/>
      <dgm:spPr/>
      <dgm:t>
        <a:bodyPr/>
        <a:lstStyle/>
        <a:p>
          <a:endParaRPr lang="en-GB"/>
        </a:p>
      </dgm:t>
    </dgm:pt>
    <dgm:pt modelId="{F72714CE-517F-4441-AA20-A90AC260E5F6}" type="sibTrans" cxnId="{D6DB99AD-BEC8-4794-B856-D710F573E5BA}">
      <dgm:prSet/>
      <dgm:spPr/>
      <dgm:t>
        <a:bodyPr/>
        <a:lstStyle/>
        <a:p>
          <a:r>
            <a:rPr lang="en-GB" dirty="0" smtClean="0"/>
            <a:t>KBART lists</a:t>
          </a:r>
          <a:endParaRPr lang="en-GB" dirty="0"/>
        </a:p>
      </dgm:t>
    </dgm:pt>
    <dgm:pt modelId="{A9627954-5A39-4F27-AAA0-CE78F7733704}" type="pres">
      <dgm:prSet presAssocID="{76BAA88A-4816-4BF6-B87B-4BCC5F1ED3C3}" presName="Name0" presStyleCnt="0">
        <dgm:presLayoutVars>
          <dgm:chMax/>
          <dgm:chPref/>
          <dgm:dir/>
          <dgm:animLvl val="lvl"/>
        </dgm:presLayoutVars>
      </dgm:prSet>
      <dgm:spPr/>
      <dgm:t>
        <a:bodyPr/>
        <a:lstStyle/>
        <a:p>
          <a:endParaRPr lang="en-GB"/>
        </a:p>
      </dgm:t>
    </dgm:pt>
    <dgm:pt modelId="{11316933-DD09-470E-BC62-6DDE97BAFF23}" type="pres">
      <dgm:prSet presAssocID="{6E10152F-B9F2-4E8A-93F0-373AB81767AF}" presName="composite" presStyleCnt="0"/>
      <dgm:spPr/>
    </dgm:pt>
    <dgm:pt modelId="{28AD3CE4-8C0D-400A-B89F-D7BE34047070}" type="pres">
      <dgm:prSet presAssocID="{6E10152F-B9F2-4E8A-93F0-373AB81767AF}" presName="Parent1" presStyleLbl="node1" presStyleIdx="0" presStyleCnt="8">
        <dgm:presLayoutVars>
          <dgm:chMax val="1"/>
          <dgm:chPref val="1"/>
          <dgm:bulletEnabled val="1"/>
        </dgm:presLayoutVars>
      </dgm:prSet>
      <dgm:spPr/>
      <dgm:t>
        <a:bodyPr/>
        <a:lstStyle/>
        <a:p>
          <a:endParaRPr lang="en-GB"/>
        </a:p>
      </dgm:t>
    </dgm:pt>
    <dgm:pt modelId="{2876E6A4-BA06-42A3-8E22-A97D108F351B}" type="pres">
      <dgm:prSet presAssocID="{6E10152F-B9F2-4E8A-93F0-373AB81767AF}" presName="Childtext1" presStyleLbl="revTx" presStyleIdx="0" presStyleCnt="4">
        <dgm:presLayoutVars>
          <dgm:chMax val="0"/>
          <dgm:chPref val="0"/>
          <dgm:bulletEnabled val="1"/>
        </dgm:presLayoutVars>
      </dgm:prSet>
      <dgm:spPr/>
      <dgm:t>
        <a:bodyPr/>
        <a:lstStyle/>
        <a:p>
          <a:endParaRPr lang="en-GB"/>
        </a:p>
      </dgm:t>
    </dgm:pt>
    <dgm:pt modelId="{773901AF-1B25-4B99-98D0-FC92C18D6200}" type="pres">
      <dgm:prSet presAssocID="{6E10152F-B9F2-4E8A-93F0-373AB81767AF}" presName="BalanceSpacing" presStyleCnt="0"/>
      <dgm:spPr/>
    </dgm:pt>
    <dgm:pt modelId="{D2EEC87D-3C86-46EF-A72E-AC109EEF7FB0}" type="pres">
      <dgm:prSet presAssocID="{6E10152F-B9F2-4E8A-93F0-373AB81767AF}" presName="BalanceSpacing1" presStyleCnt="0"/>
      <dgm:spPr/>
    </dgm:pt>
    <dgm:pt modelId="{4A663A62-D912-458E-8C59-74A060C041EC}" type="pres">
      <dgm:prSet presAssocID="{1AB04833-4550-4382-AC76-55AF50758EF1}" presName="Accent1Text" presStyleLbl="node1" presStyleIdx="1" presStyleCnt="8"/>
      <dgm:spPr/>
      <dgm:t>
        <a:bodyPr/>
        <a:lstStyle/>
        <a:p>
          <a:endParaRPr lang="en-GB"/>
        </a:p>
      </dgm:t>
    </dgm:pt>
    <dgm:pt modelId="{6619C2D1-09ED-401F-B4CA-B5FD82520EEF}" type="pres">
      <dgm:prSet presAssocID="{1AB04833-4550-4382-AC76-55AF50758EF1}" presName="spaceBetweenRectangles" presStyleCnt="0"/>
      <dgm:spPr/>
    </dgm:pt>
    <dgm:pt modelId="{31A3FBD1-13B5-431D-845B-B1364DA7B043}" type="pres">
      <dgm:prSet presAssocID="{4EAE7489-3EEE-43E6-8DE2-DB983BE6281C}" presName="composite" presStyleCnt="0"/>
      <dgm:spPr/>
    </dgm:pt>
    <dgm:pt modelId="{12967451-2438-4A7A-A267-A13EC14A199C}" type="pres">
      <dgm:prSet presAssocID="{4EAE7489-3EEE-43E6-8DE2-DB983BE6281C}" presName="Parent1" presStyleLbl="node1" presStyleIdx="2" presStyleCnt="8" custLinFactX="-59043" custLinFactNeighborX="-100000" custLinFactNeighborY="-82755">
        <dgm:presLayoutVars>
          <dgm:chMax val="1"/>
          <dgm:chPref val="1"/>
          <dgm:bulletEnabled val="1"/>
        </dgm:presLayoutVars>
      </dgm:prSet>
      <dgm:spPr/>
      <dgm:t>
        <a:bodyPr/>
        <a:lstStyle/>
        <a:p>
          <a:endParaRPr lang="en-GB"/>
        </a:p>
      </dgm:t>
    </dgm:pt>
    <dgm:pt modelId="{5048054C-BF36-4E7A-8210-F74A4C8F1006}" type="pres">
      <dgm:prSet presAssocID="{4EAE7489-3EEE-43E6-8DE2-DB983BE6281C}" presName="Childtext1" presStyleLbl="revTx" presStyleIdx="1" presStyleCnt="4">
        <dgm:presLayoutVars>
          <dgm:chMax val="0"/>
          <dgm:chPref val="0"/>
          <dgm:bulletEnabled val="1"/>
        </dgm:presLayoutVars>
      </dgm:prSet>
      <dgm:spPr/>
    </dgm:pt>
    <dgm:pt modelId="{0717EFC8-9185-4218-BFF9-21BF7322FA06}" type="pres">
      <dgm:prSet presAssocID="{4EAE7489-3EEE-43E6-8DE2-DB983BE6281C}" presName="BalanceSpacing" presStyleCnt="0"/>
      <dgm:spPr/>
    </dgm:pt>
    <dgm:pt modelId="{F66A0588-FEB2-47D1-B981-47579ABA60DE}" type="pres">
      <dgm:prSet presAssocID="{4EAE7489-3EEE-43E6-8DE2-DB983BE6281C}" presName="BalanceSpacing1" presStyleCnt="0"/>
      <dgm:spPr/>
    </dgm:pt>
    <dgm:pt modelId="{835EFF17-12E4-42FD-BB7C-6F18840CFD82}" type="pres">
      <dgm:prSet presAssocID="{F72714CE-517F-4441-AA20-A90AC260E5F6}" presName="Accent1Text" presStyleLbl="node1" presStyleIdx="3" presStyleCnt="8" custLinFactNeighborX="-50046" custLinFactNeighborY="81203"/>
      <dgm:spPr/>
      <dgm:t>
        <a:bodyPr/>
        <a:lstStyle/>
        <a:p>
          <a:endParaRPr lang="en-GB"/>
        </a:p>
      </dgm:t>
    </dgm:pt>
    <dgm:pt modelId="{D487FE7E-3351-4C02-B720-288720846407}" type="pres">
      <dgm:prSet presAssocID="{F72714CE-517F-4441-AA20-A90AC260E5F6}" presName="spaceBetweenRectangles" presStyleCnt="0"/>
      <dgm:spPr/>
    </dgm:pt>
    <dgm:pt modelId="{56B03393-78A0-4DC2-BD44-F2FC80E38940}" type="pres">
      <dgm:prSet presAssocID="{58EB60B4-39A4-4979-9DAC-CFD400A33B14}" presName="composite" presStyleCnt="0"/>
      <dgm:spPr/>
    </dgm:pt>
    <dgm:pt modelId="{60A39981-58B3-4822-93B2-9635EF933655}" type="pres">
      <dgm:prSet presAssocID="{58EB60B4-39A4-4979-9DAC-CFD400A33B14}" presName="Parent1" presStyleLbl="node1" presStyleIdx="4" presStyleCnt="8" custLinFactNeighborX="-53085" custLinFactNeighborY="-89081">
        <dgm:presLayoutVars>
          <dgm:chMax val="1"/>
          <dgm:chPref val="1"/>
          <dgm:bulletEnabled val="1"/>
        </dgm:presLayoutVars>
      </dgm:prSet>
      <dgm:spPr/>
      <dgm:t>
        <a:bodyPr/>
        <a:lstStyle/>
        <a:p>
          <a:endParaRPr lang="en-GB"/>
        </a:p>
      </dgm:t>
    </dgm:pt>
    <dgm:pt modelId="{DEA6ACB6-267C-4D6C-B7E1-0E526F72EFE6}" type="pres">
      <dgm:prSet presAssocID="{58EB60B4-39A4-4979-9DAC-CFD400A33B14}" presName="Childtext1" presStyleLbl="revTx" presStyleIdx="2" presStyleCnt="4">
        <dgm:presLayoutVars>
          <dgm:chMax val="0"/>
          <dgm:chPref val="0"/>
          <dgm:bulletEnabled val="1"/>
        </dgm:presLayoutVars>
      </dgm:prSet>
      <dgm:spPr/>
      <dgm:t>
        <a:bodyPr/>
        <a:lstStyle/>
        <a:p>
          <a:endParaRPr lang="en-GB"/>
        </a:p>
      </dgm:t>
    </dgm:pt>
    <dgm:pt modelId="{6FFA9F35-AF10-4C98-9E9C-74E80EDC1894}" type="pres">
      <dgm:prSet presAssocID="{58EB60B4-39A4-4979-9DAC-CFD400A33B14}" presName="BalanceSpacing" presStyleCnt="0"/>
      <dgm:spPr/>
    </dgm:pt>
    <dgm:pt modelId="{BDCF3560-FA48-40F8-877C-77975FF65706}" type="pres">
      <dgm:prSet presAssocID="{58EB60B4-39A4-4979-9DAC-CFD400A33B14}" presName="BalanceSpacing1" presStyleCnt="0"/>
      <dgm:spPr/>
    </dgm:pt>
    <dgm:pt modelId="{30F5B1E3-3F57-4981-BF13-EB82C3B33173}" type="pres">
      <dgm:prSet presAssocID="{93F956BD-0DE9-4DAD-ABBF-4E1130BA7D49}" presName="Accent1Text" presStyleLbl="node1" presStyleIdx="5" presStyleCnt="8" custLinFactNeighborX="-49901" custLinFactNeighborY="-87002"/>
      <dgm:spPr/>
      <dgm:t>
        <a:bodyPr/>
        <a:lstStyle/>
        <a:p>
          <a:endParaRPr lang="en-GB"/>
        </a:p>
      </dgm:t>
    </dgm:pt>
    <dgm:pt modelId="{164B8C9A-8304-4A33-95A8-164F08ADBD9B}" type="pres">
      <dgm:prSet presAssocID="{93F956BD-0DE9-4DAD-ABBF-4E1130BA7D49}" presName="spaceBetweenRectangles" presStyleCnt="0"/>
      <dgm:spPr/>
    </dgm:pt>
    <dgm:pt modelId="{EE9AD1C9-1921-4652-AD25-0E9483400B0E}" type="pres">
      <dgm:prSet presAssocID="{89576068-6CEA-4A97-92CD-5DA678C3CD7E}" presName="composite" presStyleCnt="0"/>
      <dgm:spPr/>
    </dgm:pt>
    <dgm:pt modelId="{C94593F0-427B-4185-926A-25BCBC07B1AA}" type="pres">
      <dgm:prSet presAssocID="{89576068-6CEA-4A97-92CD-5DA678C3CD7E}" presName="Parent1" presStyleLbl="node1" presStyleIdx="6" presStyleCnt="8" custLinFactNeighborX="-46520" custLinFactNeighborY="-88979">
        <dgm:presLayoutVars>
          <dgm:chMax val="1"/>
          <dgm:chPref val="1"/>
          <dgm:bulletEnabled val="1"/>
        </dgm:presLayoutVars>
      </dgm:prSet>
      <dgm:spPr/>
      <dgm:t>
        <a:bodyPr/>
        <a:lstStyle/>
        <a:p>
          <a:endParaRPr lang="en-GB"/>
        </a:p>
      </dgm:t>
    </dgm:pt>
    <dgm:pt modelId="{0F842656-C816-450F-801A-A1371865B197}" type="pres">
      <dgm:prSet presAssocID="{89576068-6CEA-4A97-92CD-5DA678C3CD7E}" presName="Childtext1" presStyleLbl="revTx" presStyleIdx="3" presStyleCnt="4">
        <dgm:presLayoutVars>
          <dgm:chMax val="0"/>
          <dgm:chPref val="0"/>
          <dgm:bulletEnabled val="1"/>
        </dgm:presLayoutVars>
      </dgm:prSet>
      <dgm:spPr/>
      <dgm:t>
        <a:bodyPr/>
        <a:lstStyle/>
        <a:p>
          <a:endParaRPr lang="en-GB"/>
        </a:p>
      </dgm:t>
    </dgm:pt>
    <dgm:pt modelId="{DC14C42A-1233-483E-9E9F-95B10171FEE7}" type="pres">
      <dgm:prSet presAssocID="{89576068-6CEA-4A97-92CD-5DA678C3CD7E}" presName="BalanceSpacing" presStyleCnt="0"/>
      <dgm:spPr/>
    </dgm:pt>
    <dgm:pt modelId="{10C070B0-1509-4053-8771-CB9974F53CA5}" type="pres">
      <dgm:prSet presAssocID="{89576068-6CEA-4A97-92CD-5DA678C3CD7E}" presName="BalanceSpacing1" presStyleCnt="0"/>
      <dgm:spPr/>
    </dgm:pt>
    <dgm:pt modelId="{4F24F021-2945-4B31-9639-EC93D931DF8E}" type="pres">
      <dgm:prSet presAssocID="{A69C985A-7040-4DAE-AE3E-F8FB7BDE2EF6}" presName="Accent1Text" presStyleLbl="node1" presStyleIdx="7" presStyleCnt="8" custLinFactY="-71882" custLinFactNeighborX="-2056" custLinFactNeighborY="-100000"/>
      <dgm:spPr/>
      <dgm:t>
        <a:bodyPr/>
        <a:lstStyle/>
        <a:p>
          <a:endParaRPr lang="en-GB"/>
        </a:p>
      </dgm:t>
    </dgm:pt>
  </dgm:ptLst>
  <dgm:cxnLst>
    <dgm:cxn modelId="{1054A7FF-2DC5-4405-B178-0334B07DAC04}" type="presOf" srcId="{6E10152F-B9F2-4E8A-93F0-373AB81767AF}" destId="{28AD3CE4-8C0D-400A-B89F-D7BE34047070}" srcOrd="0" destOrd="0" presId="urn:microsoft.com/office/officeart/2008/layout/AlternatingHexagons"/>
    <dgm:cxn modelId="{9FE536D0-C418-4E39-AF55-3F3FDD2D8CD8}" type="presOf" srcId="{93F956BD-0DE9-4DAD-ABBF-4E1130BA7D49}" destId="{30F5B1E3-3F57-4981-BF13-EB82C3B33173}" srcOrd="0" destOrd="0" presId="urn:microsoft.com/office/officeart/2008/layout/AlternatingHexagons"/>
    <dgm:cxn modelId="{75CBC4B2-ABDE-4D7C-BC96-23BC4E554A9C}" type="presOf" srcId="{4EAE7489-3EEE-43E6-8DE2-DB983BE6281C}" destId="{12967451-2438-4A7A-A267-A13EC14A199C}" srcOrd="0" destOrd="0" presId="urn:microsoft.com/office/officeart/2008/layout/AlternatingHexagons"/>
    <dgm:cxn modelId="{59F8CBDB-D1CC-401B-883C-5DA10447FAC2}" type="presOf" srcId="{76BAA88A-4816-4BF6-B87B-4BCC5F1ED3C3}" destId="{A9627954-5A39-4F27-AAA0-CE78F7733704}" srcOrd="0" destOrd="0" presId="urn:microsoft.com/office/officeart/2008/layout/AlternatingHexagons"/>
    <dgm:cxn modelId="{3B56891C-3637-400E-80FB-21058A9B22C3}" type="presOf" srcId="{58EB60B4-39A4-4979-9DAC-CFD400A33B14}" destId="{60A39981-58B3-4822-93B2-9635EF933655}" srcOrd="0" destOrd="0" presId="urn:microsoft.com/office/officeart/2008/layout/AlternatingHexagons"/>
    <dgm:cxn modelId="{566BECBA-5733-4A9B-985E-D078818484A5}" srcId="{76BAA88A-4816-4BF6-B87B-4BCC5F1ED3C3}" destId="{58EB60B4-39A4-4979-9DAC-CFD400A33B14}" srcOrd="2" destOrd="0" parTransId="{7885F3B5-D3ED-4A27-975B-A99A6A97E4D4}" sibTransId="{93F956BD-0DE9-4DAD-ABBF-4E1130BA7D49}"/>
    <dgm:cxn modelId="{D6DB99AD-BEC8-4794-B856-D710F573E5BA}" srcId="{76BAA88A-4816-4BF6-B87B-4BCC5F1ED3C3}" destId="{4EAE7489-3EEE-43E6-8DE2-DB983BE6281C}" srcOrd="1" destOrd="0" parTransId="{91D8BDE8-D7DF-4F5A-843D-6DEF06238088}" sibTransId="{F72714CE-517F-4441-AA20-A90AC260E5F6}"/>
    <dgm:cxn modelId="{B8643228-4AFC-49D9-A870-1FF2E797EFA4}" type="presOf" srcId="{F8F38993-E857-4D48-BCD1-141DC736B956}" destId="{0F842656-C816-450F-801A-A1371865B197}" srcOrd="0" destOrd="0" presId="urn:microsoft.com/office/officeart/2008/layout/AlternatingHexagons"/>
    <dgm:cxn modelId="{E63C40D2-91C7-4AD2-956A-3C4AF6DBF435}" srcId="{89576068-6CEA-4A97-92CD-5DA678C3CD7E}" destId="{F8F38993-E857-4D48-BCD1-141DC736B956}" srcOrd="0" destOrd="0" parTransId="{7482EC89-D7E5-470B-8AF8-D1D2C5684FEA}" sibTransId="{549841C8-D0CD-4805-B21E-681D762555F7}"/>
    <dgm:cxn modelId="{DA373F5A-2873-4278-92BA-2249AD04A82C}" srcId="{76BAA88A-4816-4BF6-B87B-4BCC5F1ED3C3}" destId="{89576068-6CEA-4A97-92CD-5DA678C3CD7E}" srcOrd="3" destOrd="0" parTransId="{6AC5922F-C944-4D26-B65D-3C3EE977E324}" sibTransId="{A69C985A-7040-4DAE-AE3E-F8FB7BDE2EF6}"/>
    <dgm:cxn modelId="{8C5356DA-00DD-45F6-B2E4-DB71E1FA0A28}" type="presOf" srcId="{F72714CE-517F-4441-AA20-A90AC260E5F6}" destId="{835EFF17-12E4-42FD-BB7C-6F18840CFD82}" srcOrd="0" destOrd="0" presId="urn:microsoft.com/office/officeart/2008/layout/AlternatingHexagons"/>
    <dgm:cxn modelId="{1E2A34FC-98AF-4A21-B3F3-57C39AFEC372}" type="presOf" srcId="{A69C985A-7040-4DAE-AE3E-F8FB7BDE2EF6}" destId="{4F24F021-2945-4B31-9639-EC93D931DF8E}" srcOrd="0" destOrd="0" presId="urn:microsoft.com/office/officeart/2008/layout/AlternatingHexagons"/>
    <dgm:cxn modelId="{AF6C214E-8425-4525-A977-C4F099A683DA}" srcId="{76BAA88A-4816-4BF6-B87B-4BCC5F1ED3C3}" destId="{6E10152F-B9F2-4E8A-93F0-373AB81767AF}" srcOrd="0" destOrd="0" parTransId="{48D977CE-2885-484E-87FF-7123FECA5509}" sibTransId="{1AB04833-4550-4382-AC76-55AF50758EF1}"/>
    <dgm:cxn modelId="{643943E1-7586-4E59-95F8-462C29452696}" type="presOf" srcId="{1AB04833-4550-4382-AC76-55AF50758EF1}" destId="{4A663A62-D912-458E-8C59-74A060C041EC}" srcOrd="0" destOrd="0" presId="urn:microsoft.com/office/officeart/2008/layout/AlternatingHexagons"/>
    <dgm:cxn modelId="{ABB95495-001B-4F4E-A94A-AF25D623CF69}" type="presOf" srcId="{89576068-6CEA-4A97-92CD-5DA678C3CD7E}" destId="{C94593F0-427B-4185-926A-25BCBC07B1AA}" srcOrd="0" destOrd="0" presId="urn:microsoft.com/office/officeart/2008/layout/AlternatingHexagons"/>
    <dgm:cxn modelId="{B7763D92-2F4B-4871-B81C-0985E19D6EA5}" type="presParOf" srcId="{A9627954-5A39-4F27-AAA0-CE78F7733704}" destId="{11316933-DD09-470E-BC62-6DDE97BAFF23}" srcOrd="0" destOrd="0" presId="urn:microsoft.com/office/officeart/2008/layout/AlternatingHexagons"/>
    <dgm:cxn modelId="{FCAE365A-A23F-4F22-83AD-09D44EF53A49}" type="presParOf" srcId="{11316933-DD09-470E-BC62-6DDE97BAFF23}" destId="{28AD3CE4-8C0D-400A-B89F-D7BE34047070}" srcOrd="0" destOrd="0" presId="urn:microsoft.com/office/officeart/2008/layout/AlternatingHexagons"/>
    <dgm:cxn modelId="{42D597E5-157D-46E2-AA8F-7E76740D3D5F}" type="presParOf" srcId="{11316933-DD09-470E-BC62-6DDE97BAFF23}" destId="{2876E6A4-BA06-42A3-8E22-A97D108F351B}" srcOrd="1" destOrd="0" presId="urn:microsoft.com/office/officeart/2008/layout/AlternatingHexagons"/>
    <dgm:cxn modelId="{00F38D37-D536-403E-AB6F-3D43547A12DC}" type="presParOf" srcId="{11316933-DD09-470E-BC62-6DDE97BAFF23}" destId="{773901AF-1B25-4B99-98D0-FC92C18D6200}" srcOrd="2" destOrd="0" presId="urn:microsoft.com/office/officeart/2008/layout/AlternatingHexagons"/>
    <dgm:cxn modelId="{640F9E78-C534-4B4D-8AF7-C6823692FCBC}" type="presParOf" srcId="{11316933-DD09-470E-BC62-6DDE97BAFF23}" destId="{D2EEC87D-3C86-46EF-A72E-AC109EEF7FB0}" srcOrd="3" destOrd="0" presId="urn:microsoft.com/office/officeart/2008/layout/AlternatingHexagons"/>
    <dgm:cxn modelId="{954F8545-8076-45AE-969B-255934B1C16D}" type="presParOf" srcId="{11316933-DD09-470E-BC62-6DDE97BAFF23}" destId="{4A663A62-D912-458E-8C59-74A060C041EC}" srcOrd="4" destOrd="0" presId="urn:microsoft.com/office/officeart/2008/layout/AlternatingHexagons"/>
    <dgm:cxn modelId="{3F4A057D-BEF2-4334-835D-3AC818C8579A}" type="presParOf" srcId="{A9627954-5A39-4F27-AAA0-CE78F7733704}" destId="{6619C2D1-09ED-401F-B4CA-B5FD82520EEF}" srcOrd="1" destOrd="0" presId="urn:microsoft.com/office/officeart/2008/layout/AlternatingHexagons"/>
    <dgm:cxn modelId="{938A534B-68CD-4860-8C22-AEB9D994B6C3}" type="presParOf" srcId="{A9627954-5A39-4F27-AAA0-CE78F7733704}" destId="{31A3FBD1-13B5-431D-845B-B1364DA7B043}" srcOrd="2" destOrd="0" presId="urn:microsoft.com/office/officeart/2008/layout/AlternatingHexagons"/>
    <dgm:cxn modelId="{9542D809-9FE5-46EB-998D-BBE325B2B6BD}" type="presParOf" srcId="{31A3FBD1-13B5-431D-845B-B1364DA7B043}" destId="{12967451-2438-4A7A-A267-A13EC14A199C}" srcOrd="0" destOrd="0" presId="urn:microsoft.com/office/officeart/2008/layout/AlternatingHexagons"/>
    <dgm:cxn modelId="{AB165BF2-330E-4236-BE76-5E91444CC4D7}" type="presParOf" srcId="{31A3FBD1-13B5-431D-845B-B1364DA7B043}" destId="{5048054C-BF36-4E7A-8210-F74A4C8F1006}" srcOrd="1" destOrd="0" presId="urn:microsoft.com/office/officeart/2008/layout/AlternatingHexagons"/>
    <dgm:cxn modelId="{6BCAC6CB-1BA8-4EB4-BF0B-B3015B628159}" type="presParOf" srcId="{31A3FBD1-13B5-431D-845B-B1364DA7B043}" destId="{0717EFC8-9185-4218-BFF9-21BF7322FA06}" srcOrd="2" destOrd="0" presId="urn:microsoft.com/office/officeart/2008/layout/AlternatingHexagons"/>
    <dgm:cxn modelId="{F359F4AF-A6F8-43CE-8317-9C54E21AD592}" type="presParOf" srcId="{31A3FBD1-13B5-431D-845B-B1364DA7B043}" destId="{F66A0588-FEB2-47D1-B981-47579ABA60DE}" srcOrd="3" destOrd="0" presId="urn:microsoft.com/office/officeart/2008/layout/AlternatingHexagons"/>
    <dgm:cxn modelId="{42DDC5D7-2C95-494B-B020-C1656A9C7B66}" type="presParOf" srcId="{31A3FBD1-13B5-431D-845B-B1364DA7B043}" destId="{835EFF17-12E4-42FD-BB7C-6F18840CFD82}" srcOrd="4" destOrd="0" presId="urn:microsoft.com/office/officeart/2008/layout/AlternatingHexagons"/>
    <dgm:cxn modelId="{D4F2AAB9-84A0-4052-8E35-79EEAE76A5C0}" type="presParOf" srcId="{A9627954-5A39-4F27-AAA0-CE78F7733704}" destId="{D487FE7E-3351-4C02-B720-288720846407}" srcOrd="3" destOrd="0" presId="urn:microsoft.com/office/officeart/2008/layout/AlternatingHexagons"/>
    <dgm:cxn modelId="{1C8A7B2A-E529-4C66-9703-1FDE44432D5C}" type="presParOf" srcId="{A9627954-5A39-4F27-AAA0-CE78F7733704}" destId="{56B03393-78A0-4DC2-BD44-F2FC80E38940}" srcOrd="4" destOrd="0" presId="urn:microsoft.com/office/officeart/2008/layout/AlternatingHexagons"/>
    <dgm:cxn modelId="{AD5E0D74-E350-4979-B5E7-25DAAA2D9DA1}" type="presParOf" srcId="{56B03393-78A0-4DC2-BD44-F2FC80E38940}" destId="{60A39981-58B3-4822-93B2-9635EF933655}" srcOrd="0" destOrd="0" presId="urn:microsoft.com/office/officeart/2008/layout/AlternatingHexagons"/>
    <dgm:cxn modelId="{9DCBCA60-E882-4F02-BE85-CD1029D57F31}" type="presParOf" srcId="{56B03393-78A0-4DC2-BD44-F2FC80E38940}" destId="{DEA6ACB6-267C-4D6C-B7E1-0E526F72EFE6}" srcOrd="1" destOrd="0" presId="urn:microsoft.com/office/officeart/2008/layout/AlternatingHexagons"/>
    <dgm:cxn modelId="{D6BD618F-7BDD-4234-99A6-88DA92C67A37}" type="presParOf" srcId="{56B03393-78A0-4DC2-BD44-F2FC80E38940}" destId="{6FFA9F35-AF10-4C98-9E9C-74E80EDC1894}" srcOrd="2" destOrd="0" presId="urn:microsoft.com/office/officeart/2008/layout/AlternatingHexagons"/>
    <dgm:cxn modelId="{96862A1B-774F-4D9F-AFAA-1ED29F803625}" type="presParOf" srcId="{56B03393-78A0-4DC2-BD44-F2FC80E38940}" destId="{BDCF3560-FA48-40F8-877C-77975FF65706}" srcOrd="3" destOrd="0" presId="urn:microsoft.com/office/officeart/2008/layout/AlternatingHexagons"/>
    <dgm:cxn modelId="{5BE416E4-6012-41C2-A247-401D330CEE57}" type="presParOf" srcId="{56B03393-78A0-4DC2-BD44-F2FC80E38940}" destId="{30F5B1E3-3F57-4981-BF13-EB82C3B33173}" srcOrd="4" destOrd="0" presId="urn:microsoft.com/office/officeart/2008/layout/AlternatingHexagons"/>
    <dgm:cxn modelId="{522B7692-B5F1-4459-9928-10AB05F9D999}" type="presParOf" srcId="{A9627954-5A39-4F27-AAA0-CE78F7733704}" destId="{164B8C9A-8304-4A33-95A8-164F08ADBD9B}" srcOrd="5" destOrd="0" presId="urn:microsoft.com/office/officeart/2008/layout/AlternatingHexagons"/>
    <dgm:cxn modelId="{682935B6-9220-44BF-9483-0684EB083769}" type="presParOf" srcId="{A9627954-5A39-4F27-AAA0-CE78F7733704}" destId="{EE9AD1C9-1921-4652-AD25-0E9483400B0E}" srcOrd="6" destOrd="0" presId="urn:microsoft.com/office/officeart/2008/layout/AlternatingHexagons"/>
    <dgm:cxn modelId="{9B9A3188-BA78-4457-BC40-4849033E3225}" type="presParOf" srcId="{EE9AD1C9-1921-4652-AD25-0E9483400B0E}" destId="{C94593F0-427B-4185-926A-25BCBC07B1AA}" srcOrd="0" destOrd="0" presId="urn:microsoft.com/office/officeart/2008/layout/AlternatingHexagons"/>
    <dgm:cxn modelId="{1666390E-7588-4F50-A216-5C6DC3D6631E}" type="presParOf" srcId="{EE9AD1C9-1921-4652-AD25-0E9483400B0E}" destId="{0F842656-C816-450F-801A-A1371865B197}" srcOrd="1" destOrd="0" presId="urn:microsoft.com/office/officeart/2008/layout/AlternatingHexagons"/>
    <dgm:cxn modelId="{584B186F-4274-40E2-8E5C-968AA3694B60}" type="presParOf" srcId="{EE9AD1C9-1921-4652-AD25-0E9483400B0E}" destId="{DC14C42A-1233-483E-9E9F-95B10171FEE7}" srcOrd="2" destOrd="0" presId="urn:microsoft.com/office/officeart/2008/layout/AlternatingHexagons"/>
    <dgm:cxn modelId="{208E51A1-2B74-4AE8-AB1E-DE43EFD714B4}" type="presParOf" srcId="{EE9AD1C9-1921-4652-AD25-0E9483400B0E}" destId="{10C070B0-1509-4053-8771-CB9974F53CA5}" srcOrd="3" destOrd="0" presId="urn:microsoft.com/office/officeart/2008/layout/AlternatingHexagons"/>
    <dgm:cxn modelId="{446D2854-92A2-42AC-A9E2-F2F91A6A3381}" type="presParOf" srcId="{EE9AD1C9-1921-4652-AD25-0E9483400B0E}" destId="{4F24F021-2945-4B31-9639-EC93D931DF8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AA88A-4816-4BF6-B87B-4BCC5F1ED3C3}" type="doc">
      <dgm:prSet loTypeId="urn:microsoft.com/office/officeart/2008/layout/AlternatingHexagons" loCatId="list" qsTypeId="urn:microsoft.com/office/officeart/2005/8/quickstyle/simple1" qsCatId="simple" csTypeId="urn:microsoft.com/office/officeart/2005/8/colors/accent2_3" csCatId="accent2" phldr="1"/>
      <dgm:spPr/>
      <dgm:t>
        <a:bodyPr/>
        <a:lstStyle/>
        <a:p>
          <a:endParaRPr lang="en-GB"/>
        </a:p>
      </dgm:t>
    </dgm:pt>
    <dgm:pt modelId="{6E10152F-B9F2-4E8A-93F0-373AB81767AF}">
      <dgm:prSet phldrT="[Text]"/>
      <dgm:spPr>
        <a:solidFill>
          <a:schemeClr val="accent6">
            <a:lumMod val="40000"/>
            <a:lumOff val="60000"/>
          </a:schemeClr>
        </a:solidFill>
      </dgm:spPr>
      <dgm:t>
        <a:bodyPr/>
        <a:lstStyle/>
        <a:p>
          <a:r>
            <a:rPr lang="en-GB" dirty="0" smtClean="0"/>
            <a:t>Exact title match for searches</a:t>
          </a:r>
          <a:endParaRPr lang="en-GB" dirty="0"/>
        </a:p>
      </dgm:t>
    </dgm:pt>
    <dgm:pt modelId="{48D977CE-2885-484E-87FF-7123FECA5509}" type="parTrans" cxnId="{AF6C214E-8425-4525-A977-C4F099A683DA}">
      <dgm:prSet/>
      <dgm:spPr/>
      <dgm:t>
        <a:bodyPr/>
        <a:lstStyle/>
        <a:p>
          <a:endParaRPr lang="en-GB"/>
        </a:p>
      </dgm:t>
    </dgm:pt>
    <dgm:pt modelId="{1AB04833-4550-4382-AC76-55AF50758EF1}" type="sibTrans" cxnId="{AF6C214E-8425-4525-A977-C4F099A683DA}">
      <dgm:prSet/>
      <dgm:spPr>
        <a:solidFill>
          <a:srgbClr val="99CCFF"/>
        </a:solidFill>
      </dgm:spPr>
      <dgm:t>
        <a:bodyPr/>
        <a:lstStyle/>
        <a:p>
          <a:r>
            <a:rPr lang="en-GB" dirty="0" smtClean="0"/>
            <a:t>Advanced facetted search option</a:t>
          </a:r>
          <a:endParaRPr lang="en-GB" dirty="0"/>
        </a:p>
      </dgm:t>
    </dgm:pt>
    <dgm:pt modelId="{872A27E2-D4E4-419B-AC5F-C43ED4D40F00}">
      <dgm:prSet phldrT="[Text]" phldr="1"/>
      <dgm:spPr/>
      <dgm:t>
        <a:bodyPr/>
        <a:lstStyle/>
        <a:p>
          <a:endParaRPr lang="en-GB"/>
        </a:p>
      </dgm:t>
    </dgm:pt>
    <dgm:pt modelId="{DFF32082-F0E0-4372-8CDC-382FBC163A9A}" type="parTrans" cxnId="{633277A1-99FD-41E2-92DD-CDEE81379968}">
      <dgm:prSet/>
      <dgm:spPr/>
      <dgm:t>
        <a:bodyPr/>
        <a:lstStyle/>
        <a:p>
          <a:endParaRPr lang="en-GB"/>
        </a:p>
      </dgm:t>
    </dgm:pt>
    <dgm:pt modelId="{B9666C26-CAEE-4734-A227-8A67C1674F25}" type="sibTrans" cxnId="{633277A1-99FD-41E2-92DD-CDEE81379968}">
      <dgm:prSet/>
      <dgm:spPr/>
      <dgm:t>
        <a:bodyPr/>
        <a:lstStyle/>
        <a:p>
          <a:endParaRPr lang="en-GB"/>
        </a:p>
      </dgm:t>
    </dgm:pt>
    <dgm:pt modelId="{58EB60B4-39A4-4979-9DAC-CFD400A33B14}">
      <dgm:prSet phldrT="[Text]"/>
      <dgm:spPr>
        <a:solidFill>
          <a:srgbClr val="660066"/>
        </a:solidFill>
      </dgm:spPr>
      <dgm:t>
        <a:bodyPr/>
        <a:lstStyle/>
        <a:p>
          <a:r>
            <a:rPr lang="en-GB" dirty="0" smtClean="0"/>
            <a:t>Accessibility</a:t>
          </a:r>
        </a:p>
        <a:p>
          <a:r>
            <a:rPr lang="en-GB" dirty="0" smtClean="0"/>
            <a:t>features for visually impaired</a:t>
          </a:r>
          <a:endParaRPr lang="en-GB" dirty="0"/>
        </a:p>
      </dgm:t>
    </dgm:pt>
    <dgm:pt modelId="{7885F3B5-D3ED-4A27-975B-A99A6A97E4D4}" type="parTrans" cxnId="{566BECBA-5733-4A9B-985E-D078818484A5}">
      <dgm:prSet/>
      <dgm:spPr/>
      <dgm:t>
        <a:bodyPr/>
        <a:lstStyle/>
        <a:p>
          <a:endParaRPr lang="en-GB"/>
        </a:p>
      </dgm:t>
    </dgm:pt>
    <dgm:pt modelId="{93F956BD-0DE9-4DAD-ABBF-4E1130BA7D49}" type="sibTrans" cxnId="{566BECBA-5733-4A9B-985E-D078818484A5}">
      <dgm:prSet/>
      <dgm:spPr>
        <a:solidFill>
          <a:srgbClr val="3760A0"/>
        </a:solidFill>
      </dgm:spPr>
      <dgm:t>
        <a:bodyPr/>
        <a:lstStyle/>
        <a:p>
          <a:r>
            <a:rPr lang="en-GB" dirty="0" smtClean="0"/>
            <a:t>Responsive site for mobiles and tablets</a:t>
          </a:r>
          <a:endParaRPr lang="en-GB" dirty="0"/>
        </a:p>
      </dgm:t>
    </dgm:pt>
    <dgm:pt modelId="{39406730-84B9-4212-A627-87AD5637D9D4}">
      <dgm:prSet phldrT="[Text]" phldr="1"/>
      <dgm:spPr/>
      <dgm:t>
        <a:bodyPr/>
        <a:lstStyle/>
        <a:p>
          <a:endParaRPr lang="en-GB" dirty="0"/>
        </a:p>
      </dgm:t>
    </dgm:pt>
    <dgm:pt modelId="{0A649A2E-BF94-45BA-8A3F-033DFAE2DF94}" type="parTrans" cxnId="{2C96F0AD-7450-4B02-96A9-A4175533C245}">
      <dgm:prSet/>
      <dgm:spPr/>
      <dgm:t>
        <a:bodyPr/>
        <a:lstStyle/>
        <a:p>
          <a:endParaRPr lang="en-GB"/>
        </a:p>
      </dgm:t>
    </dgm:pt>
    <dgm:pt modelId="{8E977DA6-413A-40FD-94C0-51F2CC521207}" type="sibTrans" cxnId="{2C96F0AD-7450-4B02-96A9-A4175533C245}">
      <dgm:prSet/>
      <dgm:spPr/>
      <dgm:t>
        <a:bodyPr/>
        <a:lstStyle/>
        <a:p>
          <a:endParaRPr lang="en-GB"/>
        </a:p>
      </dgm:t>
    </dgm:pt>
    <dgm:pt modelId="{89576068-6CEA-4A97-92CD-5DA678C3CD7E}">
      <dgm:prSet phldrT="[Text]"/>
      <dgm:spPr>
        <a:solidFill>
          <a:srgbClr val="CC3300"/>
        </a:solidFill>
      </dgm:spPr>
      <dgm:t>
        <a:bodyPr/>
        <a:lstStyle/>
        <a:p>
          <a:r>
            <a:rPr lang="en-GB" dirty="0" err="1" smtClean="0"/>
            <a:t>Userguides</a:t>
          </a:r>
          <a:r>
            <a:rPr lang="en-GB" dirty="0" smtClean="0"/>
            <a:t> and support material</a:t>
          </a:r>
          <a:endParaRPr lang="en-GB" dirty="0"/>
        </a:p>
      </dgm:t>
    </dgm:pt>
    <dgm:pt modelId="{6AC5922F-C944-4D26-B65D-3C3EE977E324}" type="parTrans" cxnId="{DA373F5A-2873-4278-92BA-2249AD04A82C}">
      <dgm:prSet/>
      <dgm:spPr/>
      <dgm:t>
        <a:bodyPr/>
        <a:lstStyle/>
        <a:p>
          <a:endParaRPr lang="en-GB"/>
        </a:p>
      </dgm:t>
    </dgm:pt>
    <dgm:pt modelId="{A69C985A-7040-4DAE-AE3E-F8FB7BDE2EF6}" type="sibTrans" cxnId="{DA373F5A-2873-4278-92BA-2249AD04A82C}">
      <dgm:prSet/>
      <dgm:spPr>
        <a:solidFill>
          <a:srgbClr val="00B050"/>
        </a:solidFill>
      </dgm:spPr>
      <dgm:t>
        <a:bodyPr/>
        <a:lstStyle/>
        <a:p>
          <a:r>
            <a:rPr lang="en-GB" dirty="0" smtClean="0"/>
            <a:t>Cambridge Core Reader with HTML functionality  </a:t>
          </a:r>
          <a:endParaRPr lang="en-GB" dirty="0"/>
        </a:p>
      </dgm:t>
    </dgm:pt>
    <dgm:pt modelId="{F8F38993-E857-4D48-BCD1-141DC736B956}">
      <dgm:prSet phldrT="[Text]" phldr="1"/>
      <dgm:spPr/>
      <dgm:t>
        <a:bodyPr/>
        <a:lstStyle/>
        <a:p>
          <a:endParaRPr lang="en-GB"/>
        </a:p>
      </dgm:t>
    </dgm:pt>
    <dgm:pt modelId="{7482EC89-D7E5-470B-8AF8-D1D2C5684FEA}" type="parTrans" cxnId="{E63C40D2-91C7-4AD2-956A-3C4AF6DBF435}">
      <dgm:prSet/>
      <dgm:spPr/>
      <dgm:t>
        <a:bodyPr/>
        <a:lstStyle/>
        <a:p>
          <a:endParaRPr lang="en-GB"/>
        </a:p>
      </dgm:t>
    </dgm:pt>
    <dgm:pt modelId="{549841C8-D0CD-4805-B21E-681D762555F7}" type="sibTrans" cxnId="{E63C40D2-91C7-4AD2-956A-3C4AF6DBF435}">
      <dgm:prSet/>
      <dgm:spPr/>
      <dgm:t>
        <a:bodyPr/>
        <a:lstStyle/>
        <a:p>
          <a:endParaRPr lang="en-GB"/>
        </a:p>
      </dgm:t>
    </dgm:pt>
    <dgm:pt modelId="{9E7398EA-DC4C-4B5D-A72D-734C468F59A8}">
      <dgm:prSet/>
      <dgm:spPr>
        <a:solidFill>
          <a:srgbClr val="FFC000"/>
        </a:solidFill>
      </dgm:spPr>
      <dgm:t>
        <a:bodyPr/>
        <a:lstStyle/>
        <a:p>
          <a:r>
            <a:rPr lang="en-GB" dirty="0" smtClean="0"/>
            <a:t>Download multiple items or multiple citations</a:t>
          </a:r>
          <a:endParaRPr lang="en-GB" dirty="0"/>
        </a:p>
      </dgm:t>
    </dgm:pt>
    <dgm:pt modelId="{9C93A8B9-9AB2-4B28-B14A-5C3C338A6C88}" type="parTrans" cxnId="{CE94E70E-7D9F-4935-9B56-1B9D1B3951FD}">
      <dgm:prSet/>
      <dgm:spPr/>
      <dgm:t>
        <a:bodyPr/>
        <a:lstStyle/>
        <a:p>
          <a:endParaRPr lang="en-GB"/>
        </a:p>
      </dgm:t>
    </dgm:pt>
    <dgm:pt modelId="{C28D2B8E-4F30-4684-BC20-3EA59438B1D2}" type="sibTrans" cxnId="{CE94E70E-7D9F-4935-9B56-1B9D1B3951FD}">
      <dgm:prSet/>
      <dgm:spPr/>
      <dgm:t>
        <a:bodyPr/>
        <a:lstStyle/>
        <a:p>
          <a:r>
            <a:rPr lang="en-GB" dirty="0" smtClean="0"/>
            <a:t>Send content to </a:t>
          </a:r>
          <a:r>
            <a:rPr lang="en-GB" dirty="0" err="1" smtClean="0"/>
            <a:t>DropBox</a:t>
          </a:r>
          <a:r>
            <a:rPr lang="en-GB" dirty="0" smtClean="0"/>
            <a:t>, Google Drive and Kindle</a:t>
          </a:r>
          <a:endParaRPr lang="en-GB" dirty="0"/>
        </a:p>
      </dgm:t>
    </dgm:pt>
    <dgm:pt modelId="{E007137B-BF66-4E70-A522-B3AD619361C6}">
      <dgm:prSet/>
      <dgm:spPr>
        <a:solidFill>
          <a:srgbClr val="FF0000"/>
        </a:solidFill>
      </dgm:spPr>
      <dgm:t>
        <a:bodyPr/>
        <a:lstStyle/>
        <a:p>
          <a:r>
            <a:rPr lang="en-GB" dirty="0" err="1" smtClean="0"/>
            <a:t>Ebooks</a:t>
          </a:r>
          <a:r>
            <a:rPr lang="en-GB" dirty="0" smtClean="0"/>
            <a:t> and journals in a single location</a:t>
          </a:r>
          <a:endParaRPr lang="en-GB" dirty="0"/>
        </a:p>
      </dgm:t>
    </dgm:pt>
    <dgm:pt modelId="{67F2DF73-4B3E-4808-8FFA-C92E0BAA2DB2}" type="parTrans" cxnId="{36CC5AA8-8F66-4DA0-A4AD-E637FA304A02}">
      <dgm:prSet/>
      <dgm:spPr/>
      <dgm:t>
        <a:bodyPr/>
        <a:lstStyle/>
        <a:p>
          <a:endParaRPr lang="en-GB"/>
        </a:p>
      </dgm:t>
    </dgm:pt>
    <dgm:pt modelId="{DCC02841-5116-4BAD-B38A-49D8AE7AFEBA}" type="sibTrans" cxnId="{36CC5AA8-8F66-4DA0-A4AD-E637FA304A02}">
      <dgm:prSet/>
      <dgm:spPr>
        <a:solidFill>
          <a:srgbClr val="7030A0"/>
        </a:solidFill>
      </dgm:spPr>
      <dgm:t>
        <a:bodyPr/>
        <a:lstStyle/>
        <a:p>
          <a:r>
            <a:rPr lang="en-GB" dirty="0" smtClean="0"/>
            <a:t>Easy citation with </a:t>
          </a:r>
          <a:r>
            <a:rPr lang="en-GB" dirty="0" err="1" smtClean="0"/>
            <a:t>EasyBib</a:t>
          </a:r>
          <a:r>
            <a:rPr lang="en-GB" dirty="0" smtClean="0"/>
            <a:t> </a:t>
          </a:r>
          <a:endParaRPr lang="en-GB" dirty="0"/>
        </a:p>
      </dgm:t>
    </dgm:pt>
    <dgm:pt modelId="{A9627954-5A39-4F27-AAA0-CE78F7733704}" type="pres">
      <dgm:prSet presAssocID="{76BAA88A-4816-4BF6-B87B-4BCC5F1ED3C3}" presName="Name0" presStyleCnt="0">
        <dgm:presLayoutVars>
          <dgm:chMax/>
          <dgm:chPref/>
          <dgm:dir/>
          <dgm:animLvl val="lvl"/>
        </dgm:presLayoutVars>
      </dgm:prSet>
      <dgm:spPr/>
      <dgm:t>
        <a:bodyPr/>
        <a:lstStyle/>
        <a:p>
          <a:endParaRPr lang="en-GB"/>
        </a:p>
      </dgm:t>
    </dgm:pt>
    <dgm:pt modelId="{11316933-DD09-470E-BC62-6DDE97BAFF23}" type="pres">
      <dgm:prSet presAssocID="{6E10152F-B9F2-4E8A-93F0-373AB81767AF}" presName="composite" presStyleCnt="0"/>
      <dgm:spPr/>
    </dgm:pt>
    <dgm:pt modelId="{28AD3CE4-8C0D-400A-B89F-D7BE34047070}" type="pres">
      <dgm:prSet presAssocID="{6E10152F-B9F2-4E8A-93F0-373AB81767AF}" presName="Parent1" presStyleLbl="node1" presStyleIdx="0" presStyleCnt="10" custLinFactNeighborX="-891" custLinFactNeighborY="40020">
        <dgm:presLayoutVars>
          <dgm:chMax val="1"/>
          <dgm:chPref val="1"/>
          <dgm:bulletEnabled val="1"/>
        </dgm:presLayoutVars>
      </dgm:prSet>
      <dgm:spPr/>
      <dgm:t>
        <a:bodyPr/>
        <a:lstStyle/>
        <a:p>
          <a:endParaRPr lang="en-GB"/>
        </a:p>
      </dgm:t>
    </dgm:pt>
    <dgm:pt modelId="{2876E6A4-BA06-42A3-8E22-A97D108F351B}" type="pres">
      <dgm:prSet presAssocID="{6E10152F-B9F2-4E8A-93F0-373AB81767AF}" presName="Childtext1" presStyleLbl="revTx" presStyleIdx="0" presStyleCnt="5">
        <dgm:presLayoutVars>
          <dgm:chMax val="0"/>
          <dgm:chPref val="0"/>
          <dgm:bulletEnabled val="1"/>
        </dgm:presLayoutVars>
      </dgm:prSet>
      <dgm:spPr/>
      <dgm:t>
        <a:bodyPr/>
        <a:lstStyle/>
        <a:p>
          <a:endParaRPr lang="en-GB"/>
        </a:p>
      </dgm:t>
    </dgm:pt>
    <dgm:pt modelId="{773901AF-1B25-4B99-98D0-FC92C18D6200}" type="pres">
      <dgm:prSet presAssocID="{6E10152F-B9F2-4E8A-93F0-373AB81767AF}" presName="BalanceSpacing" presStyleCnt="0"/>
      <dgm:spPr/>
    </dgm:pt>
    <dgm:pt modelId="{D2EEC87D-3C86-46EF-A72E-AC109EEF7FB0}" type="pres">
      <dgm:prSet presAssocID="{6E10152F-B9F2-4E8A-93F0-373AB81767AF}" presName="BalanceSpacing1" presStyleCnt="0"/>
      <dgm:spPr/>
    </dgm:pt>
    <dgm:pt modelId="{4A663A62-D912-458E-8C59-74A060C041EC}" type="pres">
      <dgm:prSet presAssocID="{1AB04833-4550-4382-AC76-55AF50758EF1}" presName="Accent1Text" presStyleLbl="node1" presStyleIdx="1" presStyleCnt="10" custLinFactNeighborX="-2092" custLinFactNeighborY="40087"/>
      <dgm:spPr/>
      <dgm:t>
        <a:bodyPr/>
        <a:lstStyle/>
        <a:p>
          <a:endParaRPr lang="en-GB"/>
        </a:p>
      </dgm:t>
    </dgm:pt>
    <dgm:pt modelId="{6619C2D1-09ED-401F-B4CA-B5FD82520EEF}" type="pres">
      <dgm:prSet presAssocID="{1AB04833-4550-4382-AC76-55AF50758EF1}" presName="spaceBetweenRectangles" presStyleCnt="0"/>
      <dgm:spPr/>
    </dgm:pt>
    <dgm:pt modelId="{56B03393-78A0-4DC2-BD44-F2FC80E38940}" type="pres">
      <dgm:prSet presAssocID="{58EB60B4-39A4-4979-9DAC-CFD400A33B14}" presName="composite" presStyleCnt="0"/>
      <dgm:spPr/>
    </dgm:pt>
    <dgm:pt modelId="{60A39981-58B3-4822-93B2-9635EF933655}" type="pres">
      <dgm:prSet presAssocID="{58EB60B4-39A4-4979-9DAC-CFD400A33B14}" presName="Parent1" presStyleLbl="node1" presStyleIdx="2" presStyleCnt="10" custLinFactNeighborX="-1894" custLinFactNeighborY="39264">
        <dgm:presLayoutVars>
          <dgm:chMax val="1"/>
          <dgm:chPref val="1"/>
          <dgm:bulletEnabled val="1"/>
        </dgm:presLayoutVars>
      </dgm:prSet>
      <dgm:spPr/>
      <dgm:t>
        <a:bodyPr/>
        <a:lstStyle/>
        <a:p>
          <a:endParaRPr lang="en-GB"/>
        </a:p>
      </dgm:t>
    </dgm:pt>
    <dgm:pt modelId="{DEA6ACB6-267C-4D6C-B7E1-0E526F72EFE6}" type="pres">
      <dgm:prSet presAssocID="{58EB60B4-39A4-4979-9DAC-CFD400A33B14}" presName="Childtext1" presStyleLbl="revTx" presStyleIdx="1" presStyleCnt="5">
        <dgm:presLayoutVars>
          <dgm:chMax val="0"/>
          <dgm:chPref val="0"/>
          <dgm:bulletEnabled val="1"/>
        </dgm:presLayoutVars>
      </dgm:prSet>
      <dgm:spPr/>
      <dgm:t>
        <a:bodyPr/>
        <a:lstStyle/>
        <a:p>
          <a:endParaRPr lang="en-GB"/>
        </a:p>
      </dgm:t>
    </dgm:pt>
    <dgm:pt modelId="{6FFA9F35-AF10-4C98-9E9C-74E80EDC1894}" type="pres">
      <dgm:prSet presAssocID="{58EB60B4-39A4-4979-9DAC-CFD400A33B14}" presName="BalanceSpacing" presStyleCnt="0"/>
      <dgm:spPr/>
    </dgm:pt>
    <dgm:pt modelId="{BDCF3560-FA48-40F8-877C-77975FF65706}" type="pres">
      <dgm:prSet presAssocID="{58EB60B4-39A4-4979-9DAC-CFD400A33B14}" presName="BalanceSpacing1" presStyleCnt="0"/>
      <dgm:spPr/>
    </dgm:pt>
    <dgm:pt modelId="{30F5B1E3-3F57-4981-BF13-EB82C3B33173}" type="pres">
      <dgm:prSet presAssocID="{93F956BD-0DE9-4DAD-ABBF-4E1130BA7D49}" presName="Accent1Text" presStyleLbl="node1" presStyleIdx="3" presStyleCnt="10" custLinFactNeighborX="526" custLinFactNeighborY="39264"/>
      <dgm:spPr/>
      <dgm:t>
        <a:bodyPr/>
        <a:lstStyle/>
        <a:p>
          <a:endParaRPr lang="en-GB"/>
        </a:p>
      </dgm:t>
    </dgm:pt>
    <dgm:pt modelId="{164B8C9A-8304-4A33-95A8-164F08ADBD9B}" type="pres">
      <dgm:prSet presAssocID="{93F956BD-0DE9-4DAD-ABBF-4E1130BA7D49}" presName="spaceBetweenRectangles" presStyleCnt="0"/>
      <dgm:spPr/>
    </dgm:pt>
    <dgm:pt modelId="{3B40D8D9-DDB3-44F7-BD48-FA90A0C7E957}" type="pres">
      <dgm:prSet presAssocID="{9E7398EA-DC4C-4B5D-A72D-734C468F59A8}" presName="composite" presStyleCnt="0"/>
      <dgm:spPr/>
    </dgm:pt>
    <dgm:pt modelId="{3D3397B0-860C-4145-AAA5-76534F006D24}" type="pres">
      <dgm:prSet presAssocID="{9E7398EA-DC4C-4B5D-A72D-734C468F59A8}" presName="Parent1" presStyleLbl="node1" presStyleIdx="4" presStyleCnt="10" custLinFactX="64739" custLinFactNeighborX="100000" custLinFactNeighborY="-45616">
        <dgm:presLayoutVars>
          <dgm:chMax val="1"/>
          <dgm:chPref val="1"/>
          <dgm:bulletEnabled val="1"/>
        </dgm:presLayoutVars>
      </dgm:prSet>
      <dgm:spPr/>
      <dgm:t>
        <a:bodyPr/>
        <a:lstStyle/>
        <a:p>
          <a:endParaRPr lang="en-GB"/>
        </a:p>
      </dgm:t>
    </dgm:pt>
    <dgm:pt modelId="{F2F2EBD4-A58E-479B-B72C-E1C944AF87A1}" type="pres">
      <dgm:prSet presAssocID="{9E7398EA-DC4C-4B5D-A72D-734C468F59A8}" presName="Childtext1" presStyleLbl="revTx" presStyleIdx="2" presStyleCnt="5">
        <dgm:presLayoutVars>
          <dgm:chMax val="0"/>
          <dgm:chPref val="0"/>
          <dgm:bulletEnabled val="1"/>
        </dgm:presLayoutVars>
      </dgm:prSet>
      <dgm:spPr/>
    </dgm:pt>
    <dgm:pt modelId="{3D237989-4DCC-4B09-81FA-A2279F068899}" type="pres">
      <dgm:prSet presAssocID="{9E7398EA-DC4C-4B5D-A72D-734C468F59A8}" presName="BalanceSpacing" presStyleCnt="0"/>
      <dgm:spPr/>
    </dgm:pt>
    <dgm:pt modelId="{0C384C3C-7D47-4EB1-BDCD-70A5A0EEEF28}" type="pres">
      <dgm:prSet presAssocID="{9E7398EA-DC4C-4B5D-A72D-734C468F59A8}" presName="BalanceSpacing1" presStyleCnt="0"/>
      <dgm:spPr/>
    </dgm:pt>
    <dgm:pt modelId="{B2BB69EB-2ECD-4ACA-ADC5-8D4A3BE48534}" type="pres">
      <dgm:prSet presAssocID="{C28D2B8E-4F30-4684-BC20-3EA59438B1D2}" presName="Accent1Text" presStyleLbl="node1" presStyleIdx="5" presStyleCnt="10" custLinFactNeighborX="-58520" custLinFactNeighborY="-45616"/>
      <dgm:spPr/>
      <dgm:t>
        <a:bodyPr/>
        <a:lstStyle/>
        <a:p>
          <a:endParaRPr lang="en-GB"/>
        </a:p>
      </dgm:t>
    </dgm:pt>
    <dgm:pt modelId="{529CCB6E-E97C-47B9-8FAA-39FB315C6DA3}" type="pres">
      <dgm:prSet presAssocID="{C28D2B8E-4F30-4684-BC20-3EA59438B1D2}" presName="spaceBetweenRectangles" presStyleCnt="0"/>
      <dgm:spPr/>
    </dgm:pt>
    <dgm:pt modelId="{DFC64AA7-ABD8-488C-84BB-F3CEF3CB025B}" type="pres">
      <dgm:prSet presAssocID="{E007137B-BF66-4E70-A522-B3AD619361C6}" presName="composite" presStyleCnt="0"/>
      <dgm:spPr/>
    </dgm:pt>
    <dgm:pt modelId="{926FAC98-B386-4997-80A5-E327995C96CE}" type="pres">
      <dgm:prSet presAssocID="{E007137B-BF66-4E70-A522-B3AD619361C6}" presName="Parent1" presStyleLbl="node1" presStyleIdx="6" presStyleCnt="10" custLinFactX="100000" custLinFactY="-100000" custLinFactNeighborX="175374" custLinFactNeighborY="-114553">
        <dgm:presLayoutVars>
          <dgm:chMax val="1"/>
          <dgm:chPref val="1"/>
          <dgm:bulletEnabled val="1"/>
        </dgm:presLayoutVars>
      </dgm:prSet>
      <dgm:spPr/>
      <dgm:t>
        <a:bodyPr/>
        <a:lstStyle/>
        <a:p>
          <a:endParaRPr lang="en-GB"/>
        </a:p>
      </dgm:t>
    </dgm:pt>
    <dgm:pt modelId="{E2D40AFD-009B-40C8-9334-D86CDAAF5D6A}" type="pres">
      <dgm:prSet presAssocID="{E007137B-BF66-4E70-A522-B3AD619361C6}" presName="Childtext1" presStyleLbl="revTx" presStyleIdx="3" presStyleCnt="5">
        <dgm:presLayoutVars>
          <dgm:chMax val="0"/>
          <dgm:chPref val="0"/>
          <dgm:bulletEnabled val="1"/>
        </dgm:presLayoutVars>
      </dgm:prSet>
      <dgm:spPr/>
    </dgm:pt>
    <dgm:pt modelId="{C805BADE-6FAA-4470-8784-2CDF6F5C9EBB}" type="pres">
      <dgm:prSet presAssocID="{E007137B-BF66-4E70-A522-B3AD619361C6}" presName="BalanceSpacing" presStyleCnt="0"/>
      <dgm:spPr/>
    </dgm:pt>
    <dgm:pt modelId="{B32DB4C3-8657-4714-B374-3A4E08532E92}" type="pres">
      <dgm:prSet presAssocID="{E007137B-BF66-4E70-A522-B3AD619361C6}" presName="BalanceSpacing1" presStyleCnt="0"/>
      <dgm:spPr/>
    </dgm:pt>
    <dgm:pt modelId="{0AD211F0-D23B-4853-A6D8-F4407F568B50}" type="pres">
      <dgm:prSet presAssocID="{DCC02841-5116-4BAD-B38A-49D8AE7AFEBA}" presName="Accent1Text" presStyleLbl="node1" presStyleIdx="7" presStyleCnt="10" custLinFactY="-100000" custLinFactNeighborX="56954" custLinFactNeighborY="-114553"/>
      <dgm:spPr/>
      <dgm:t>
        <a:bodyPr/>
        <a:lstStyle/>
        <a:p>
          <a:endParaRPr lang="en-GB"/>
        </a:p>
      </dgm:t>
    </dgm:pt>
    <dgm:pt modelId="{2897DD9D-B8F0-449E-97B3-B55489FD56EC}" type="pres">
      <dgm:prSet presAssocID="{DCC02841-5116-4BAD-B38A-49D8AE7AFEBA}" presName="spaceBetweenRectangles" presStyleCnt="0"/>
      <dgm:spPr/>
    </dgm:pt>
    <dgm:pt modelId="{EE9AD1C9-1921-4652-AD25-0E9483400B0E}" type="pres">
      <dgm:prSet presAssocID="{89576068-6CEA-4A97-92CD-5DA678C3CD7E}" presName="composite" presStyleCnt="0"/>
      <dgm:spPr/>
    </dgm:pt>
    <dgm:pt modelId="{C94593F0-427B-4185-926A-25BCBC07B1AA}" type="pres">
      <dgm:prSet presAssocID="{89576068-6CEA-4A97-92CD-5DA678C3CD7E}" presName="Parent1" presStyleLbl="node1" presStyleIdx="8" presStyleCnt="10" custLinFactX="-100000" custLinFactY="-100000" custLinFactNeighborX="-121730" custLinFactNeighborY="-199433">
        <dgm:presLayoutVars>
          <dgm:chMax val="1"/>
          <dgm:chPref val="1"/>
          <dgm:bulletEnabled val="1"/>
        </dgm:presLayoutVars>
      </dgm:prSet>
      <dgm:spPr/>
      <dgm:t>
        <a:bodyPr/>
        <a:lstStyle/>
        <a:p>
          <a:endParaRPr lang="en-GB"/>
        </a:p>
      </dgm:t>
    </dgm:pt>
    <dgm:pt modelId="{0F842656-C816-450F-801A-A1371865B197}" type="pres">
      <dgm:prSet presAssocID="{89576068-6CEA-4A97-92CD-5DA678C3CD7E}" presName="Childtext1" presStyleLbl="revTx" presStyleIdx="4" presStyleCnt="5">
        <dgm:presLayoutVars>
          <dgm:chMax val="0"/>
          <dgm:chPref val="0"/>
          <dgm:bulletEnabled val="1"/>
        </dgm:presLayoutVars>
      </dgm:prSet>
      <dgm:spPr/>
      <dgm:t>
        <a:bodyPr/>
        <a:lstStyle/>
        <a:p>
          <a:endParaRPr lang="en-GB"/>
        </a:p>
      </dgm:t>
    </dgm:pt>
    <dgm:pt modelId="{DC14C42A-1233-483E-9E9F-95B10171FEE7}" type="pres">
      <dgm:prSet presAssocID="{89576068-6CEA-4A97-92CD-5DA678C3CD7E}" presName="BalanceSpacing" presStyleCnt="0"/>
      <dgm:spPr/>
    </dgm:pt>
    <dgm:pt modelId="{10C070B0-1509-4053-8771-CB9974F53CA5}" type="pres">
      <dgm:prSet presAssocID="{89576068-6CEA-4A97-92CD-5DA678C3CD7E}" presName="BalanceSpacing1" presStyleCnt="0"/>
      <dgm:spPr/>
    </dgm:pt>
    <dgm:pt modelId="{4F24F021-2945-4B31-9639-EC93D931DF8E}" type="pres">
      <dgm:prSet presAssocID="{A69C985A-7040-4DAE-AE3E-F8FB7BDE2EF6}" presName="Accent1Text" presStyleLbl="node1" presStyleIdx="9" presStyleCnt="10" custLinFactX="-66607" custLinFactY="-100000" custLinFactNeighborX="-100000" custLinFactNeighborY="-115376"/>
      <dgm:spPr/>
      <dgm:t>
        <a:bodyPr/>
        <a:lstStyle/>
        <a:p>
          <a:endParaRPr lang="en-GB"/>
        </a:p>
      </dgm:t>
    </dgm:pt>
  </dgm:ptLst>
  <dgm:cxnLst>
    <dgm:cxn modelId="{47850CEE-83B8-48EA-ABE7-2B2DF1C2C43E}" type="presOf" srcId="{DCC02841-5116-4BAD-B38A-49D8AE7AFEBA}" destId="{0AD211F0-D23B-4853-A6D8-F4407F568B50}" srcOrd="0" destOrd="0" presId="urn:microsoft.com/office/officeart/2008/layout/AlternatingHexagons"/>
    <dgm:cxn modelId="{F9183767-86D1-4D00-990C-8E5F9711B838}" type="presOf" srcId="{6E10152F-B9F2-4E8A-93F0-373AB81767AF}" destId="{28AD3CE4-8C0D-400A-B89F-D7BE34047070}" srcOrd="0" destOrd="0" presId="urn:microsoft.com/office/officeart/2008/layout/AlternatingHexagons"/>
    <dgm:cxn modelId="{054684BB-D07F-43A0-91B8-A2F5D3309490}" type="presOf" srcId="{1AB04833-4550-4382-AC76-55AF50758EF1}" destId="{4A663A62-D912-458E-8C59-74A060C041EC}" srcOrd="0" destOrd="0" presId="urn:microsoft.com/office/officeart/2008/layout/AlternatingHexagons"/>
    <dgm:cxn modelId="{B632F066-7C11-41FD-B0BC-D749565CD2B6}" type="presOf" srcId="{76BAA88A-4816-4BF6-B87B-4BCC5F1ED3C3}" destId="{A9627954-5A39-4F27-AAA0-CE78F7733704}" srcOrd="0" destOrd="0" presId="urn:microsoft.com/office/officeart/2008/layout/AlternatingHexagons"/>
    <dgm:cxn modelId="{1DD8F928-8532-4B85-A068-8A0DD0BA602A}" type="presOf" srcId="{9E7398EA-DC4C-4B5D-A72D-734C468F59A8}" destId="{3D3397B0-860C-4145-AAA5-76534F006D24}" srcOrd="0" destOrd="0" presId="urn:microsoft.com/office/officeart/2008/layout/AlternatingHexagons"/>
    <dgm:cxn modelId="{36CC5AA8-8F66-4DA0-A4AD-E637FA304A02}" srcId="{76BAA88A-4816-4BF6-B87B-4BCC5F1ED3C3}" destId="{E007137B-BF66-4E70-A522-B3AD619361C6}" srcOrd="3" destOrd="0" parTransId="{67F2DF73-4B3E-4808-8FFA-C92E0BAA2DB2}" sibTransId="{DCC02841-5116-4BAD-B38A-49D8AE7AFEBA}"/>
    <dgm:cxn modelId="{AF6C214E-8425-4525-A977-C4F099A683DA}" srcId="{76BAA88A-4816-4BF6-B87B-4BCC5F1ED3C3}" destId="{6E10152F-B9F2-4E8A-93F0-373AB81767AF}" srcOrd="0" destOrd="0" parTransId="{48D977CE-2885-484E-87FF-7123FECA5509}" sibTransId="{1AB04833-4550-4382-AC76-55AF50758EF1}"/>
    <dgm:cxn modelId="{EBBA714C-998B-48DF-A36E-EF490537995B}" type="presOf" srcId="{C28D2B8E-4F30-4684-BC20-3EA59438B1D2}" destId="{B2BB69EB-2ECD-4ACA-ADC5-8D4A3BE48534}" srcOrd="0" destOrd="0" presId="urn:microsoft.com/office/officeart/2008/layout/AlternatingHexagons"/>
    <dgm:cxn modelId="{E63C40D2-91C7-4AD2-956A-3C4AF6DBF435}" srcId="{89576068-6CEA-4A97-92CD-5DA678C3CD7E}" destId="{F8F38993-E857-4D48-BCD1-141DC736B956}" srcOrd="0" destOrd="0" parTransId="{7482EC89-D7E5-470B-8AF8-D1D2C5684FEA}" sibTransId="{549841C8-D0CD-4805-B21E-681D762555F7}"/>
    <dgm:cxn modelId="{1D90B642-DF57-4EEF-BA96-9D86E6F50881}" type="presOf" srcId="{58EB60B4-39A4-4979-9DAC-CFD400A33B14}" destId="{60A39981-58B3-4822-93B2-9635EF933655}" srcOrd="0" destOrd="0" presId="urn:microsoft.com/office/officeart/2008/layout/AlternatingHexagons"/>
    <dgm:cxn modelId="{CE94E70E-7D9F-4935-9B56-1B9D1B3951FD}" srcId="{76BAA88A-4816-4BF6-B87B-4BCC5F1ED3C3}" destId="{9E7398EA-DC4C-4B5D-A72D-734C468F59A8}" srcOrd="2" destOrd="0" parTransId="{9C93A8B9-9AB2-4B28-B14A-5C3C338A6C88}" sibTransId="{C28D2B8E-4F30-4684-BC20-3EA59438B1D2}"/>
    <dgm:cxn modelId="{2C96F0AD-7450-4B02-96A9-A4175533C245}" srcId="{58EB60B4-39A4-4979-9DAC-CFD400A33B14}" destId="{39406730-84B9-4212-A627-87AD5637D9D4}" srcOrd="0" destOrd="0" parTransId="{0A649A2E-BF94-45BA-8A3F-033DFAE2DF94}" sibTransId="{8E977DA6-413A-40FD-94C0-51F2CC521207}"/>
    <dgm:cxn modelId="{02BEE090-6AC8-42ED-AE2F-27C6C0CB5235}" type="presOf" srcId="{F8F38993-E857-4D48-BCD1-141DC736B956}" destId="{0F842656-C816-450F-801A-A1371865B197}" srcOrd="0" destOrd="0" presId="urn:microsoft.com/office/officeart/2008/layout/AlternatingHexagons"/>
    <dgm:cxn modelId="{633277A1-99FD-41E2-92DD-CDEE81379968}" srcId="{6E10152F-B9F2-4E8A-93F0-373AB81767AF}" destId="{872A27E2-D4E4-419B-AC5F-C43ED4D40F00}" srcOrd="0" destOrd="0" parTransId="{DFF32082-F0E0-4372-8CDC-382FBC163A9A}" sibTransId="{B9666C26-CAEE-4734-A227-8A67C1674F25}"/>
    <dgm:cxn modelId="{2D40C313-7317-4B0C-BBA4-85957F7E3EDA}" type="presOf" srcId="{A69C985A-7040-4DAE-AE3E-F8FB7BDE2EF6}" destId="{4F24F021-2945-4B31-9639-EC93D931DF8E}" srcOrd="0" destOrd="0" presId="urn:microsoft.com/office/officeart/2008/layout/AlternatingHexagons"/>
    <dgm:cxn modelId="{1CA98204-7550-4DEF-9B8D-142CF4156083}" type="presOf" srcId="{872A27E2-D4E4-419B-AC5F-C43ED4D40F00}" destId="{2876E6A4-BA06-42A3-8E22-A97D108F351B}" srcOrd="0" destOrd="0" presId="urn:microsoft.com/office/officeart/2008/layout/AlternatingHexagons"/>
    <dgm:cxn modelId="{9B34091C-15B5-4625-B85A-93E847D71C3D}" type="presOf" srcId="{89576068-6CEA-4A97-92CD-5DA678C3CD7E}" destId="{C94593F0-427B-4185-926A-25BCBC07B1AA}" srcOrd="0" destOrd="0" presId="urn:microsoft.com/office/officeart/2008/layout/AlternatingHexagons"/>
    <dgm:cxn modelId="{E7E67263-8FDF-401F-84A0-8E8308C195CD}" type="presOf" srcId="{39406730-84B9-4212-A627-87AD5637D9D4}" destId="{DEA6ACB6-267C-4D6C-B7E1-0E526F72EFE6}" srcOrd="0" destOrd="0" presId="urn:microsoft.com/office/officeart/2008/layout/AlternatingHexagons"/>
    <dgm:cxn modelId="{566BECBA-5733-4A9B-985E-D078818484A5}" srcId="{76BAA88A-4816-4BF6-B87B-4BCC5F1ED3C3}" destId="{58EB60B4-39A4-4979-9DAC-CFD400A33B14}" srcOrd="1" destOrd="0" parTransId="{7885F3B5-D3ED-4A27-975B-A99A6A97E4D4}" sibTransId="{93F956BD-0DE9-4DAD-ABBF-4E1130BA7D49}"/>
    <dgm:cxn modelId="{60C84203-ED88-450A-9E00-A68580399ADE}" type="presOf" srcId="{E007137B-BF66-4E70-A522-B3AD619361C6}" destId="{926FAC98-B386-4997-80A5-E327995C96CE}" srcOrd="0" destOrd="0" presId="urn:microsoft.com/office/officeart/2008/layout/AlternatingHexagons"/>
    <dgm:cxn modelId="{F0D28721-295F-4422-8E47-D6AC2620211A}" type="presOf" srcId="{93F956BD-0DE9-4DAD-ABBF-4E1130BA7D49}" destId="{30F5B1E3-3F57-4981-BF13-EB82C3B33173}" srcOrd="0" destOrd="0" presId="urn:microsoft.com/office/officeart/2008/layout/AlternatingHexagons"/>
    <dgm:cxn modelId="{DA373F5A-2873-4278-92BA-2249AD04A82C}" srcId="{76BAA88A-4816-4BF6-B87B-4BCC5F1ED3C3}" destId="{89576068-6CEA-4A97-92CD-5DA678C3CD7E}" srcOrd="4" destOrd="0" parTransId="{6AC5922F-C944-4D26-B65D-3C3EE977E324}" sibTransId="{A69C985A-7040-4DAE-AE3E-F8FB7BDE2EF6}"/>
    <dgm:cxn modelId="{F69800A6-1AA3-4D3E-9455-E20222112A99}" type="presParOf" srcId="{A9627954-5A39-4F27-AAA0-CE78F7733704}" destId="{11316933-DD09-470E-BC62-6DDE97BAFF23}" srcOrd="0" destOrd="0" presId="urn:microsoft.com/office/officeart/2008/layout/AlternatingHexagons"/>
    <dgm:cxn modelId="{55AB95C5-744C-4540-967B-1A92CB66BD83}" type="presParOf" srcId="{11316933-DD09-470E-BC62-6DDE97BAFF23}" destId="{28AD3CE4-8C0D-400A-B89F-D7BE34047070}" srcOrd="0" destOrd="0" presId="urn:microsoft.com/office/officeart/2008/layout/AlternatingHexagons"/>
    <dgm:cxn modelId="{A813FF93-5F31-4A66-A1B5-786C4E38663A}" type="presParOf" srcId="{11316933-DD09-470E-BC62-6DDE97BAFF23}" destId="{2876E6A4-BA06-42A3-8E22-A97D108F351B}" srcOrd="1" destOrd="0" presId="urn:microsoft.com/office/officeart/2008/layout/AlternatingHexagons"/>
    <dgm:cxn modelId="{BEDE84F8-4242-4F72-B1E1-89928A5DCAF2}" type="presParOf" srcId="{11316933-DD09-470E-BC62-6DDE97BAFF23}" destId="{773901AF-1B25-4B99-98D0-FC92C18D6200}" srcOrd="2" destOrd="0" presId="urn:microsoft.com/office/officeart/2008/layout/AlternatingHexagons"/>
    <dgm:cxn modelId="{A964B204-D178-4C67-BBD1-16380C15872C}" type="presParOf" srcId="{11316933-DD09-470E-BC62-6DDE97BAFF23}" destId="{D2EEC87D-3C86-46EF-A72E-AC109EEF7FB0}" srcOrd="3" destOrd="0" presId="urn:microsoft.com/office/officeart/2008/layout/AlternatingHexagons"/>
    <dgm:cxn modelId="{13EE9FFE-D616-4248-A247-CE14641975F9}" type="presParOf" srcId="{11316933-DD09-470E-BC62-6DDE97BAFF23}" destId="{4A663A62-D912-458E-8C59-74A060C041EC}" srcOrd="4" destOrd="0" presId="urn:microsoft.com/office/officeart/2008/layout/AlternatingHexagons"/>
    <dgm:cxn modelId="{C3C0F6CB-357B-480C-9D04-CDA5BCF837B8}" type="presParOf" srcId="{A9627954-5A39-4F27-AAA0-CE78F7733704}" destId="{6619C2D1-09ED-401F-B4CA-B5FD82520EEF}" srcOrd="1" destOrd="0" presId="urn:microsoft.com/office/officeart/2008/layout/AlternatingHexagons"/>
    <dgm:cxn modelId="{E4CBA6BD-31A9-4C3D-9695-4A7DAA1ABA9C}" type="presParOf" srcId="{A9627954-5A39-4F27-AAA0-CE78F7733704}" destId="{56B03393-78A0-4DC2-BD44-F2FC80E38940}" srcOrd="2" destOrd="0" presId="urn:microsoft.com/office/officeart/2008/layout/AlternatingHexagons"/>
    <dgm:cxn modelId="{04E25CE0-BFCF-40CE-9DA2-D00D14242247}" type="presParOf" srcId="{56B03393-78A0-4DC2-BD44-F2FC80E38940}" destId="{60A39981-58B3-4822-93B2-9635EF933655}" srcOrd="0" destOrd="0" presId="urn:microsoft.com/office/officeart/2008/layout/AlternatingHexagons"/>
    <dgm:cxn modelId="{CAA41AD2-88B5-49C7-9646-FFDD8BB43F41}" type="presParOf" srcId="{56B03393-78A0-4DC2-BD44-F2FC80E38940}" destId="{DEA6ACB6-267C-4D6C-B7E1-0E526F72EFE6}" srcOrd="1" destOrd="0" presId="urn:microsoft.com/office/officeart/2008/layout/AlternatingHexagons"/>
    <dgm:cxn modelId="{2718F0B5-C67D-4527-B5F8-ACD74BE4B579}" type="presParOf" srcId="{56B03393-78A0-4DC2-BD44-F2FC80E38940}" destId="{6FFA9F35-AF10-4C98-9E9C-74E80EDC1894}" srcOrd="2" destOrd="0" presId="urn:microsoft.com/office/officeart/2008/layout/AlternatingHexagons"/>
    <dgm:cxn modelId="{FBB52FBD-124B-42E8-BDDE-D03F5995FB7F}" type="presParOf" srcId="{56B03393-78A0-4DC2-BD44-F2FC80E38940}" destId="{BDCF3560-FA48-40F8-877C-77975FF65706}" srcOrd="3" destOrd="0" presId="urn:microsoft.com/office/officeart/2008/layout/AlternatingHexagons"/>
    <dgm:cxn modelId="{9CA7007D-582D-4C92-9090-98C46E212EB5}" type="presParOf" srcId="{56B03393-78A0-4DC2-BD44-F2FC80E38940}" destId="{30F5B1E3-3F57-4981-BF13-EB82C3B33173}" srcOrd="4" destOrd="0" presId="urn:microsoft.com/office/officeart/2008/layout/AlternatingHexagons"/>
    <dgm:cxn modelId="{74F9DF3D-28EE-41C6-8C52-1F14ECCF4EBC}" type="presParOf" srcId="{A9627954-5A39-4F27-AAA0-CE78F7733704}" destId="{164B8C9A-8304-4A33-95A8-164F08ADBD9B}" srcOrd="3" destOrd="0" presId="urn:microsoft.com/office/officeart/2008/layout/AlternatingHexagons"/>
    <dgm:cxn modelId="{2E9BAFFC-EC87-4349-BD72-080E59A61750}" type="presParOf" srcId="{A9627954-5A39-4F27-AAA0-CE78F7733704}" destId="{3B40D8D9-DDB3-44F7-BD48-FA90A0C7E957}" srcOrd="4" destOrd="0" presId="urn:microsoft.com/office/officeart/2008/layout/AlternatingHexagons"/>
    <dgm:cxn modelId="{2BBCE8C7-C1E1-42ED-A6C0-5A3A678D57C7}" type="presParOf" srcId="{3B40D8D9-DDB3-44F7-BD48-FA90A0C7E957}" destId="{3D3397B0-860C-4145-AAA5-76534F006D24}" srcOrd="0" destOrd="0" presId="urn:microsoft.com/office/officeart/2008/layout/AlternatingHexagons"/>
    <dgm:cxn modelId="{57099F63-D327-4AD0-BAEE-1C5E58DD0B97}" type="presParOf" srcId="{3B40D8D9-DDB3-44F7-BD48-FA90A0C7E957}" destId="{F2F2EBD4-A58E-479B-B72C-E1C944AF87A1}" srcOrd="1" destOrd="0" presId="urn:microsoft.com/office/officeart/2008/layout/AlternatingHexagons"/>
    <dgm:cxn modelId="{16471F48-A5FD-4CD0-BC13-291463EF7105}" type="presParOf" srcId="{3B40D8D9-DDB3-44F7-BD48-FA90A0C7E957}" destId="{3D237989-4DCC-4B09-81FA-A2279F068899}" srcOrd="2" destOrd="0" presId="urn:microsoft.com/office/officeart/2008/layout/AlternatingHexagons"/>
    <dgm:cxn modelId="{5F476AB9-958E-4643-B686-7B6E4D14B818}" type="presParOf" srcId="{3B40D8D9-DDB3-44F7-BD48-FA90A0C7E957}" destId="{0C384C3C-7D47-4EB1-BDCD-70A5A0EEEF28}" srcOrd="3" destOrd="0" presId="urn:microsoft.com/office/officeart/2008/layout/AlternatingHexagons"/>
    <dgm:cxn modelId="{794C1DBB-FBAC-4538-9570-886556A4A4E3}" type="presParOf" srcId="{3B40D8D9-DDB3-44F7-BD48-FA90A0C7E957}" destId="{B2BB69EB-2ECD-4ACA-ADC5-8D4A3BE48534}" srcOrd="4" destOrd="0" presId="urn:microsoft.com/office/officeart/2008/layout/AlternatingHexagons"/>
    <dgm:cxn modelId="{0A6710C8-0204-4232-B2D5-48399300C921}" type="presParOf" srcId="{A9627954-5A39-4F27-AAA0-CE78F7733704}" destId="{529CCB6E-E97C-47B9-8FAA-39FB315C6DA3}" srcOrd="5" destOrd="0" presId="urn:microsoft.com/office/officeart/2008/layout/AlternatingHexagons"/>
    <dgm:cxn modelId="{94756D47-475F-415E-8480-308A726409C7}" type="presParOf" srcId="{A9627954-5A39-4F27-AAA0-CE78F7733704}" destId="{DFC64AA7-ABD8-488C-84BB-F3CEF3CB025B}" srcOrd="6" destOrd="0" presId="urn:microsoft.com/office/officeart/2008/layout/AlternatingHexagons"/>
    <dgm:cxn modelId="{E977A6B5-87E5-48D7-AE37-A8D14BC14ADB}" type="presParOf" srcId="{DFC64AA7-ABD8-488C-84BB-F3CEF3CB025B}" destId="{926FAC98-B386-4997-80A5-E327995C96CE}" srcOrd="0" destOrd="0" presId="urn:microsoft.com/office/officeart/2008/layout/AlternatingHexagons"/>
    <dgm:cxn modelId="{5617FCDC-A260-4B1E-89E9-E4128AF42156}" type="presParOf" srcId="{DFC64AA7-ABD8-488C-84BB-F3CEF3CB025B}" destId="{E2D40AFD-009B-40C8-9334-D86CDAAF5D6A}" srcOrd="1" destOrd="0" presId="urn:microsoft.com/office/officeart/2008/layout/AlternatingHexagons"/>
    <dgm:cxn modelId="{DD31638A-69F7-4B62-810B-F176462E92EB}" type="presParOf" srcId="{DFC64AA7-ABD8-488C-84BB-F3CEF3CB025B}" destId="{C805BADE-6FAA-4470-8784-2CDF6F5C9EBB}" srcOrd="2" destOrd="0" presId="urn:microsoft.com/office/officeart/2008/layout/AlternatingHexagons"/>
    <dgm:cxn modelId="{A9DA89A1-3617-4582-A653-8B0696B2EA4D}" type="presParOf" srcId="{DFC64AA7-ABD8-488C-84BB-F3CEF3CB025B}" destId="{B32DB4C3-8657-4714-B374-3A4E08532E92}" srcOrd="3" destOrd="0" presId="urn:microsoft.com/office/officeart/2008/layout/AlternatingHexagons"/>
    <dgm:cxn modelId="{39CB0075-102C-4756-9AAD-7A68C75A5C7B}" type="presParOf" srcId="{DFC64AA7-ABD8-488C-84BB-F3CEF3CB025B}" destId="{0AD211F0-D23B-4853-A6D8-F4407F568B50}" srcOrd="4" destOrd="0" presId="urn:microsoft.com/office/officeart/2008/layout/AlternatingHexagons"/>
    <dgm:cxn modelId="{30B6AEA4-6222-4FCD-9AE6-7EA15C32865B}" type="presParOf" srcId="{A9627954-5A39-4F27-AAA0-CE78F7733704}" destId="{2897DD9D-B8F0-449E-97B3-B55489FD56EC}" srcOrd="7" destOrd="0" presId="urn:microsoft.com/office/officeart/2008/layout/AlternatingHexagons"/>
    <dgm:cxn modelId="{15C04659-FD78-46CB-B433-F891373490C6}" type="presParOf" srcId="{A9627954-5A39-4F27-AAA0-CE78F7733704}" destId="{EE9AD1C9-1921-4652-AD25-0E9483400B0E}" srcOrd="8" destOrd="0" presId="urn:microsoft.com/office/officeart/2008/layout/AlternatingHexagons"/>
    <dgm:cxn modelId="{9B0021F5-C5B7-44BE-B25D-B14E7DCC2508}" type="presParOf" srcId="{EE9AD1C9-1921-4652-AD25-0E9483400B0E}" destId="{C94593F0-427B-4185-926A-25BCBC07B1AA}" srcOrd="0" destOrd="0" presId="urn:microsoft.com/office/officeart/2008/layout/AlternatingHexagons"/>
    <dgm:cxn modelId="{BC3F3E69-86CE-4804-9EF6-B3BE06D5C5C7}" type="presParOf" srcId="{EE9AD1C9-1921-4652-AD25-0E9483400B0E}" destId="{0F842656-C816-450F-801A-A1371865B197}" srcOrd="1" destOrd="0" presId="urn:microsoft.com/office/officeart/2008/layout/AlternatingHexagons"/>
    <dgm:cxn modelId="{024874B8-E0F9-4A36-B79D-07EC0737B83F}" type="presParOf" srcId="{EE9AD1C9-1921-4652-AD25-0E9483400B0E}" destId="{DC14C42A-1233-483E-9E9F-95B10171FEE7}" srcOrd="2" destOrd="0" presId="urn:microsoft.com/office/officeart/2008/layout/AlternatingHexagons"/>
    <dgm:cxn modelId="{A8BA8D1B-01AE-4704-80C9-C59EB8A9AE5B}" type="presParOf" srcId="{EE9AD1C9-1921-4652-AD25-0E9483400B0E}" destId="{10C070B0-1509-4053-8771-CB9974F53CA5}" srcOrd="3" destOrd="0" presId="urn:microsoft.com/office/officeart/2008/layout/AlternatingHexagons"/>
    <dgm:cxn modelId="{FD5571F3-6866-415F-867D-120AC49D6865}" type="presParOf" srcId="{EE9AD1C9-1921-4652-AD25-0E9483400B0E}" destId="{4F24F021-2945-4B31-9639-EC93D931DF8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D3CE4-8C0D-400A-B89F-D7BE34047070}">
      <dsp:nvSpPr>
        <dsp:cNvPr id="0" name=""/>
        <dsp:cNvSpPr/>
      </dsp:nvSpPr>
      <dsp:spPr>
        <a:xfrm rot="5400000">
          <a:off x="3732076" y="107822"/>
          <a:ext cx="1601975" cy="1393718"/>
        </a:xfrm>
        <a:prstGeom prst="hexagon">
          <a:avLst>
            <a:gd name="adj" fmla="val 25000"/>
            <a:gd name="vf" fmla="val 11547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err="1" smtClean="0"/>
            <a:t>Turnaway</a:t>
          </a:r>
          <a:r>
            <a:rPr lang="en-GB" sz="1200" kern="1200" dirty="0" smtClean="0"/>
            <a:t> data</a:t>
          </a:r>
          <a:endParaRPr lang="en-GB" sz="1200" kern="1200" dirty="0"/>
        </a:p>
      </dsp:txBody>
      <dsp:txXfrm rot="-5400000">
        <a:off x="4053392" y="253335"/>
        <a:ext cx="959342" cy="1102693"/>
      </dsp:txXfrm>
    </dsp:sp>
    <dsp:sp modelId="{2876E6A4-BA06-42A3-8E22-A97D108F351B}">
      <dsp:nvSpPr>
        <dsp:cNvPr id="0" name=""/>
        <dsp:cNvSpPr/>
      </dsp:nvSpPr>
      <dsp:spPr>
        <a:xfrm>
          <a:off x="5272215" y="324088"/>
          <a:ext cx="1787804" cy="961185"/>
        </a:xfrm>
        <a:prstGeom prst="rect">
          <a:avLst/>
        </a:prstGeom>
        <a:noFill/>
        <a:ln>
          <a:noFill/>
        </a:ln>
        <a:effectLst/>
      </dsp:spPr>
      <dsp:style>
        <a:lnRef idx="0">
          <a:scrgbClr r="0" g="0" b="0"/>
        </a:lnRef>
        <a:fillRef idx="0">
          <a:scrgbClr r="0" g="0" b="0"/>
        </a:fillRef>
        <a:effectRef idx="0">
          <a:scrgbClr r="0" g="0" b="0"/>
        </a:effectRef>
        <a:fontRef idx="minor"/>
      </dsp:style>
    </dsp:sp>
    <dsp:sp modelId="{4A663A62-D912-458E-8C59-74A060C041EC}">
      <dsp:nvSpPr>
        <dsp:cNvPr id="0" name=""/>
        <dsp:cNvSpPr/>
      </dsp:nvSpPr>
      <dsp:spPr>
        <a:xfrm rot="5400000">
          <a:off x="2226860" y="107822"/>
          <a:ext cx="1601975" cy="1393718"/>
        </a:xfrm>
        <a:prstGeom prst="hexagon">
          <a:avLst>
            <a:gd name="adj" fmla="val 25000"/>
            <a:gd name="vf" fmla="val 115470"/>
          </a:avLst>
        </a:prstGeom>
        <a:solidFill>
          <a:schemeClr val="accent2">
            <a:shade val="80000"/>
            <a:hueOff val="113157"/>
            <a:satOff val="-8031"/>
            <a:lumOff val="52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GB" sz="1300" kern="1200" dirty="0" smtClean="0"/>
            <a:t>COUNTER4 Reports</a:t>
          </a:r>
          <a:endParaRPr lang="en-GB" sz="1300" kern="1200" dirty="0"/>
        </a:p>
      </dsp:txBody>
      <dsp:txXfrm rot="-5400000">
        <a:off x="2548176" y="253335"/>
        <a:ext cx="959342" cy="1102693"/>
      </dsp:txXfrm>
    </dsp:sp>
    <dsp:sp modelId="{12967451-2438-4A7A-A267-A13EC14A199C}">
      <dsp:nvSpPr>
        <dsp:cNvPr id="0" name=""/>
        <dsp:cNvSpPr/>
      </dsp:nvSpPr>
      <dsp:spPr>
        <a:xfrm rot="5400000">
          <a:off x="759973" y="141864"/>
          <a:ext cx="1601975" cy="1393718"/>
        </a:xfrm>
        <a:prstGeom prst="hexagon">
          <a:avLst>
            <a:gd name="adj" fmla="val 25000"/>
            <a:gd name="vf" fmla="val 115470"/>
          </a:avLst>
        </a:prstGeom>
        <a:solidFill>
          <a:schemeClr val="accent2">
            <a:shade val="80000"/>
            <a:hueOff val="226313"/>
            <a:satOff val="-16061"/>
            <a:lumOff val="105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MARC Records, and OCLC control numbers</a:t>
          </a:r>
          <a:endParaRPr lang="en-GB" sz="1200" kern="1200" dirty="0"/>
        </a:p>
      </dsp:txBody>
      <dsp:txXfrm rot="-5400000">
        <a:off x="1081289" y="287377"/>
        <a:ext cx="959342" cy="1102693"/>
      </dsp:txXfrm>
    </dsp:sp>
    <dsp:sp modelId="{5048054C-BF36-4E7A-8210-F74A4C8F1006}">
      <dsp:nvSpPr>
        <dsp:cNvPr id="0" name=""/>
        <dsp:cNvSpPr/>
      </dsp:nvSpPr>
      <dsp:spPr>
        <a:xfrm>
          <a:off x="1292909" y="1683845"/>
          <a:ext cx="1730133" cy="961185"/>
        </a:xfrm>
        <a:prstGeom prst="rect">
          <a:avLst/>
        </a:prstGeom>
        <a:noFill/>
        <a:ln>
          <a:noFill/>
        </a:ln>
        <a:effectLst/>
      </dsp:spPr>
      <dsp:style>
        <a:lnRef idx="0">
          <a:scrgbClr r="0" g="0" b="0"/>
        </a:lnRef>
        <a:fillRef idx="0">
          <a:scrgbClr r="0" g="0" b="0"/>
        </a:fillRef>
        <a:effectRef idx="0">
          <a:scrgbClr r="0" g="0" b="0"/>
        </a:effectRef>
        <a:fontRef idx="minor"/>
      </dsp:style>
    </dsp:sp>
    <dsp:sp modelId="{835EFF17-12E4-42FD-BB7C-6F18840CFD82}">
      <dsp:nvSpPr>
        <dsp:cNvPr id="0" name=""/>
        <dsp:cNvSpPr/>
      </dsp:nvSpPr>
      <dsp:spPr>
        <a:xfrm rot="5400000">
          <a:off x="3784300" y="2768430"/>
          <a:ext cx="1601975" cy="1393718"/>
        </a:xfrm>
        <a:prstGeom prst="hexagon">
          <a:avLst>
            <a:gd name="adj" fmla="val 25000"/>
            <a:gd name="vf" fmla="val 115470"/>
          </a:avLst>
        </a:prstGeom>
        <a:solidFill>
          <a:schemeClr val="accent2">
            <a:shade val="80000"/>
            <a:hueOff val="339470"/>
            <a:satOff val="-24092"/>
            <a:lumOff val="158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smtClean="0"/>
            <a:t>KBART lists</a:t>
          </a:r>
          <a:endParaRPr lang="en-GB" sz="2200" kern="1200" dirty="0"/>
        </a:p>
      </dsp:txBody>
      <dsp:txXfrm rot="-5400000">
        <a:off x="4105616" y="2913943"/>
        <a:ext cx="959342" cy="1102693"/>
      </dsp:txXfrm>
    </dsp:sp>
    <dsp:sp modelId="{60A39981-58B3-4822-93B2-9635EF933655}">
      <dsp:nvSpPr>
        <dsp:cNvPr id="0" name=""/>
        <dsp:cNvSpPr/>
      </dsp:nvSpPr>
      <dsp:spPr>
        <a:xfrm rot="5400000">
          <a:off x="2992221" y="1400279"/>
          <a:ext cx="1601975" cy="1393718"/>
        </a:xfrm>
        <a:prstGeom prst="hexagon">
          <a:avLst>
            <a:gd name="adj" fmla="val 25000"/>
            <a:gd name="vf" fmla="val 115470"/>
          </a:avLst>
        </a:prstGeom>
        <a:solidFill>
          <a:schemeClr val="accent2">
            <a:shade val="80000"/>
            <a:hueOff val="452627"/>
            <a:satOff val="-32123"/>
            <a:lumOff val="211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Improved Accessibility</a:t>
          </a:r>
          <a:endParaRPr lang="en-GB" sz="1200" kern="1200" dirty="0"/>
        </a:p>
      </dsp:txBody>
      <dsp:txXfrm rot="-5400000">
        <a:off x="3313537" y="1545792"/>
        <a:ext cx="959342" cy="1102693"/>
      </dsp:txXfrm>
    </dsp:sp>
    <dsp:sp modelId="{DEA6ACB6-267C-4D6C-B7E1-0E526F72EFE6}">
      <dsp:nvSpPr>
        <dsp:cNvPr id="0" name=""/>
        <dsp:cNvSpPr/>
      </dsp:nvSpPr>
      <dsp:spPr>
        <a:xfrm>
          <a:off x="5272215" y="3043601"/>
          <a:ext cx="1787804" cy="961185"/>
        </a:xfrm>
        <a:prstGeom prst="rect">
          <a:avLst/>
        </a:prstGeom>
        <a:noFill/>
        <a:ln>
          <a:noFill/>
        </a:ln>
        <a:effectLst/>
      </dsp:spPr>
      <dsp:style>
        <a:lnRef idx="0">
          <a:scrgbClr r="0" g="0" b="0"/>
        </a:lnRef>
        <a:fillRef idx="0">
          <a:scrgbClr r="0" g="0" b="0"/>
        </a:fillRef>
        <a:effectRef idx="0">
          <a:scrgbClr r="0" g="0" b="0"/>
        </a:effectRef>
        <a:fontRef idx="minor"/>
      </dsp:style>
    </dsp:sp>
    <dsp:sp modelId="{30F5B1E3-3F57-4981-BF13-EB82C3B33173}">
      <dsp:nvSpPr>
        <dsp:cNvPr id="0" name=""/>
        <dsp:cNvSpPr/>
      </dsp:nvSpPr>
      <dsp:spPr>
        <a:xfrm rot="5400000">
          <a:off x="1531381" y="1433584"/>
          <a:ext cx="1601975" cy="1393718"/>
        </a:xfrm>
        <a:prstGeom prst="hexagon">
          <a:avLst>
            <a:gd name="adj" fmla="val 25000"/>
            <a:gd name="vf" fmla="val 115470"/>
          </a:avLst>
        </a:prstGeom>
        <a:solidFill>
          <a:schemeClr val="accent2">
            <a:shade val="80000"/>
            <a:hueOff val="565783"/>
            <a:satOff val="-40154"/>
            <a:lumOff val="26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sz="1900" kern="1200" dirty="0" smtClean="0"/>
            <a:t>Single location for reporting</a:t>
          </a:r>
          <a:endParaRPr lang="en-GB" sz="1900" kern="1200" dirty="0"/>
        </a:p>
      </dsp:txBody>
      <dsp:txXfrm rot="-5400000">
        <a:off x="1852697" y="1579097"/>
        <a:ext cx="959342" cy="1102693"/>
      </dsp:txXfrm>
    </dsp:sp>
    <dsp:sp modelId="{C94593F0-427B-4185-926A-25BCBC07B1AA}">
      <dsp:nvSpPr>
        <dsp:cNvPr id="0" name=""/>
        <dsp:cNvSpPr/>
      </dsp:nvSpPr>
      <dsp:spPr>
        <a:xfrm rot="5400000">
          <a:off x="2328227" y="2761670"/>
          <a:ext cx="1601975" cy="1393718"/>
        </a:xfrm>
        <a:prstGeom prst="hexagon">
          <a:avLst>
            <a:gd name="adj" fmla="val 25000"/>
            <a:gd name="vf" fmla="val 115470"/>
          </a:avLst>
        </a:prstGeom>
        <a:solidFill>
          <a:schemeClr val="accent2">
            <a:shade val="80000"/>
            <a:hueOff val="678940"/>
            <a:satOff val="-48184"/>
            <a:lumOff val="31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User-guides and support material</a:t>
          </a:r>
          <a:endParaRPr lang="en-GB" sz="1200" kern="1200" dirty="0"/>
        </a:p>
      </dsp:txBody>
      <dsp:txXfrm rot="-5400000">
        <a:off x="2649543" y="2907183"/>
        <a:ext cx="959342" cy="1102693"/>
      </dsp:txXfrm>
    </dsp:sp>
    <dsp:sp modelId="{0F842656-C816-450F-801A-A1371865B197}">
      <dsp:nvSpPr>
        <dsp:cNvPr id="0" name=""/>
        <dsp:cNvSpPr/>
      </dsp:nvSpPr>
      <dsp:spPr>
        <a:xfrm>
          <a:off x="1292909" y="4403358"/>
          <a:ext cx="1730133" cy="96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endParaRPr lang="en-GB" sz="1200" kern="1200"/>
        </a:p>
      </dsp:txBody>
      <dsp:txXfrm>
        <a:off x="1292909" y="4403358"/>
        <a:ext cx="1730133" cy="961185"/>
      </dsp:txXfrm>
    </dsp:sp>
    <dsp:sp modelId="{4F24F021-2945-4B31-9639-EC93D931DF8E}">
      <dsp:nvSpPr>
        <dsp:cNvPr id="0" name=""/>
        <dsp:cNvSpPr/>
      </dsp:nvSpPr>
      <dsp:spPr>
        <a:xfrm rot="5400000">
          <a:off x="4453146" y="1433584"/>
          <a:ext cx="1601975" cy="1393718"/>
        </a:xfrm>
        <a:prstGeom prst="hexagon">
          <a:avLst>
            <a:gd name="adj" fmla="val 25000"/>
            <a:gd name="vf" fmla="val 115470"/>
          </a:avLst>
        </a:prstGeom>
        <a:solidFill>
          <a:schemeClr val="accent2">
            <a:shade val="80000"/>
            <a:hueOff val="792097"/>
            <a:satOff val="-56215"/>
            <a:lumOff val="369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kern="1200" dirty="0" smtClean="0"/>
            <a:t>Advanced security measures</a:t>
          </a:r>
          <a:endParaRPr lang="en-GB" sz="1700" kern="1200" dirty="0"/>
        </a:p>
      </dsp:txBody>
      <dsp:txXfrm rot="-5400000">
        <a:off x="4774462" y="1579097"/>
        <a:ext cx="959342" cy="1102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D3CE4-8C0D-400A-B89F-D7BE34047070}">
      <dsp:nvSpPr>
        <dsp:cNvPr id="0" name=""/>
        <dsp:cNvSpPr/>
      </dsp:nvSpPr>
      <dsp:spPr>
        <a:xfrm rot="5400000">
          <a:off x="6219766" y="837022"/>
          <a:ext cx="1798979" cy="1565111"/>
        </a:xfrm>
        <a:prstGeom prst="hexagon">
          <a:avLst>
            <a:gd name="adj" fmla="val 25000"/>
            <a:gd name="vf" fmla="val 11547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Exact title match for searches</a:t>
          </a:r>
          <a:endParaRPr lang="en-GB" sz="1400" kern="1200" dirty="0"/>
        </a:p>
      </dsp:txBody>
      <dsp:txXfrm rot="-5400000">
        <a:off x="6580596" y="1000429"/>
        <a:ext cx="1077319" cy="1238297"/>
      </dsp:txXfrm>
    </dsp:sp>
    <dsp:sp modelId="{2876E6A4-BA06-42A3-8E22-A97D108F351B}">
      <dsp:nvSpPr>
        <dsp:cNvPr id="0" name=""/>
        <dsp:cNvSpPr/>
      </dsp:nvSpPr>
      <dsp:spPr>
        <a:xfrm>
          <a:off x="7963249" y="359933"/>
          <a:ext cx="2007660" cy="107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GB" sz="1400" kern="1200"/>
        </a:p>
      </dsp:txBody>
      <dsp:txXfrm>
        <a:off x="7963249" y="359933"/>
        <a:ext cx="2007660" cy="1079387"/>
      </dsp:txXfrm>
    </dsp:sp>
    <dsp:sp modelId="{4A663A62-D912-458E-8C59-74A060C041EC}">
      <dsp:nvSpPr>
        <dsp:cNvPr id="0" name=""/>
        <dsp:cNvSpPr/>
      </dsp:nvSpPr>
      <dsp:spPr>
        <a:xfrm rot="5400000">
          <a:off x="4510648" y="838227"/>
          <a:ext cx="1798979" cy="1565111"/>
        </a:xfrm>
        <a:prstGeom prst="hexagon">
          <a:avLst>
            <a:gd name="adj" fmla="val 25000"/>
            <a:gd name="vf" fmla="val 115470"/>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sz="1900" kern="1200" dirty="0" smtClean="0"/>
            <a:t>Advanced facetted search option</a:t>
          </a:r>
          <a:endParaRPr lang="en-GB" sz="1900" kern="1200" dirty="0"/>
        </a:p>
      </dsp:txBody>
      <dsp:txXfrm rot="-5400000">
        <a:off x="4871478" y="1001634"/>
        <a:ext cx="1077319" cy="1238297"/>
      </dsp:txXfrm>
    </dsp:sp>
    <dsp:sp modelId="{60A39981-58B3-4822-93B2-9635EF933655}">
      <dsp:nvSpPr>
        <dsp:cNvPr id="0" name=""/>
        <dsp:cNvSpPr/>
      </dsp:nvSpPr>
      <dsp:spPr>
        <a:xfrm rot="5400000">
          <a:off x="5355669" y="2350395"/>
          <a:ext cx="1798979" cy="1565111"/>
        </a:xfrm>
        <a:prstGeom prst="hexagon">
          <a:avLst>
            <a:gd name="adj" fmla="val 25000"/>
            <a:gd name="vf" fmla="val 11547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Accessibility</a:t>
          </a:r>
        </a:p>
        <a:p>
          <a:pPr lvl="0" algn="ctr" defTabSz="622300">
            <a:lnSpc>
              <a:spcPct val="90000"/>
            </a:lnSpc>
            <a:spcBef>
              <a:spcPct val="0"/>
            </a:spcBef>
            <a:spcAft>
              <a:spcPct val="35000"/>
            </a:spcAft>
          </a:pPr>
          <a:r>
            <a:rPr lang="en-GB" sz="1400" kern="1200" dirty="0" smtClean="0"/>
            <a:t>features for visually impaired</a:t>
          </a:r>
          <a:endParaRPr lang="en-GB" sz="1400" kern="1200" dirty="0"/>
        </a:p>
      </dsp:txBody>
      <dsp:txXfrm rot="-5400000">
        <a:off x="5716499" y="2513802"/>
        <a:ext cx="1077319" cy="1238297"/>
      </dsp:txXfrm>
    </dsp:sp>
    <dsp:sp modelId="{DEA6ACB6-267C-4D6C-B7E1-0E526F72EFE6}">
      <dsp:nvSpPr>
        <dsp:cNvPr id="0" name=""/>
        <dsp:cNvSpPr/>
      </dsp:nvSpPr>
      <dsp:spPr>
        <a:xfrm>
          <a:off x="3494585" y="1886906"/>
          <a:ext cx="1942897" cy="107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endParaRPr lang="en-GB" sz="1400" kern="1200" dirty="0"/>
        </a:p>
      </dsp:txBody>
      <dsp:txXfrm>
        <a:off x="3494585" y="1886906"/>
        <a:ext cx="1942897" cy="1079387"/>
      </dsp:txXfrm>
    </dsp:sp>
    <dsp:sp modelId="{30F5B1E3-3F57-4981-BF13-EB82C3B33173}">
      <dsp:nvSpPr>
        <dsp:cNvPr id="0" name=""/>
        <dsp:cNvSpPr/>
      </dsp:nvSpPr>
      <dsp:spPr>
        <a:xfrm rot="5400000">
          <a:off x="7083865" y="2350395"/>
          <a:ext cx="1798979" cy="1565111"/>
        </a:xfrm>
        <a:prstGeom prst="hexagon">
          <a:avLst>
            <a:gd name="adj" fmla="val 25000"/>
            <a:gd name="vf" fmla="val 115470"/>
          </a:avLst>
        </a:prstGeom>
        <a:solidFill>
          <a:srgbClr val="376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Responsive site for mobiles and tablets</a:t>
          </a:r>
          <a:endParaRPr lang="en-GB" sz="1600" kern="1200" dirty="0"/>
        </a:p>
      </dsp:txBody>
      <dsp:txXfrm rot="-5400000">
        <a:off x="7444695" y="2513802"/>
        <a:ext cx="1077319" cy="1238297"/>
      </dsp:txXfrm>
    </dsp:sp>
    <dsp:sp modelId="{3D3397B0-860C-4145-AAA5-76534F006D24}">
      <dsp:nvSpPr>
        <dsp:cNvPr id="0" name=""/>
        <dsp:cNvSpPr/>
      </dsp:nvSpPr>
      <dsp:spPr>
        <a:xfrm rot="5400000">
          <a:off x="8812060" y="2350395"/>
          <a:ext cx="1798979" cy="1565111"/>
        </a:xfrm>
        <a:prstGeom prst="hexagon">
          <a:avLst>
            <a:gd name="adj" fmla="val 2500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Download multiple items or multiple citations</a:t>
          </a:r>
          <a:endParaRPr lang="en-GB" sz="1400" kern="1200" dirty="0"/>
        </a:p>
      </dsp:txBody>
      <dsp:txXfrm rot="-5400000">
        <a:off x="9172890" y="2513802"/>
        <a:ext cx="1077319" cy="1238297"/>
      </dsp:txXfrm>
    </dsp:sp>
    <dsp:sp modelId="{F2F2EBD4-A58E-479B-B72C-E1C944AF87A1}">
      <dsp:nvSpPr>
        <dsp:cNvPr id="0" name=""/>
        <dsp:cNvSpPr/>
      </dsp:nvSpPr>
      <dsp:spPr>
        <a:xfrm>
          <a:off x="7963249" y="3413880"/>
          <a:ext cx="2007660" cy="1079387"/>
        </a:xfrm>
        <a:prstGeom prst="rect">
          <a:avLst/>
        </a:prstGeom>
        <a:noFill/>
        <a:ln>
          <a:noFill/>
        </a:ln>
        <a:effectLst/>
      </dsp:spPr>
      <dsp:style>
        <a:lnRef idx="0">
          <a:scrgbClr r="0" g="0" b="0"/>
        </a:lnRef>
        <a:fillRef idx="0">
          <a:scrgbClr r="0" g="0" b="0"/>
        </a:fillRef>
        <a:effectRef idx="0">
          <a:scrgbClr r="0" g="0" b="0"/>
        </a:effectRef>
        <a:fontRef idx="minor"/>
      </dsp:style>
    </dsp:sp>
    <dsp:sp modelId="{B2BB69EB-2ECD-4ACA-ADC5-8D4A3BE48534}">
      <dsp:nvSpPr>
        <dsp:cNvPr id="0" name=""/>
        <dsp:cNvSpPr/>
      </dsp:nvSpPr>
      <dsp:spPr>
        <a:xfrm rot="5400000">
          <a:off x="3627486" y="2350395"/>
          <a:ext cx="1798979" cy="1565111"/>
        </a:xfrm>
        <a:prstGeom prst="hexagon">
          <a:avLst>
            <a:gd name="adj" fmla="val 25000"/>
            <a:gd name="vf" fmla="val 115470"/>
          </a:avLst>
        </a:prstGeom>
        <a:solidFill>
          <a:schemeClr val="accent2">
            <a:shade val="80000"/>
            <a:hueOff val="440054"/>
            <a:satOff val="-31231"/>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dirty="0" smtClean="0"/>
            <a:t>Send content to </a:t>
          </a:r>
          <a:r>
            <a:rPr lang="en-GB" sz="1500" kern="1200" dirty="0" err="1" smtClean="0"/>
            <a:t>DropBox</a:t>
          </a:r>
          <a:r>
            <a:rPr lang="en-GB" sz="1500" kern="1200" dirty="0" smtClean="0"/>
            <a:t>, Google Drive and Kindle</a:t>
          </a:r>
          <a:endParaRPr lang="en-GB" sz="1500" kern="1200" dirty="0"/>
        </a:p>
      </dsp:txBody>
      <dsp:txXfrm rot="-5400000">
        <a:off x="3988316" y="2513802"/>
        <a:ext cx="1077319" cy="1238297"/>
      </dsp:txXfrm>
    </dsp:sp>
    <dsp:sp modelId="{926FAC98-B386-4997-80A5-E327995C96CE}">
      <dsp:nvSpPr>
        <dsp:cNvPr id="0" name=""/>
        <dsp:cNvSpPr/>
      </dsp:nvSpPr>
      <dsp:spPr>
        <a:xfrm rot="5400000">
          <a:off x="9695223" y="838227"/>
          <a:ext cx="1798979" cy="1565111"/>
        </a:xfrm>
        <a:prstGeom prst="hexagon">
          <a:avLst>
            <a:gd name="adj" fmla="val 2500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Ebooks</a:t>
          </a:r>
          <a:r>
            <a:rPr lang="en-GB" sz="1400" kern="1200" dirty="0" smtClean="0"/>
            <a:t> and journals in a single location</a:t>
          </a:r>
          <a:endParaRPr lang="en-GB" sz="1400" kern="1200" dirty="0"/>
        </a:p>
      </dsp:txBody>
      <dsp:txXfrm rot="-5400000">
        <a:off x="10056053" y="1001634"/>
        <a:ext cx="1077319" cy="1238297"/>
      </dsp:txXfrm>
    </dsp:sp>
    <dsp:sp modelId="{E2D40AFD-009B-40C8-9334-D86CDAAF5D6A}">
      <dsp:nvSpPr>
        <dsp:cNvPr id="0" name=""/>
        <dsp:cNvSpPr/>
      </dsp:nvSpPr>
      <dsp:spPr>
        <a:xfrm>
          <a:off x="3494585" y="4940853"/>
          <a:ext cx="1942897" cy="1079387"/>
        </a:xfrm>
        <a:prstGeom prst="rect">
          <a:avLst/>
        </a:prstGeom>
        <a:noFill/>
        <a:ln>
          <a:noFill/>
        </a:ln>
        <a:effectLst/>
      </dsp:spPr>
      <dsp:style>
        <a:lnRef idx="0">
          <a:scrgbClr r="0" g="0" b="0"/>
        </a:lnRef>
        <a:fillRef idx="0">
          <a:scrgbClr r="0" g="0" b="0"/>
        </a:fillRef>
        <a:effectRef idx="0">
          <a:scrgbClr r="0" g="0" b="0"/>
        </a:effectRef>
        <a:fontRef idx="minor"/>
      </dsp:style>
    </dsp:sp>
    <dsp:sp modelId="{0AD211F0-D23B-4853-A6D8-F4407F568B50}">
      <dsp:nvSpPr>
        <dsp:cNvPr id="0" name=""/>
        <dsp:cNvSpPr/>
      </dsp:nvSpPr>
      <dsp:spPr>
        <a:xfrm rot="5400000">
          <a:off x="7967027" y="838227"/>
          <a:ext cx="1798979" cy="1565111"/>
        </a:xfrm>
        <a:prstGeom prst="hexagon">
          <a:avLst>
            <a:gd name="adj" fmla="val 25000"/>
            <a:gd name="vf" fmla="val 11547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smtClean="0"/>
            <a:t>Easy citation with </a:t>
          </a:r>
          <a:r>
            <a:rPr lang="en-GB" sz="2200" kern="1200" dirty="0" err="1" smtClean="0"/>
            <a:t>EasyBib</a:t>
          </a:r>
          <a:r>
            <a:rPr lang="en-GB" sz="2200" kern="1200" dirty="0" smtClean="0"/>
            <a:t> </a:t>
          </a:r>
          <a:endParaRPr lang="en-GB" sz="2200" kern="1200" dirty="0"/>
        </a:p>
      </dsp:txBody>
      <dsp:txXfrm rot="-5400000">
        <a:off x="8327857" y="1001634"/>
        <a:ext cx="1077319" cy="1238297"/>
      </dsp:txXfrm>
    </dsp:sp>
    <dsp:sp modelId="{C94593F0-427B-4185-926A-25BCBC07B1AA}">
      <dsp:nvSpPr>
        <dsp:cNvPr id="0" name=""/>
        <dsp:cNvSpPr/>
      </dsp:nvSpPr>
      <dsp:spPr>
        <a:xfrm rot="5400000">
          <a:off x="2763388" y="838227"/>
          <a:ext cx="1798979" cy="1565111"/>
        </a:xfrm>
        <a:prstGeom prst="hexagon">
          <a:avLst>
            <a:gd name="adj" fmla="val 25000"/>
            <a:gd name="vf" fmla="val 115470"/>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Userguides</a:t>
          </a:r>
          <a:r>
            <a:rPr lang="en-GB" sz="1400" kern="1200" dirty="0" smtClean="0"/>
            <a:t> and support material</a:t>
          </a:r>
          <a:endParaRPr lang="en-GB" sz="1400" kern="1200" dirty="0"/>
        </a:p>
      </dsp:txBody>
      <dsp:txXfrm rot="-5400000">
        <a:off x="3124218" y="1001634"/>
        <a:ext cx="1077319" cy="1238297"/>
      </dsp:txXfrm>
    </dsp:sp>
    <dsp:sp modelId="{0F842656-C816-450F-801A-A1371865B197}">
      <dsp:nvSpPr>
        <dsp:cNvPr id="0" name=""/>
        <dsp:cNvSpPr/>
      </dsp:nvSpPr>
      <dsp:spPr>
        <a:xfrm>
          <a:off x="7963249" y="6467827"/>
          <a:ext cx="2007660" cy="107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GB" sz="1400" kern="1200"/>
        </a:p>
      </dsp:txBody>
      <dsp:txXfrm>
        <a:off x="7963249" y="6467827"/>
        <a:ext cx="2007660" cy="1079387"/>
      </dsp:txXfrm>
    </dsp:sp>
    <dsp:sp modelId="{4F24F021-2945-4B31-9639-EC93D931DF8E}">
      <dsp:nvSpPr>
        <dsp:cNvPr id="0" name=""/>
        <dsp:cNvSpPr/>
      </dsp:nvSpPr>
      <dsp:spPr>
        <a:xfrm rot="5400000">
          <a:off x="1935804" y="2350395"/>
          <a:ext cx="1798979" cy="1565111"/>
        </a:xfrm>
        <a:prstGeom prst="hexagon">
          <a:avLst>
            <a:gd name="adj" fmla="val 2500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t>Cambridge Core Reader with HTML functionality  </a:t>
          </a:r>
          <a:endParaRPr lang="en-GB" sz="1600" kern="1200" dirty="0"/>
        </a:p>
      </dsp:txBody>
      <dsp:txXfrm rot="-5400000">
        <a:off x="2296634" y="2513802"/>
        <a:ext cx="1077319" cy="123829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2"/>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a:lvl1pPr>
          </a:lstStyle>
          <a:p>
            <a:endParaRPr lang="en-GB" altLang="en-US"/>
          </a:p>
        </p:txBody>
      </p:sp>
      <p:sp>
        <p:nvSpPr>
          <p:cNvPr id="6147" name="Rectangle 3"/>
          <p:cNvSpPr>
            <a:spLocks noGrp="1" noChangeArrowheads="1"/>
          </p:cNvSpPr>
          <p:nvPr>
            <p:ph type="dt" sz="quarter" idx="1"/>
          </p:nvPr>
        </p:nvSpPr>
        <p:spPr bwMode="auto">
          <a:xfrm>
            <a:off x="3850220" y="2"/>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lvl1pPr>
          </a:lstStyle>
          <a:p>
            <a:endParaRPr lang="en-GB" altLang="en-US"/>
          </a:p>
        </p:txBody>
      </p:sp>
      <p:sp>
        <p:nvSpPr>
          <p:cNvPr id="6148" name="Rectangle 4"/>
          <p:cNvSpPr>
            <a:spLocks noGrp="1" noChangeArrowheads="1"/>
          </p:cNvSpPr>
          <p:nvPr>
            <p:ph type="ftr" sz="quarter" idx="2"/>
          </p:nvPr>
        </p:nvSpPr>
        <p:spPr bwMode="auto">
          <a:xfrm>
            <a:off x="1" y="9434832"/>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200"/>
            </a:lvl1pPr>
          </a:lstStyle>
          <a:p>
            <a:endParaRPr lang="en-GB" altLang="en-US"/>
          </a:p>
        </p:txBody>
      </p:sp>
      <p:sp>
        <p:nvSpPr>
          <p:cNvPr id="6149" name="Rectangle 5"/>
          <p:cNvSpPr>
            <a:spLocks noGrp="1" noChangeArrowheads="1"/>
          </p:cNvSpPr>
          <p:nvPr>
            <p:ph type="sldNum" sz="quarter" idx="3"/>
          </p:nvPr>
        </p:nvSpPr>
        <p:spPr bwMode="auto">
          <a:xfrm>
            <a:off x="3850220" y="9434832"/>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200"/>
            </a:lvl1pPr>
          </a:lstStyle>
          <a:p>
            <a:fld id="{C77045E6-CE12-4EAB-AC93-7BF6354E8964}" type="slidenum">
              <a:rPr lang="en-GB" altLang="en-US"/>
              <a:pPr/>
              <a:t>‹#›</a:t>
            </a:fld>
            <a:endParaRPr lang="en-GB" altLang="en-US"/>
          </a:p>
        </p:txBody>
      </p:sp>
    </p:spTree>
    <p:extLst>
      <p:ext uri="{BB962C8B-B14F-4D97-AF65-F5344CB8AC3E}">
        <p14:creationId xmlns:p14="http://schemas.microsoft.com/office/powerpoint/2010/main" val="15198110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2"/>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t" anchorCtr="0" compatLnSpc="1">
            <a:prstTxWarp prst="textNoShape">
              <a:avLst/>
            </a:prstTxWarp>
          </a:bodyPr>
          <a:lstStyle>
            <a:lvl1pPr eaLnBrk="0" hangingPunct="0">
              <a:spcBef>
                <a:spcPct val="0"/>
              </a:spcBef>
              <a:buSzTx/>
              <a:buFontTx/>
              <a:buNone/>
              <a:defRPr sz="1400">
                <a:solidFill>
                  <a:schemeClr val="tx1"/>
                </a:solidFill>
              </a:defRPr>
            </a:lvl1pPr>
          </a:lstStyle>
          <a:p>
            <a:endParaRPr lang="en-GB" altLang="en-US"/>
          </a:p>
        </p:txBody>
      </p:sp>
      <p:sp>
        <p:nvSpPr>
          <p:cNvPr id="3075" name="Rectangle 3"/>
          <p:cNvSpPr>
            <a:spLocks noGrp="1" noChangeArrowheads="1"/>
          </p:cNvSpPr>
          <p:nvPr>
            <p:ph type="dt" idx="1"/>
          </p:nvPr>
        </p:nvSpPr>
        <p:spPr bwMode="auto">
          <a:xfrm>
            <a:off x="3848648" y="2"/>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t" anchorCtr="0" compatLnSpc="1">
            <a:prstTxWarp prst="textNoShape">
              <a:avLst/>
            </a:prstTxWarp>
          </a:bodyPr>
          <a:lstStyle>
            <a:lvl1pPr algn="r" eaLnBrk="0" hangingPunct="0">
              <a:spcBef>
                <a:spcPct val="0"/>
              </a:spcBef>
              <a:buSzTx/>
              <a:buFontTx/>
              <a:buNone/>
              <a:defRPr sz="1000">
                <a:solidFill>
                  <a:schemeClr val="tx1"/>
                </a:solidFill>
              </a:defRPr>
            </a:lvl1pPr>
          </a:lstStyle>
          <a:p>
            <a:endParaRPr lang="en-GB" altLang="en-US"/>
          </a:p>
        </p:txBody>
      </p:sp>
      <p:sp>
        <p:nvSpPr>
          <p:cNvPr id="307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450" y="4717416"/>
            <a:ext cx="5435600"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3078" name="Rectangle 6"/>
          <p:cNvSpPr>
            <a:spLocks noGrp="1" noChangeArrowheads="1"/>
          </p:cNvSpPr>
          <p:nvPr>
            <p:ph type="ftr" sz="quarter" idx="4"/>
          </p:nvPr>
        </p:nvSpPr>
        <p:spPr bwMode="auto">
          <a:xfrm>
            <a:off x="1" y="9433107"/>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b" anchorCtr="0" compatLnSpc="1">
            <a:prstTxWarp prst="textNoShape">
              <a:avLst/>
            </a:prstTxWarp>
          </a:bodyPr>
          <a:lstStyle>
            <a:lvl1pPr eaLnBrk="0" hangingPunct="0">
              <a:spcBef>
                <a:spcPct val="0"/>
              </a:spcBef>
              <a:buSzTx/>
              <a:buFontTx/>
              <a:buNone/>
              <a:defRPr sz="1000">
                <a:solidFill>
                  <a:schemeClr val="tx1"/>
                </a:solidFill>
              </a:defRPr>
            </a:lvl1pPr>
          </a:lstStyle>
          <a:p>
            <a:endParaRPr lang="en-GB" altLang="en-US"/>
          </a:p>
        </p:txBody>
      </p:sp>
      <p:sp>
        <p:nvSpPr>
          <p:cNvPr id="3079" name="Rectangle 7"/>
          <p:cNvSpPr>
            <a:spLocks noGrp="1" noChangeArrowheads="1"/>
          </p:cNvSpPr>
          <p:nvPr>
            <p:ph type="sldNum" sz="quarter" idx="5"/>
          </p:nvPr>
        </p:nvSpPr>
        <p:spPr bwMode="auto">
          <a:xfrm>
            <a:off x="3848648" y="9433107"/>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b" anchorCtr="0" compatLnSpc="1">
            <a:prstTxWarp prst="textNoShape">
              <a:avLst/>
            </a:prstTxWarp>
          </a:bodyPr>
          <a:lstStyle>
            <a:lvl1pPr algn="r" eaLnBrk="0" hangingPunct="0">
              <a:spcBef>
                <a:spcPct val="0"/>
              </a:spcBef>
              <a:buSzTx/>
              <a:buFontTx/>
              <a:buNone/>
              <a:defRPr sz="1000">
                <a:solidFill>
                  <a:schemeClr val="tx1"/>
                </a:solidFill>
                <a:latin typeface="Frutiger LT Std 65 Bold" pitchFamily="-96" charset="0"/>
              </a:defRPr>
            </a:lvl1pPr>
          </a:lstStyle>
          <a:p>
            <a:fld id="{3E53EE2F-E7CF-41BE-8EF8-19913BB77AAB}" type="slidenum">
              <a:rPr lang="en-GB" altLang="en-US"/>
              <a:pPr/>
              <a:t>‹#›</a:t>
            </a:fld>
            <a:endParaRPr lang="en-GB" altLang="en-US" sz="1200">
              <a:latin typeface="Times" pitchFamily="-96" charset="0"/>
            </a:endParaRPr>
          </a:p>
        </p:txBody>
      </p:sp>
    </p:spTree>
    <p:extLst>
      <p:ext uri="{BB962C8B-B14F-4D97-AF65-F5344CB8AC3E}">
        <p14:creationId xmlns:p14="http://schemas.microsoft.com/office/powerpoint/2010/main" val="3822683678"/>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2000" kern="1200">
        <a:solidFill>
          <a:schemeClr val="tx1"/>
        </a:solidFill>
        <a:latin typeface="Frutiger LT Std 55 Roman" pitchFamily="34" charset="0"/>
        <a:ea typeface="+mn-ea"/>
        <a:cs typeface="+mn-cs"/>
      </a:defRPr>
    </a:lvl1pPr>
    <a:lvl2pPr marL="457200" algn="l" rtl="0" fontAlgn="base">
      <a:spcBef>
        <a:spcPct val="30000"/>
      </a:spcBef>
      <a:spcAft>
        <a:spcPct val="0"/>
      </a:spcAft>
      <a:defRPr kern="1200">
        <a:solidFill>
          <a:schemeClr val="tx1"/>
        </a:solidFill>
        <a:latin typeface="Frutiger LT Std 45 Light" pitchFamily="34" charset="0"/>
        <a:ea typeface="+mn-ea"/>
        <a:cs typeface="+mn-cs"/>
      </a:defRPr>
    </a:lvl2pPr>
    <a:lvl3pPr marL="914400" algn="l" rtl="0" fontAlgn="base">
      <a:spcBef>
        <a:spcPct val="30000"/>
      </a:spcBef>
      <a:spcAft>
        <a:spcPct val="0"/>
      </a:spcAft>
      <a:defRPr sz="1600" kern="1200">
        <a:solidFill>
          <a:schemeClr val="tx1"/>
        </a:solidFill>
        <a:latin typeface="Frutiger LT Std 45 Light" pitchFamily="34" charset="0"/>
        <a:ea typeface="+mn-ea"/>
        <a:cs typeface="+mn-cs"/>
      </a:defRPr>
    </a:lvl3pPr>
    <a:lvl4pPr marL="1371600" algn="l" rtl="0" fontAlgn="base">
      <a:spcBef>
        <a:spcPct val="30000"/>
      </a:spcBef>
      <a:spcAft>
        <a:spcPct val="0"/>
      </a:spcAft>
      <a:defRPr sz="1400" kern="1200">
        <a:solidFill>
          <a:schemeClr val="tx1"/>
        </a:solidFill>
        <a:latin typeface="Frutiger LT Std 45 Light" pitchFamily="34" charset="0"/>
        <a:ea typeface="+mn-ea"/>
        <a:cs typeface="+mn-cs"/>
      </a:defRPr>
    </a:lvl4pPr>
    <a:lvl5pPr marL="1828800" algn="l" rtl="0" fontAlgn="base">
      <a:spcBef>
        <a:spcPct val="30000"/>
      </a:spcBef>
      <a:spcAft>
        <a:spcPct val="0"/>
      </a:spcAft>
      <a:defRPr sz="1400" kern="1200">
        <a:solidFill>
          <a:schemeClr val="tx1"/>
        </a:solidFill>
        <a:latin typeface="Frutiger LT Std 45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1</a:t>
            </a:fld>
            <a:endParaRPr lang="en-GB" altLang="en-US" sz="1200">
              <a:latin typeface="Times" pitchFamily="-96" charset="0"/>
            </a:endParaRPr>
          </a:p>
        </p:txBody>
      </p:sp>
    </p:spTree>
    <p:extLst>
      <p:ext uri="{BB962C8B-B14F-4D97-AF65-F5344CB8AC3E}">
        <p14:creationId xmlns:p14="http://schemas.microsoft.com/office/powerpoint/2010/main" val="90792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10</a:t>
            </a:fld>
            <a:endParaRPr lang="en-GB" altLang="en-US" sz="1200">
              <a:latin typeface="Times" pitchFamily="-96" charset="0"/>
            </a:endParaRPr>
          </a:p>
        </p:txBody>
      </p:sp>
    </p:spTree>
    <p:extLst>
      <p:ext uri="{BB962C8B-B14F-4D97-AF65-F5344CB8AC3E}">
        <p14:creationId xmlns:p14="http://schemas.microsoft.com/office/powerpoint/2010/main" val="322327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12</a:t>
            </a:fld>
            <a:endParaRPr lang="en-GB" altLang="en-US" sz="1200">
              <a:latin typeface="Times" pitchFamily="-96" charset="0"/>
            </a:endParaRPr>
          </a:p>
        </p:txBody>
      </p:sp>
    </p:spTree>
    <p:extLst>
      <p:ext uri="{BB962C8B-B14F-4D97-AF65-F5344CB8AC3E}">
        <p14:creationId xmlns:p14="http://schemas.microsoft.com/office/powerpoint/2010/main" val="3942058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Price structure</a:t>
            </a:r>
          </a:p>
          <a:p>
            <a:pPr fontAlgn="base"/>
            <a:r>
              <a:rPr lang="en-GB" sz="2000" b="0" i="0" kern="1200" dirty="0" smtClean="0">
                <a:solidFill>
                  <a:schemeClr val="tx1"/>
                </a:solidFill>
                <a:effectLst/>
                <a:latin typeface="Frutiger LT Std 55 Roman" pitchFamily="34" charset="0"/>
                <a:ea typeface="+mn-ea"/>
                <a:cs typeface="+mn-cs"/>
              </a:rPr>
              <a:t>Books for Research: £85 GBP, $135 USD, €105 Euro, $158 AUD</a:t>
            </a:r>
          </a:p>
          <a:p>
            <a:pPr fontAlgn="base"/>
            <a:r>
              <a:rPr lang="en-GB" sz="2000" b="0" i="0" kern="1200" dirty="0" err="1" smtClean="0">
                <a:solidFill>
                  <a:schemeClr val="tx1"/>
                </a:solidFill>
                <a:effectLst/>
                <a:latin typeface="Frutiger LT Std 55 Roman" pitchFamily="34" charset="0"/>
                <a:ea typeface="+mn-ea"/>
                <a:cs typeface="+mn-cs"/>
              </a:rPr>
              <a:t>Coursebooks</a:t>
            </a:r>
            <a:r>
              <a:rPr lang="en-GB" sz="2000" b="0" i="0" kern="1200" dirty="0" smtClean="0">
                <a:solidFill>
                  <a:schemeClr val="tx1"/>
                </a:solidFill>
                <a:effectLst/>
                <a:latin typeface="Frutiger LT Std 55 Roman" pitchFamily="34" charset="0"/>
                <a:ea typeface="+mn-ea"/>
                <a:cs typeface="+mn-cs"/>
              </a:rPr>
              <a:t>: £135 GBP, $210 USD, €165 Euro, $248 AUD</a:t>
            </a:r>
          </a:p>
          <a:p>
            <a:pPr fontAlgn="base"/>
            <a:r>
              <a:rPr lang="en-GB" sz="2000" b="0" i="0" kern="1200" dirty="0" smtClean="0">
                <a:solidFill>
                  <a:schemeClr val="tx1"/>
                </a:solidFill>
                <a:effectLst/>
                <a:latin typeface="Frutiger LT Std 55 Roman" pitchFamily="34" charset="0"/>
                <a:ea typeface="+mn-ea"/>
                <a:cs typeface="+mn-cs"/>
              </a:rPr>
              <a:t>Cambridge Library Collection: £50 GBP, $80 USD, €65 Euro, $99 AUD</a:t>
            </a:r>
          </a:p>
          <a:p>
            <a:pPr fontAlgn="base"/>
            <a:r>
              <a:rPr lang="en-GB" sz="2000" b="0" i="0" kern="1200" dirty="0" smtClean="0">
                <a:solidFill>
                  <a:schemeClr val="tx1"/>
                </a:solidFill>
                <a:effectLst/>
                <a:latin typeface="Frutiger LT Std 55 Roman" pitchFamily="34" charset="0"/>
                <a:ea typeface="+mn-ea"/>
                <a:cs typeface="+mn-cs"/>
              </a:rPr>
              <a:t>Textbooks: £300 GBP, $500 USD, €375 Euro, $594 AUD</a:t>
            </a:r>
          </a:p>
          <a:p>
            <a:endParaRPr lang="en-GB" sz="1200" dirty="0" smtClean="0"/>
          </a:p>
          <a:p>
            <a:endParaRPr lang="en-GB" sz="1200" dirty="0" smtClean="0"/>
          </a:p>
          <a:p>
            <a:endParaRPr lang="en-GB" sz="12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13</a:t>
            </a:fld>
            <a:endParaRPr lang="en-GB" altLang="en-US" sz="1200">
              <a:latin typeface="Times" pitchFamily="-96" charset="0"/>
            </a:endParaRPr>
          </a:p>
        </p:txBody>
      </p:sp>
    </p:spTree>
    <p:extLst>
      <p:ext uri="{BB962C8B-B14F-4D97-AF65-F5344CB8AC3E}">
        <p14:creationId xmlns:p14="http://schemas.microsoft.com/office/powerpoint/2010/main" val="3489372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14</a:t>
            </a:fld>
            <a:endParaRPr lang="en-GB" altLang="en-US" sz="1200">
              <a:latin typeface="Times" pitchFamily="-96" charset="0"/>
            </a:endParaRPr>
          </a:p>
        </p:txBody>
      </p:sp>
    </p:spTree>
    <p:extLst>
      <p:ext uri="{BB962C8B-B14F-4D97-AF65-F5344CB8AC3E}">
        <p14:creationId xmlns:p14="http://schemas.microsoft.com/office/powerpoint/2010/main" val="93777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endParaRPr lang="en-GB" sz="1200" dirty="0" smtClean="0"/>
          </a:p>
          <a:p>
            <a:pPr marL="171450" indent="-171450">
              <a:buFontTx/>
              <a:buChar char="-"/>
            </a:pPr>
            <a:r>
              <a:rPr lang="en-GB" sz="1200" baseline="0" dirty="0" smtClean="0"/>
              <a:t>By downloading the </a:t>
            </a:r>
            <a:r>
              <a:rPr lang="en-GB" sz="1200" baseline="0" dirty="0" err="1" smtClean="0"/>
              <a:t>ebook</a:t>
            </a:r>
            <a:r>
              <a:rPr lang="en-GB" sz="1200" baseline="0" dirty="0" smtClean="0"/>
              <a:t> price list you can easily filter on the main subject to look at all books- for example- filter on subject 1 for just law books, and then on subject 2- for areas within law such as Humanitarian Law, </a:t>
            </a:r>
            <a:r>
              <a:rPr lang="en-GB" sz="2000" b="0" i="0" u="none" strike="noStrike" kern="1200" dirty="0" smtClean="0">
                <a:solidFill>
                  <a:schemeClr val="tx1"/>
                </a:solidFill>
                <a:effectLst/>
                <a:latin typeface="Frutiger LT Std 55 Roman" pitchFamily="34" charset="0"/>
                <a:ea typeface="+mn-ea"/>
                <a:cs typeface="+mn-cs"/>
              </a:rPr>
              <a:t>Human Rights</a:t>
            </a:r>
            <a:r>
              <a:rPr lang="en-GB" sz="1200" b="0" i="0" u="none" strike="noStrike" kern="1200" dirty="0" smtClean="0">
                <a:solidFill>
                  <a:schemeClr val="tx1"/>
                </a:solidFill>
                <a:effectLst/>
                <a:latin typeface="Frutiger LT Std 55 Roman" pitchFamily="34" charset="0"/>
                <a:ea typeface="+mn-ea"/>
                <a:cs typeface="+mn-cs"/>
              </a:rPr>
              <a:t>,</a:t>
            </a:r>
            <a:r>
              <a:rPr lang="en-GB" sz="1200" b="0" i="0" u="none" strike="noStrike" kern="1200" baseline="0" dirty="0" smtClean="0">
                <a:solidFill>
                  <a:schemeClr val="tx1"/>
                </a:solidFill>
                <a:effectLst/>
                <a:latin typeface="Frutiger LT Std 55 Roman" pitchFamily="34" charset="0"/>
                <a:ea typeface="+mn-ea"/>
                <a:cs typeface="+mn-cs"/>
              </a:rPr>
              <a:t> </a:t>
            </a:r>
            <a:r>
              <a:rPr lang="en-GB" sz="2000" b="0" i="0" u="none" strike="noStrike" kern="1200" dirty="0" smtClean="0">
                <a:solidFill>
                  <a:schemeClr val="tx1"/>
                </a:solidFill>
                <a:effectLst/>
                <a:latin typeface="Frutiger LT Std 55 Roman" pitchFamily="34" charset="0"/>
                <a:ea typeface="+mn-ea"/>
                <a:cs typeface="+mn-cs"/>
              </a:rPr>
              <a:t>International Trade Law</a:t>
            </a:r>
            <a:r>
              <a:rPr lang="en-GB" sz="1200" dirty="0" smtClean="0"/>
              <a:t> and</a:t>
            </a:r>
            <a:r>
              <a:rPr lang="en-GB" sz="1200" baseline="0" dirty="0" smtClean="0"/>
              <a:t> other options. You can also filter on publication date to choose just recent titles</a:t>
            </a:r>
          </a:p>
          <a:p>
            <a:pPr marL="171450" indent="-171450">
              <a:buFontTx/>
              <a:buChar char="-"/>
            </a:pPr>
            <a:r>
              <a:rPr lang="en-GB" sz="1200" baseline="0" dirty="0" smtClean="0"/>
              <a:t>If you’re interested in a certain series you can also filter on this column to buy all titles within a series</a:t>
            </a:r>
          </a:p>
          <a:p>
            <a:pPr marL="171450" indent="-171450">
              <a:buFontTx/>
              <a:buChar char="-"/>
            </a:pPr>
            <a:endParaRPr lang="en-GB" sz="12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15</a:t>
            </a:fld>
            <a:endParaRPr lang="en-GB" altLang="en-US" sz="1200">
              <a:latin typeface="Times" pitchFamily="-96" charset="0"/>
            </a:endParaRPr>
          </a:p>
        </p:txBody>
      </p:sp>
    </p:spTree>
    <p:extLst>
      <p:ext uri="{BB962C8B-B14F-4D97-AF65-F5344CB8AC3E}">
        <p14:creationId xmlns:p14="http://schemas.microsoft.com/office/powerpoint/2010/main" val="252748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r>
              <a:rPr lang="en-GB" sz="1400" dirty="0" smtClean="0"/>
              <a:t>Why choose this option</a:t>
            </a:r>
          </a:p>
          <a:p>
            <a:pPr>
              <a:buFontTx/>
              <a:buChar char="-"/>
            </a:pPr>
            <a:r>
              <a:rPr lang="en-GB" sz="1200" dirty="0" smtClean="0"/>
              <a:t>Ideal collection for new </a:t>
            </a:r>
            <a:r>
              <a:rPr lang="en-GB" sz="1200" dirty="0" err="1" smtClean="0"/>
              <a:t>ebook</a:t>
            </a:r>
            <a:r>
              <a:rPr lang="en-GB" sz="1200" dirty="0" smtClean="0"/>
              <a:t> customers</a:t>
            </a:r>
          </a:p>
          <a:p>
            <a:pPr>
              <a:buFontTx/>
              <a:buChar char="-"/>
            </a:pPr>
            <a:r>
              <a:rPr lang="en-GB" sz="1200" dirty="0" smtClean="0"/>
              <a:t>Popular and established titles</a:t>
            </a:r>
          </a:p>
          <a:p>
            <a:pPr>
              <a:buFontTx/>
              <a:buChar char="-"/>
            </a:pPr>
            <a:r>
              <a:rPr lang="en-GB" sz="1200" dirty="0" smtClean="0"/>
              <a:t>Helpful to see usage of popular titles before making</a:t>
            </a:r>
            <a:r>
              <a:rPr lang="en-GB" sz="1200" baseline="0" dirty="0" smtClean="0"/>
              <a:t> </a:t>
            </a:r>
            <a:r>
              <a:rPr lang="en-GB" sz="1200" dirty="0" smtClean="0"/>
              <a:t>other </a:t>
            </a:r>
            <a:r>
              <a:rPr lang="en-GB" sz="1200" dirty="0" err="1" smtClean="0"/>
              <a:t>ebook</a:t>
            </a:r>
            <a:r>
              <a:rPr lang="en-GB" sz="1200" dirty="0" smtClean="0"/>
              <a:t> purchases</a:t>
            </a:r>
          </a:p>
          <a:p>
            <a:pPr marL="171450" indent="-171450">
              <a:buFontTx/>
              <a:buChar char="-"/>
            </a:pPr>
            <a:endParaRPr lang="en-GB" sz="12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16</a:t>
            </a:fld>
            <a:endParaRPr lang="en-GB" altLang="en-US" sz="1200">
              <a:latin typeface="Times" pitchFamily="-96" charset="0"/>
            </a:endParaRPr>
          </a:p>
        </p:txBody>
      </p:sp>
    </p:spTree>
    <p:extLst>
      <p:ext uri="{BB962C8B-B14F-4D97-AF65-F5344CB8AC3E}">
        <p14:creationId xmlns:p14="http://schemas.microsoft.com/office/powerpoint/2010/main" val="642869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i="0" kern="1200" dirty="0" smtClean="0">
                <a:solidFill>
                  <a:schemeClr val="tx1"/>
                </a:solidFill>
                <a:effectLst/>
                <a:latin typeface="Frutiger LT Std 55 Roman" pitchFamily="34" charset="0"/>
                <a:ea typeface="+mn-ea"/>
                <a:cs typeface="+mn-cs"/>
              </a:rPr>
              <a:t>These are a series of bespoke </a:t>
            </a:r>
            <a:r>
              <a:rPr lang="en-GB" sz="2000" b="0" i="0" kern="1200" dirty="0" err="1" smtClean="0">
                <a:solidFill>
                  <a:schemeClr val="tx1"/>
                </a:solidFill>
                <a:effectLst/>
                <a:latin typeface="Frutiger LT Std 55 Roman" pitchFamily="34" charset="0"/>
                <a:ea typeface="+mn-ea"/>
                <a:cs typeface="+mn-cs"/>
              </a:rPr>
              <a:t>ebook</a:t>
            </a:r>
            <a:r>
              <a:rPr lang="en-GB" sz="2000" b="0" i="0" kern="1200" dirty="0" smtClean="0">
                <a:solidFill>
                  <a:schemeClr val="tx1"/>
                </a:solidFill>
                <a:effectLst/>
                <a:latin typeface="Frutiger LT Std 55 Roman" pitchFamily="34" charset="0"/>
                <a:ea typeface="+mn-ea"/>
                <a:cs typeface="+mn-cs"/>
              </a:rPr>
              <a:t> collections comprising titles from across a wide range of subjects, created to reflect the latest research and technology trends. Drawing from the humanities and social sciences, in addition to the science, technology and medical disciplines, the collections highlight Cambridge’s strength and depth in new areas of publishing. </a:t>
            </a:r>
          </a:p>
          <a:p>
            <a:endParaRPr lang="en-GB" sz="2000" b="0" i="0" kern="1200" dirty="0" smtClean="0">
              <a:solidFill>
                <a:schemeClr val="tx1"/>
              </a:solidFill>
              <a:effectLst/>
              <a:latin typeface="Frutiger LT Std 55 Roman" pitchFamily="34" charset="0"/>
              <a:ea typeface="+mn-ea"/>
              <a:cs typeface="+mn-cs"/>
            </a:endParaRPr>
          </a:p>
          <a:p>
            <a:r>
              <a:rPr lang="en-GB" sz="2000" b="0" i="0" kern="1200" dirty="0" smtClean="0">
                <a:solidFill>
                  <a:schemeClr val="tx1"/>
                </a:solidFill>
                <a:effectLst/>
                <a:latin typeface="Frutiger LT Std 55 Roman" pitchFamily="34" charset="0"/>
                <a:ea typeface="+mn-ea"/>
                <a:cs typeface="+mn-cs"/>
              </a:rPr>
              <a:t>Often looking beyond what would be considered the ‘typical’ fields of study, the Topics provide a complete multidisciplinary offering for those studying or conducting cutting-edge research, or working with new techniques or technology.</a:t>
            </a:r>
            <a:endParaRPr lang="en-GB" sz="1200" dirty="0" smtClean="0"/>
          </a:p>
          <a:p>
            <a:endParaRPr lang="en-GB" sz="1200" dirty="0" smtClean="0"/>
          </a:p>
          <a:p>
            <a:r>
              <a:rPr lang="en-GB" sz="1200" dirty="0" smtClean="0"/>
              <a:t>Why choose this option</a:t>
            </a:r>
          </a:p>
          <a:p>
            <a:pPr marL="171450" indent="-171450">
              <a:buFontTx/>
              <a:buChar char="-"/>
            </a:pPr>
            <a:r>
              <a:rPr lang="en-GB" sz="1200" dirty="0" smtClean="0"/>
              <a:t>Specially selected collection by Editorial</a:t>
            </a:r>
            <a:r>
              <a:rPr lang="en-GB" sz="1200" baseline="0" dirty="0" smtClean="0"/>
              <a:t> experts that span other subjects too. For example the Energy collection includes books within Economics from the angle of Energy Policy and governance as well as titles in Earth and Environmental science that consider the Scientific basis. The Neuroscience collection also includes language titles looking at the multilingual mind.</a:t>
            </a:r>
          </a:p>
          <a:p>
            <a:pPr marL="171450" indent="-171450">
              <a:buFontTx/>
              <a:buChar char="-"/>
            </a:pPr>
            <a:r>
              <a:rPr lang="en-GB" sz="1200" baseline="0" dirty="0" smtClean="0"/>
              <a:t>These are great collections for new cutting edge disciplines and new courses</a:t>
            </a:r>
          </a:p>
          <a:p>
            <a:pPr marL="171450" indent="-171450">
              <a:buFontTx/>
              <a:buChar char="-"/>
            </a:pPr>
            <a:endParaRPr lang="en-GB" sz="12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17</a:t>
            </a:fld>
            <a:endParaRPr lang="en-GB" altLang="en-US" sz="1200">
              <a:latin typeface="Times" pitchFamily="-96" charset="0"/>
            </a:endParaRPr>
          </a:p>
        </p:txBody>
      </p:sp>
    </p:spTree>
    <p:extLst>
      <p:ext uri="{BB962C8B-B14F-4D97-AF65-F5344CB8AC3E}">
        <p14:creationId xmlns:p14="http://schemas.microsoft.com/office/powerpoint/2010/main" val="1980570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sz="12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18</a:t>
            </a:fld>
            <a:endParaRPr lang="en-GB" altLang="en-US" sz="1200">
              <a:latin typeface="Times" pitchFamily="-96" charset="0"/>
            </a:endParaRPr>
          </a:p>
        </p:txBody>
      </p:sp>
    </p:spTree>
    <p:extLst>
      <p:ext uri="{BB962C8B-B14F-4D97-AF65-F5344CB8AC3E}">
        <p14:creationId xmlns:p14="http://schemas.microsoft.com/office/powerpoint/2010/main" val="187511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19</a:t>
            </a:fld>
            <a:endParaRPr lang="en-GB" altLang="en-US" sz="1200">
              <a:latin typeface="Times" pitchFamily="-96" charset="0"/>
            </a:endParaRPr>
          </a:p>
        </p:txBody>
      </p:sp>
    </p:spTree>
    <p:extLst>
      <p:ext uri="{BB962C8B-B14F-4D97-AF65-F5344CB8AC3E}">
        <p14:creationId xmlns:p14="http://schemas.microsoft.com/office/powerpoint/2010/main" val="902119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talk through the stages of implementing</a:t>
            </a:r>
            <a:r>
              <a:rPr lang="en-GB" baseline="0" dirty="0" smtClean="0"/>
              <a:t> an EBA</a:t>
            </a:r>
            <a:endParaRPr lang="en-GB"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20</a:t>
            </a:fld>
            <a:endParaRPr lang="en-GB" altLang="en-US" sz="1200">
              <a:latin typeface="Times" pitchFamily="-96" charset="0"/>
            </a:endParaRPr>
          </a:p>
        </p:txBody>
      </p:sp>
    </p:spTree>
    <p:extLst>
      <p:ext uri="{BB962C8B-B14F-4D97-AF65-F5344CB8AC3E}">
        <p14:creationId xmlns:p14="http://schemas.microsoft.com/office/powerpoint/2010/main" val="234053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Cambridge Core was launched</a:t>
            </a:r>
            <a:r>
              <a:rPr lang="en-GB" sz="1200" baseline="0" dirty="0" smtClean="0"/>
              <a:t> in September this year after over three years of research and platform development. It brings together over 32,000 </a:t>
            </a:r>
            <a:r>
              <a:rPr lang="en-GB" sz="1200" baseline="0" dirty="0" err="1" smtClean="0"/>
              <a:t>ebooks</a:t>
            </a:r>
            <a:r>
              <a:rPr lang="en-GB" sz="1200" baseline="0" dirty="0" smtClean="0"/>
              <a:t> and 380 journals on a combined platform for the first time</a:t>
            </a:r>
            <a:endParaRPr lang="en-GB" sz="1200" dirty="0"/>
          </a:p>
        </p:txBody>
      </p:sp>
      <p:sp>
        <p:nvSpPr>
          <p:cNvPr id="4" name="Slide Number Placeholder 3"/>
          <p:cNvSpPr>
            <a:spLocks noGrp="1"/>
          </p:cNvSpPr>
          <p:nvPr>
            <p:ph type="sldNum" sz="quarter" idx="10"/>
          </p:nvPr>
        </p:nvSpPr>
        <p:spPr/>
        <p:txBody>
          <a:bodyPr/>
          <a:lstStyle/>
          <a:p>
            <a:fld id="{951350F6-B1DE-452C-B408-D673ECC3208C}" type="slidenum">
              <a:rPr lang="en-GB" altLang="en-US" smtClean="0"/>
              <a:pPr/>
              <a:t>2</a:t>
            </a:fld>
            <a:endParaRPr lang="en-GB" altLang="en-US" sz="1200" dirty="0">
              <a:latin typeface="Times" pitchFamily="-96" charset="0"/>
            </a:endParaRPr>
          </a:p>
        </p:txBody>
      </p:sp>
    </p:spTree>
    <p:extLst>
      <p:ext uri="{BB962C8B-B14F-4D97-AF65-F5344CB8AC3E}">
        <p14:creationId xmlns:p14="http://schemas.microsoft.com/office/powerpoint/2010/main" val="260238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r>
              <a:rPr lang="en-GB" sz="1200" dirty="0" smtClean="0"/>
              <a:t>No extra fees.</a:t>
            </a:r>
            <a:r>
              <a:rPr lang="en-GB" sz="1200" baseline="0" dirty="0" smtClean="0"/>
              <a:t> Libraries do not pay for the subscription access. A</a:t>
            </a:r>
            <a:r>
              <a:rPr lang="en-GB" sz="1200" dirty="0" smtClean="0"/>
              <a:t>ll funds deposited are spent on the titles the library purchase in perpetuity at the end</a:t>
            </a:r>
            <a:r>
              <a:rPr lang="en-GB" sz="1200" baseline="0" dirty="0" smtClean="0"/>
              <a:t> of the EBA</a:t>
            </a:r>
            <a:r>
              <a:rPr lang="en-GB" sz="1200" dirty="0" smtClean="0"/>
              <a:t>.</a:t>
            </a:r>
          </a:p>
          <a:p>
            <a:endParaRPr lang="en-GB" sz="1200" dirty="0" smtClean="0"/>
          </a:p>
          <a:p>
            <a:r>
              <a:rPr lang="en-GB" sz="1200" dirty="0" smtClean="0"/>
              <a:t>So there is no cost</a:t>
            </a:r>
            <a:r>
              <a:rPr lang="en-GB" sz="1200" baseline="0" dirty="0" smtClean="0"/>
              <a:t> for items you use but do not go on to purchase later in perpetuity.</a:t>
            </a:r>
          </a:p>
          <a:p>
            <a:endParaRPr lang="en-GB" sz="1200" baseline="0" dirty="0" smtClean="0"/>
          </a:p>
          <a:p>
            <a:r>
              <a:rPr lang="en-GB" sz="1200" baseline="0" dirty="0" smtClean="0"/>
              <a:t>No set up fee.</a:t>
            </a:r>
          </a:p>
          <a:p>
            <a:endParaRPr lang="en-GB" sz="1200" baseline="0" dirty="0" smtClean="0"/>
          </a:p>
          <a:p>
            <a:r>
              <a:rPr lang="en-GB" sz="1200" baseline="0" dirty="0" smtClean="0"/>
              <a:t>Generally people tend to go for 12 months as it’s most useful for them. But you can do 6 months etc.</a:t>
            </a:r>
            <a:endParaRPr lang="en-GB" sz="12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21</a:t>
            </a:fld>
            <a:endParaRPr lang="en-GB" altLang="en-US" sz="1200">
              <a:latin typeface="Times" pitchFamily="-96" charset="0"/>
            </a:endParaRPr>
          </a:p>
        </p:txBody>
      </p:sp>
    </p:spTree>
    <p:extLst>
      <p:ext uri="{BB962C8B-B14F-4D97-AF65-F5344CB8AC3E}">
        <p14:creationId xmlns:p14="http://schemas.microsoft.com/office/powerpoint/2010/main" val="126124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sz="1600" dirty="0" smtClean="0"/>
              <a:t>WE DON’T RUSH YOU</a:t>
            </a:r>
            <a:r>
              <a:rPr lang="en-GB" sz="1600" baseline="0" dirty="0" smtClean="0"/>
              <a:t> - </a:t>
            </a:r>
            <a:r>
              <a:rPr lang="en-GB" sz="1600" dirty="0" smtClean="0"/>
              <a:t>YOU COULD PAY IN JULY AND START ACCESS IN SEPTEMBER</a:t>
            </a:r>
          </a:p>
          <a:p>
            <a:endParaRPr lang="en-GB" sz="1600" dirty="0" smtClean="0"/>
          </a:p>
          <a:p>
            <a:r>
              <a:rPr lang="en-GB" sz="1600" dirty="0" smtClean="0"/>
              <a:t>Unlike</a:t>
            </a:r>
            <a:r>
              <a:rPr lang="en-GB" sz="1600" baseline="0" dirty="0" smtClean="0"/>
              <a:t> some other EBA deals, with CUP you do get access to newly published titles added to your monthly access. </a:t>
            </a:r>
          </a:p>
          <a:p>
            <a:endParaRPr lang="en-GB" sz="1600" baseline="0" dirty="0" smtClean="0"/>
          </a:p>
          <a:p>
            <a:r>
              <a:rPr lang="en-GB" sz="1600" baseline="0" dirty="0" smtClean="0"/>
              <a:t>Customers have fed back to us that this has been useful for discoverability as students are drawn to the newly added content. </a:t>
            </a:r>
            <a:endParaRPr lang="en-GB" sz="1600" dirty="0" smtClean="0"/>
          </a:p>
          <a:p>
            <a:endParaRPr lang="en-GB" sz="1600" dirty="0" smtClean="0"/>
          </a:p>
          <a:p>
            <a:r>
              <a:rPr lang="en-GB" sz="1600" dirty="0" smtClean="0"/>
              <a:t>Over 1000 titles</a:t>
            </a:r>
            <a:r>
              <a:rPr lang="en-GB" sz="1600" baseline="0" dirty="0" smtClean="0"/>
              <a:t> are added each year. </a:t>
            </a:r>
            <a:endParaRPr lang="en-GB" sz="16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22</a:t>
            </a:fld>
            <a:endParaRPr lang="en-GB" altLang="en-US" sz="1200">
              <a:latin typeface="Times" pitchFamily="-96" charset="0"/>
            </a:endParaRPr>
          </a:p>
        </p:txBody>
      </p:sp>
    </p:spTree>
    <p:extLst>
      <p:ext uri="{BB962C8B-B14F-4D97-AF65-F5344CB8AC3E}">
        <p14:creationId xmlns:p14="http://schemas.microsoft.com/office/powerpoint/2010/main" val="3384859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smtClean="0"/>
          </a:p>
          <a:p>
            <a:r>
              <a:rPr lang="en-GB" sz="1400" dirty="0" smtClean="0"/>
              <a:t>We don’t suddenly cut your access during decision making month</a:t>
            </a:r>
            <a:r>
              <a:rPr lang="en-GB" sz="1400" baseline="0" dirty="0" smtClean="0"/>
              <a:t> - </a:t>
            </a:r>
            <a:r>
              <a:rPr lang="en-GB" sz="1400" dirty="0" smtClean="0"/>
              <a:t>Usage stats avail at any time.</a:t>
            </a:r>
            <a:r>
              <a:rPr lang="en-GB" sz="1400" baseline="0" dirty="0" smtClean="0"/>
              <a:t> We usually send these monthly. </a:t>
            </a:r>
            <a:endParaRPr lang="en-GB" sz="1400" dirty="0" smtClean="0"/>
          </a:p>
          <a:p>
            <a:endParaRPr lang="en-GB" sz="1400" dirty="0" smtClean="0"/>
          </a:p>
          <a:p>
            <a:r>
              <a:rPr lang="en-GB" sz="1400" dirty="0" smtClean="0"/>
              <a:t>Cambridge Core provides a report for you but we can provide additional information</a:t>
            </a:r>
            <a:r>
              <a:rPr lang="en-GB" sz="1400" baseline="0" dirty="0" smtClean="0"/>
              <a:t> for you. </a:t>
            </a:r>
          </a:p>
          <a:p>
            <a:endParaRPr lang="en-GB" sz="1400" baseline="0" dirty="0" smtClean="0"/>
          </a:p>
          <a:p>
            <a:r>
              <a:rPr lang="en-GB" sz="1400" baseline="0" dirty="0" smtClean="0"/>
              <a:t>Detailed data</a:t>
            </a:r>
          </a:p>
          <a:p>
            <a:r>
              <a:rPr lang="en-GB" sz="1400" baseline="0" dirty="0" smtClean="0"/>
              <a:t>Year of publication</a:t>
            </a:r>
          </a:p>
          <a:p>
            <a:r>
              <a:rPr lang="en-GB" sz="1400" baseline="0" dirty="0" smtClean="0"/>
              <a:t>Subject</a:t>
            </a:r>
          </a:p>
          <a:p>
            <a:r>
              <a:rPr lang="en-GB" sz="1400" baseline="0" dirty="0" smtClean="0"/>
              <a:t>Usage patterns</a:t>
            </a:r>
          </a:p>
          <a:p>
            <a:r>
              <a:rPr lang="en-GB" sz="1400" baseline="0" dirty="0" smtClean="0"/>
              <a:t>Percentage of list used i.e. 30%</a:t>
            </a:r>
          </a:p>
          <a:p>
            <a:r>
              <a:rPr lang="en-GB" sz="1400" baseline="0" dirty="0" smtClean="0"/>
              <a:t>Series i.e. how many books in a series you currently have and then purchase any holes. </a:t>
            </a:r>
          </a:p>
          <a:p>
            <a:endParaRPr lang="en-GB"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23</a:t>
            </a:fld>
            <a:endParaRPr lang="en-GB" altLang="en-US" sz="1200">
              <a:latin typeface="Times" pitchFamily="-96" charset="0"/>
            </a:endParaRPr>
          </a:p>
        </p:txBody>
      </p:sp>
    </p:spTree>
    <p:extLst>
      <p:ext uri="{BB962C8B-B14F-4D97-AF65-F5344CB8AC3E}">
        <p14:creationId xmlns:p14="http://schemas.microsoft.com/office/powerpoint/2010/main" val="915353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NO ADDITIONAL FEE FOR HIGH USAGE</a:t>
            </a:r>
          </a:p>
          <a:p>
            <a:endParaRPr lang="en-GB" dirty="0" smtClean="0"/>
          </a:p>
          <a:p>
            <a:r>
              <a:rPr lang="en-GB" dirty="0" smtClean="0"/>
              <a:t>YOUR ORIGINAL FEE IS WHAT YOU PAY FOR YOUR EBA</a:t>
            </a:r>
          </a:p>
          <a:p>
            <a:r>
              <a:rPr lang="en-GB" dirty="0" smtClean="0"/>
              <a:t>IF YOU GET HIGH USAGE, GOOD</a:t>
            </a:r>
            <a:r>
              <a:rPr lang="en-GB" baseline="0" dirty="0" smtClean="0"/>
              <a:t> FOR YOU!</a:t>
            </a:r>
          </a:p>
          <a:p>
            <a:endParaRPr lang="en-GB" baseline="0" dirty="0" smtClean="0"/>
          </a:p>
          <a:p>
            <a:r>
              <a:rPr lang="en-GB" baseline="0" dirty="0" smtClean="0"/>
              <a:t>You do not have to purchase the most downloaded titles. It’s completely up to the library which titles they choose to purchase at the end. </a:t>
            </a:r>
          </a:p>
          <a:p>
            <a:endParaRPr lang="en-GB"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sz="2000" u="sng" dirty="0" smtClean="0"/>
              <a:t>REMEMBER</a:t>
            </a:r>
            <a:r>
              <a:rPr lang="en-GB" altLang="en-US" sz="2000" dirty="0" smtClean="0"/>
              <a:t>: IT’s NOT AUTOMATED PURCHASE after x amount of downloads (LIKE PDA)</a:t>
            </a:r>
          </a:p>
          <a:p>
            <a:endParaRPr lang="en-GB"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24</a:t>
            </a:fld>
            <a:endParaRPr lang="en-GB" altLang="en-US" sz="1200">
              <a:latin typeface="Times" pitchFamily="-96" charset="0"/>
            </a:endParaRPr>
          </a:p>
        </p:txBody>
      </p:sp>
    </p:spTree>
    <p:extLst>
      <p:ext uri="{BB962C8B-B14F-4D97-AF65-F5344CB8AC3E}">
        <p14:creationId xmlns:p14="http://schemas.microsoft.com/office/powerpoint/2010/main" val="1047505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25</a:t>
            </a:fld>
            <a:endParaRPr lang="en-GB" altLang="en-US" sz="1200">
              <a:latin typeface="Times" pitchFamily="-96" charset="0"/>
            </a:endParaRPr>
          </a:p>
        </p:txBody>
      </p:sp>
    </p:spTree>
    <p:extLst>
      <p:ext uri="{BB962C8B-B14F-4D97-AF65-F5344CB8AC3E}">
        <p14:creationId xmlns:p14="http://schemas.microsoft.com/office/powerpoint/2010/main" val="1068182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dirty="0" smtClean="0"/>
              <a:t>Option 1- In the SERVICES</a:t>
            </a:r>
            <a:r>
              <a:rPr lang="en-GB" sz="1200" baseline="0" dirty="0" smtClean="0"/>
              <a:t> FOR LIBRARIANS area ou</a:t>
            </a:r>
            <a:r>
              <a:rPr lang="en-GB" sz="1200" dirty="0" smtClean="0"/>
              <a:t>r</a:t>
            </a:r>
            <a:r>
              <a:rPr lang="en-GB" sz="1200" baseline="0" dirty="0" smtClean="0"/>
              <a:t> MARC Records are freely available to everyone. </a:t>
            </a:r>
            <a:r>
              <a:rPr lang="en-GB" sz="1200" dirty="0" smtClean="0"/>
              <a:t>without logging</a:t>
            </a:r>
            <a:r>
              <a:rPr lang="en-GB" sz="1200" baseline="0" dirty="0" smtClean="0"/>
              <a:t> in to the administrator account you can extract MARC Records by date. These might not be publications you own. But can be used if you want to download MARC Records for OA books, for a particular collection or publisher</a:t>
            </a:r>
            <a:endParaRPr lang="en-GB" sz="12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26</a:t>
            </a:fld>
            <a:endParaRPr lang="en-GB" altLang="en-US" sz="1200">
              <a:latin typeface="Times" pitchFamily="-96" charset="0"/>
            </a:endParaRPr>
          </a:p>
        </p:txBody>
      </p:sp>
    </p:spTree>
    <p:extLst>
      <p:ext uri="{BB962C8B-B14F-4D97-AF65-F5344CB8AC3E}">
        <p14:creationId xmlns:p14="http://schemas.microsoft.com/office/powerpoint/2010/main" val="86059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sz="12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27</a:t>
            </a:fld>
            <a:endParaRPr lang="en-GB" altLang="en-US" sz="1200">
              <a:latin typeface="Times" pitchFamily="-96" charset="0"/>
            </a:endParaRPr>
          </a:p>
        </p:txBody>
      </p:sp>
    </p:spTree>
    <p:extLst>
      <p:ext uri="{BB962C8B-B14F-4D97-AF65-F5344CB8AC3E}">
        <p14:creationId xmlns:p14="http://schemas.microsoft.com/office/powerpoint/2010/main" val="270391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work</a:t>
            </a:r>
            <a:r>
              <a:rPr lang="en-GB" baseline="0" dirty="0" smtClean="0"/>
              <a:t> with a large number of 3</a:t>
            </a:r>
            <a:r>
              <a:rPr lang="en-GB" baseline="30000" dirty="0" smtClean="0"/>
              <a:t>rd</a:t>
            </a:r>
            <a:r>
              <a:rPr lang="en-GB" baseline="0" dirty="0" smtClean="0"/>
              <a:t> party suppliers to make sure we have the formats needed to enable discoverability at your institution</a:t>
            </a:r>
            <a:endParaRPr lang="en-GB"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28</a:t>
            </a:fld>
            <a:endParaRPr lang="en-GB" altLang="en-US" sz="1200">
              <a:latin typeface="Times" pitchFamily="-96" charset="0"/>
            </a:endParaRPr>
          </a:p>
        </p:txBody>
      </p:sp>
    </p:spTree>
    <p:extLst>
      <p:ext uri="{BB962C8B-B14F-4D97-AF65-F5344CB8AC3E}">
        <p14:creationId xmlns:p14="http://schemas.microsoft.com/office/powerpoint/2010/main" val="2869185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We’ve</a:t>
            </a:r>
            <a:r>
              <a:rPr lang="en-GB" baseline="0" dirty="0" smtClean="0"/>
              <a:t> created the position of library data analyst (Concetta) to help manage relationship between publisher and discovery platform providers. This is to make sure we have the correct format and data needed, and that these are updated and ingested into relevant systems quickly and seamlessly.</a:t>
            </a:r>
          </a:p>
          <a:p>
            <a:endParaRPr lang="en-GB" baseline="0" dirty="0" smtClean="0"/>
          </a:p>
          <a:p>
            <a:r>
              <a:rPr lang="en-GB" baseline="0" dirty="0" smtClean="0"/>
              <a:t>Concetta can also help with any issues you have with your MARC Records of other metadata formats</a:t>
            </a:r>
            <a:endParaRPr lang="en-GB"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29</a:t>
            </a:fld>
            <a:endParaRPr lang="en-GB" altLang="en-US" sz="1200">
              <a:latin typeface="Times" pitchFamily="-96" charset="0"/>
            </a:endParaRPr>
          </a:p>
        </p:txBody>
      </p:sp>
    </p:spTree>
    <p:extLst>
      <p:ext uri="{BB962C8B-B14F-4D97-AF65-F5344CB8AC3E}">
        <p14:creationId xmlns:p14="http://schemas.microsoft.com/office/powerpoint/2010/main" val="3221565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30</a:t>
            </a:fld>
            <a:endParaRPr lang="en-GB" altLang="en-US" sz="1200">
              <a:latin typeface="Times" pitchFamily="-96" charset="0"/>
            </a:endParaRPr>
          </a:p>
        </p:txBody>
      </p:sp>
    </p:spTree>
    <p:extLst>
      <p:ext uri="{BB962C8B-B14F-4D97-AF65-F5344CB8AC3E}">
        <p14:creationId xmlns:p14="http://schemas.microsoft.com/office/powerpoint/2010/main" val="85131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Cambridge have published books for over 425 years, but online really began in 1997 with launch of Cambridge Journals Online. Cambridge Books Online followed in 2010. Over the years we’ve launched multiple platforms, but with greater understanding of researcher needs, having content located in the same place to improve discoverability and save researchers time began to make more sense.</a:t>
            </a:r>
          </a:p>
        </p:txBody>
      </p:sp>
      <p:sp>
        <p:nvSpPr>
          <p:cNvPr id="4" name="Slide Number Placeholder 3"/>
          <p:cNvSpPr>
            <a:spLocks noGrp="1"/>
          </p:cNvSpPr>
          <p:nvPr>
            <p:ph type="sldNum" sz="quarter" idx="10"/>
          </p:nvPr>
        </p:nvSpPr>
        <p:spPr/>
        <p:txBody>
          <a:bodyPr/>
          <a:lstStyle/>
          <a:p>
            <a:fld id="{951350F6-B1DE-452C-B408-D673ECC3208C}" type="slidenum">
              <a:rPr lang="en-GB" altLang="en-US" smtClean="0"/>
              <a:pPr/>
              <a:t>3</a:t>
            </a:fld>
            <a:endParaRPr lang="en-GB" altLang="en-US" sz="1200" dirty="0">
              <a:latin typeface="Times" pitchFamily="-96" charset="0"/>
            </a:endParaRPr>
          </a:p>
        </p:txBody>
      </p:sp>
    </p:spTree>
    <p:extLst>
      <p:ext uri="{BB962C8B-B14F-4D97-AF65-F5344CB8AC3E}">
        <p14:creationId xmlns:p14="http://schemas.microsoft.com/office/powerpoint/2010/main" val="880020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Marketing materials available from CUP if your library takes</a:t>
            </a:r>
            <a:r>
              <a:rPr lang="en-GB" baseline="0" dirty="0" smtClean="0"/>
              <a:t> an EBA with us</a:t>
            </a:r>
          </a:p>
          <a:p>
            <a:endParaRPr lang="en-GB" baseline="0" dirty="0" smtClean="0"/>
          </a:p>
          <a:p>
            <a:r>
              <a:rPr lang="en-GB" baseline="0" dirty="0" smtClean="0"/>
              <a:t>These are banners for the library website. </a:t>
            </a:r>
          </a:p>
          <a:p>
            <a:endParaRPr lang="en-GB"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31</a:t>
            </a:fld>
            <a:endParaRPr lang="en-GB" altLang="en-US" sz="1200">
              <a:latin typeface="Times" pitchFamily="-96" charset="0"/>
            </a:endParaRPr>
          </a:p>
        </p:txBody>
      </p:sp>
    </p:spTree>
    <p:extLst>
      <p:ext uri="{BB962C8B-B14F-4D97-AF65-F5344CB8AC3E}">
        <p14:creationId xmlns:p14="http://schemas.microsoft.com/office/powerpoint/2010/main" val="3288806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also provide posters for your library to make researchers</a:t>
            </a:r>
            <a:r>
              <a:rPr lang="en-GB" baseline="0" dirty="0" smtClean="0"/>
              <a:t> aware of the content available</a:t>
            </a:r>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32</a:t>
            </a:fld>
            <a:endParaRPr lang="en-GB" altLang="en-US" sz="1200">
              <a:latin typeface="Times" pitchFamily="-96" charset="0"/>
            </a:endParaRPr>
          </a:p>
        </p:txBody>
      </p:sp>
    </p:spTree>
    <p:extLst>
      <p:ext uri="{BB962C8B-B14F-4D97-AF65-F5344CB8AC3E}">
        <p14:creationId xmlns:p14="http://schemas.microsoft.com/office/powerpoint/2010/main" val="950901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Australia example- different</a:t>
            </a:r>
            <a:r>
              <a:rPr lang="en-GB" baseline="0" dirty="0" smtClean="0"/>
              <a:t> requirements for different territories</a:t>
            </a:r>
            <a:endParaRPr lang="en-GB"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33</a:t>
            </a:fld>
            <a:endParaRPr lang="en-GB" altLang="en-US" sz="1200">
              <a:latin typeface="Times" pitchFamily="-96" charset="0"/>
            </a:endParaRPr>
          </a:p>
        </p:txBody>
      </p:sp>
    </p:spTree>
    <p:extLst>
      <p:ext uri="{BB962C8B-B14F-4D97-AF65-F5344CB8AC3E}">
        <p14:creationId xmlns:p14="http://schemas.microsoft.com/office/powerpoint/2010/main" val="2704252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44525"/>
            <a:ext cx="4138613" cy="3105150"/>
          </a:xfrm>
        </p:spPr>
      </p:sp>
      <p:sp>
        <p:nvSpPr>
          <p:cNvPr id="3" name="Notes Placeholder 2"/>
          <p:cNvSpPr>
            <a:spLocks noGrp="1"/>
          </p:cNvSpPr>
          <p:nvPr>
            <p:ph type="body" idx="1"/>
          </p:nvPr>
        </p:nvSpPr>
        <p:spPr>
          <a:xfrm>
            <a:off x="679450" y="3813573"/>
            <a:ext cx="5435600" cy="5256586"/>
          </a:xfrm>
        </p:spPr>
        <p:txBody>
          <a:bodyPr>
            <a:noAutofit/>
          </a:bodyPr>
          <a:lstStyle/>
          <a:p>
            <a:pPr marL="0" lvl="1" indent="0">
              <a:buFont typeface="Arial" pitchFamily="34" charset="0"/>
              <a:buNone/>
            </a:pPr>
            <a:r>
              <a:rPr lang="en-GB" sz="1200" dirty="0" smtClean="0">
                <a:latin typeface="Calibri" panose="020F0502020204030204" pitchFamily="34" charset="0"/>
                <a:cs typeface="Calibri" panose="020F0502020204030204" pitchFamily="34" charset="0"/>
              </a:rPr>
              <a:t>We can provide</a:t>
            </a:r>
            <a:r>
              <a:rPr lang="en-GB" sz="1200" baseline="0" dirty="0" smtClean="0">
                <a:latin typeface="Calibri" panose="020F0502020204030204" pitchFamily="34" charset="0"/>
                <a:cs typeface="Calibri" panose="020F0502020204030204" pitchFamily="34" charset="0"/>
              </a:rPr>
              <a:t> very detailed analytics at the end of the EBA such as this that we did for a UK institution. </a:t>
            </a:r>
            <a:endParaRPr lang="en-GB" sz="12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E53EE2F-E7CF-41BE-8EF8-19913BB77AAB}" type="slidenum">
              <a:rPr lang="en-GB" altLang="en-US" smtClean="0"/>
              <a:pPr/>
              <a:t>34</a:t>
            </a:fld>
            <a:endParaRPr lang="en-GB" altLang="en-US" sz="1200" dirty="0">
              <a:latin typeface="Times" pitchFamily="-96" charset="0"/>
            </a:endParaRPr>
          </a:p>
        </p:txBody>
      </p:sp>
      <p:sp>
        <p:nvSpPr>
          <p:cNvPr id="5" name="Footer Placeholder 4"/>
          <p:cNvSpPr>
            <a:spLocks noGrp="1"/>
          </p:cNvSpPr>
          <p:nvPr>
            <p:ph type="ftr" sz="quarter" idx="11"/>
          </p:nvPr>
        </p:nvSpPr>
        <p:spPr/>
        <p:txBody>
          <a:bodyPr/>
          <a:lstStyle/>
          <a:p>
            <a:endParaRPr lang="en-GB" altLang="en-US" dirty="0"/>
          </a:p>
        </p:txBody>
      </p:sp>
    </p:spTree>
    <p:extLst>
      <p:ext uri="{BB962C8B-B14F-4D97-AF65-F5344CB8AC3E}">
        <p14:creationId xmlns:p14="http://schemas.microsoft.com/office/powerpoint/2010/main" val="2848395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latin typeface="Avenir LT Std 55 Roman" pitchFamily="34" charset="0"/>
              </a:rPr>
              <a:t>1) Further development </a:t>
            </a:r>
            <a:r>
              <a:rPr lang="en-GB" sz="1200" dirty="0" smtClean="0">
                <a:latin typeface="Avenir LT Std 55 Roman" pitchFamily="34" charset="0"/>
              </a:rPr>
              <a:t>- we will continually undertake research to ensure the platform continues to meet the needs of our users.</a:t>
            </a:r>
          </a:p>
          <a:p>
            <a:r>
              <a:rPr lang="en-GB" sz="1200" dirty="0" smtClean="0">
                <a:latin typeface="Avenir LT Std 55 Roman" pitchFamily="34" charset="0"/>
              </a:rPr>
              <a:t>We’ve</a:t>
            </a:r>
            <a:r>
              <a:rPr lang="en-GB" sz="1200" baseline="0" dirty="0" smtClean="0">
                <a:latin typeface="Avenir LT Std 55 Roman" pitchFamily="34" charset="0"/>
              </a:rPr>
              <a:t> already had requests for improvement including</a:t>
            </a:r>
          </a:p>
          <a:p>
            <a:pPr marL="349175" indent="-349175">
              <a:buFontTx/>
              <a:buChar char="-"/>
            </a:pPr>
            <a:r>
              <a:rPr lang="en-GB" sz="1200" dirty="0" smtClean="0">
                <a:solidFill>
                  <a:srgbClr val="0072CF"/>
                </a:solidFill>
              </a:rPr>
              <a:t>Clearer navigation labelling</a:t>
            </a:r>
          </a:p>
          <a:p>
            <a:pPr marL="349175" indent="-349175">
              <a:buFontTx/>
              <a:buChar char="-"/>
            </a:pPr>
            <a:r>
              <a:rPr lang="en-GB" sz="1200" dirty="0" smtClean="0"/>
              <a:t>Library tool improvements - including SUSHI, MARC</a:t>
            </a:r>
            <a:r>
              <a:rPr lang="en-GB" sz="1200" dirty="0" smtClean="0">
                <a:latin typeface="Avenir LT Std 55 Roman" pitchFamily="34" charset="0"/>
              </a:rPr>
              <a:t/>
            </a:r>
            <a:br>
              <a:rPr lang="en-GB" sz="1200" dirty="0" smtClean="0">
                <a:latin typeface="Avenir LT Std 55 Roman" pitchFamily="34" charset="0"/>
              </a:rPr>
            </a:br>
            <a:endParaRPr lang="en-GB" sz="1200" dirty="0" smtClean="0">
              <a:latin typeface="Avenir LT Std 55 Roman" pitchFamily="34" charset="0"/>
            </a:endParaRPr>
          </a:p>
          <a:p>
            <a:r>
              <a:rPr lang="en-GB" sz="1200" b="1" dirty="0" smtClean="0">
                <a:latin typeface="Avenir LT Std 55 Roman" pitchFamily="34" charset="0"/>
              </a:rPr>
              <a:t>2) Additional products – </a:t>
            </a:r>
            <a:r>
              <a:rPr lang="en-GB" sz="1200" dirty="0" smtClean="0">
                <a:latin typeface="Avenir LT Std 55 Roman" pitchFamily="34" charset="0"/>
              </a:rPr>
              <a:t>we aim to bring together additional contents which is currently hosted on separate Cambridge platforms, and are working on a roadmap for the migration of these, for example products like </a:t>
            </a:r>
            <a:r>
              <a:rPr lang="en-GB" sz="1200" baseline="0" dirty="0" smtClean="0">
                <a:latin typeface="Avenir LT Std 55 Roman" pitchFamily="34" charset="0"/>
              </a:rPr>
              <a:t>Cambridge Law Reports will move onto Core</a:t>
            </a:r>
          </a:p>
          <a:p>
            <a:endParaRPr lang="en-GB" sz="1200" dirty="0" smtClean="0">
              <a:latin typeface="Avenir LT Std 55 Roman" pitchFamily="34" charset="0"/>
            </a:endParaRPr>
          </a:p>
          <a:p>
            <a:r>
              <a:rPr lang="en-GB" sz="1200" b="1" dirty="0" smtClean="0">
                <a:latin typeface="Avenir LT Std 55 Roman" pitchFamily="34" charset="0"/>
              </a:rPr>
              <a:t>3) Adapting to future needs - </a:t>
            </a:r>
            <a:r>
              <a:rPr lang="en-GB" sz="1200" dirty="0" smtClean="0">
                <a:latin typeface="Avenir LT Std 55 Roman" pitchFamily="34" charset="0"/>
              </a:rPr>
              <a:t>Cambridge Core is built around an agile methodology meaning we can incorporate new features and developments according to the needs of our users</a:t>
            </a:r>
          </a:p>
          <a:p>
            <a:endParaRPr lang="en-GB" sz="1200" dirty="0" smtClean="0"/>
          </a:p>
          <a:p>
            <a:endParaRPr lang="en-GB" sz="1200" dirty="0" smtClean="0"/>
          </a:p>
        </p:txBody>
      </p:sp>
      <p:sp>
        <p:nvSpPr>
          <p:cNvPr id="4" name="Slide Number Placeholder 3"/>
          <p:cNvSpPr>
            <a:spLocks noGrp="1"/>
          </p:cNvSpPr>
          <p:nvPr>
            <p:ph type="sldNum" sz="quarter" idx="10"/>
          </p:nvPr>
        </p:nvSpPr>
        <p:spPr/>
        <p:txBody>
          <a:bodyPr/>
          <a:lstStyle/>
          <a:p>
            <a:fld id="{951350F6-B1DE-452C-B408-D673ECC3208C}" type="slidenum">
              <a:rPr lang="en-GB" altLang="en-US" smtClean="0"/>
              <a:pPr/>
              <a:t>35</a:t>
            </a:fld>
            <a:endParaRPr lang="en-GB" altLang="en-US" sz="1200" dirty="0">
              <a:latin typeface="Times" pitchFamily="-96" charset="0"/>
            </a:endParaRPr>
          </a:p>
        </p:txBody>
      </p:sp>
    </p:spTree>
    <p:extLst>
      <p:ext uri="{BB962C8B-B14F-4D97-AF65-F5344CB8AC3E}">
        <p14:creationId xmlns:p14="http://schemas.microsoft.com/office/powerpoint/2010/main" val="3360011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36</a:t>
            </a:fld>
            <a:endParaRPr lang="en-GB" altLang="en-US" sz="1200">
              <a:latin typeface="Times" pitchFamily="-96" charset="0"/>
            </a:endParaRPr>
          </a:p>
        </p:txBody>
      </p:sp>
    </p:spTree>
    <p:extLst>
      <p:ext uri="{BB962C8B-B14F-4D97-AF65-F5344CB8AC3E}">
        <p14:creationId xmlns:p14="http://schemas.microsoft.com/office/powerpoint/2010/main" val="63612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Avenir LT Std 55 Roman" pitchFamily="34" charset="0"/>
              </a:rPr>
              <a:t>Cambridge Core is a user-centric platform and built with the needs of our users in mind. This involved the creation of personas to better understand the different needs of librarians, researchers, authors and society partners.</a:t>
            </a:r>
          </a:p>
          <a:p>
            <a:pPr lvl="0"/>
            <a:endParaRPr lang="en-GB" sz="1200" b="1" dirty="0">
              <a:latin typeface="Avenir LT Std 55 Roman" pitchFamily="34" charset="0"/>
            </a:endParaRPr>
          </a:p>
          <a:p>
            <a:pPr lvl="0"/>
            <a:r>
              <a:rPr lang="en-GB" sz="1200" b="1" dirty="0">
                <a:latin typeface="Avenir LT Std 55 Roman" pitchFamily="34" charset="0"/>
              </a:rPr>
              <a:t>The initial Market research </a:t>
            </a:r>
            <a:r>
              <a:rPr lang="en-GB" sz="1200" dirty="0">
                <a:latin typeface="Avenir LT Std 55 Roman" pitchFamily="34" charset="0"/>
              </a:rPr>
              <a:t>included over 50 interviews and survey of 9,000+ people </a:t>
            </a:r>
          </a:p>
          <a:p>
            <a:r>
              <a:rPr lang="en-GB" sz="1200" dirty="0">
                <a:latin typeface="Avenir LT Std 55 Roman" pitchFamily="34" charset="0"/>
              </a:rPr>
              <a:t>The needs of our users informed the creation of the platform with </a:t>
            </a:r>
            <a:r>
              <a:rPr lang="en-GB" sz="1200" b="1" dirty="0">
                <a:latin typeface="Avenir LT Std 55 Roman" pitchFamily="34" charset="0"/>
              </a:rPr>
              <a:t>regular user testing  and feedback </a:t>
            </a:r>
            <a:r>
              <a:rPr lang="en-GB" sz="1200" dirty="0">
                <a:latin typeface="Avenir LT Std 55 Roman" pitchFamily="34" charset="0"/>
              </a:rPr>
              <a:t>throughout the development</a:t>
            </a:r>
          </a:p>
          <a:p>
            <a:endParaRPr lang="en-GB" sz="1200" dirty="0">
              <a:latin typeface="Avenir LT Std 35 Light" pitchFamily="34" charset="0"/>
            </a:endParaRPr>
          </a:p>
          <a:p>
            <a:endParaRPr lang="en-GB" sz="1200" dirty="0"/>
          </a:p>
        </p:txBody>
      </p:sp>
      <p:sp>
        <p:nvSpPr>
          <p:cNvPr id="4" name="Slide Number Placeholder 3"/>
          <p:cNvSpPr>
            <a:spLocks noGrp="1"/>
          </p:cNvSpPr>
          <p:nvPr>
            <p:ph type="sldNum" sz="quarter" idx="10"/>
          </p:nvPr>
        </p:nvSpPr>
        <p:spPr/>
        <p:txBody>
          <a:bodyPr/>
          <a:lstStyle/>
          <a:p>
            <a:fld id="{951350F6-B1DE-452C-B408-D673ECC3208C}" type="slidenum">
              <a:rPr lang="en-GB" altLang="en-US" smtClean="0"/>
              <a:pPr/>
              <a:t>4</a:t>
            </a:fld>
            <a:endParaRPr lang="en-GB" altLang="en-US" sz="1200" dirty="0">
              <a:latin typeface="Times" pitchFamily="-96" charset="0"/>
            </a:endParaRPr>
          </a:p>
        </p:txBody>
      </p:sp>
    </p:spTree>
    <p:extLst>
      <p:ext uri="{BB962C8B-B14F-4D97-AF65-F5344CB8AC3E}">
        <p14:creationId xmlns:p14="http://schemas.microsoft.com/office/powerpoint/2010/main" val="2922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951350F6-B1DE-452C-B408-D673ECC3208C}" type="slidenum">
              <a:rPr lang="en-GB" altLang="en-US" smtClean="0"/>
              <a:pPr/>
              <a:t>5</a:t>
            </a:fld>
            <a:endParaRPr lang="en-GB" altLang="en-US" sz="1200" dirty="0">
              <a:latin typeface="Times" pitchFamily="-96" charset="0"/>
            </a:endParaRPr>
          </a:p>
        </p:txBody>
      </p:sp>
    </p:spTree>
    <p:extLst>
      <p:ext uri="{BB962C8B-B14F-4D97-AF65-F5344CB8AC3E}">
        <p14:creationId xmlns:p14="http://schemas.microsoft.com/office/powerpoint/2010/main" val="104685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sz="12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6</a:t>
            </a:fld>
            <a:endParaRPr lang="en-GB" altLang="en-US" sz="1200">
              <a:latin typeface="Times" pitchFamily="-96" charset="0"/>
            </a:endParaRPr>
          </a:p>
        </p:txBody>
      </p:sp>
    </p:spTree>
    <p:extLst>
      <p:ext uri="{BB962C8B-B14F-4D97-AF65-F5344CB8AC3E}">
        <p14:creationId xmlns:p14="http://schemas.microsoft.com/office/powerpoint/2010/main" val="240433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We’ve</a:t>
            </a:r>
            <a:r>
              <a:rPr lang="en-GB" sz="1200" baseline="0" dirty="0" smtClean="0"/>
              <a:t> created the ‘My Account’ area of Cambridge Core for librarian administrators to log in.</a:t>
            </a:r>
          </a:p>
          <a:p>
            <a:endParaRPr lang="en-GB" sz="1200" baseline="0" dirty="0" smtClean="0"/>
          </a:p>
          <a:p>
            <a:r>
              <a:rPr lang="en-GB" sz="1200" baseline="0" dirty="0" smtClean="0"/>
              <a:t>From this area librarians can download </a:t>
            </a:r>
            <a:r>
              <a:rPr lang="en-GB" sz="1200" b="1" baseline="0" dirty="0" smtClean="0">
                <a:solidFill>
                  <a:srgbClr val="E37222"/>
                </a:solidFill>
                <a:latin typeface="Avenir LT Std 65 Medium" pitchFamily="34" charset="0"/>
              </a:rPr>
              <a:t>COUNTER </a:t>
            </a:r>
            <a:r>
              <a:rPr lang="en-GB" sz="1200" dirty="0" smtClean="0">
                <a:latin typeface="Avenir LT Std 65 Medium" pitchFamily="34" charset="0"/>
              </a:rPr>
              <a:t>reports</a:t>
            </a:r>
            <a:r>
              <a:rPr lang="en-GB" sz="1200" baseline="0" dirty="0" smtClean="0">
                <a:latin typeface="Avenir LT Std 65 Medium" pitchFamily="34" charset="0"/>
              </a:rPr>
              <a:t> including</a:t>
            </a:r>
            <a:r>
              <a:rPr lang="en-GB" sz="1200" dirty="0" smtClean="0">
                <a:latin typeface="Avenir LT Std 65 Medium" pitchFamily="34" charset="0"/>
              </a:rPr>
              <a:t> on usage for ebooks, journals, journal archive, Open Access and total platform usage</a:t>
            </a:r>
          </a:p>
          <a:p>
            <a:r>
              <a:rPr lang="en-GB" sz="1200" dirty="0" smtClean="0">
                <a:latin typeface="Avenir LT Std 65 Medium" pitchFamily="34" charset="0"/>
              </a:rPr>
              <a:t>The Past </a:t>
            </a:r>
            <a:r>
              <a:rPr lang="en-GB" sz="1200" b="1" dirty="0" smtClean="0">
                <a:solidFill>
                  <a:srgbClr val="E37222"/>
                </a:solidFill>
                <a:latin typeface="Avenir LT Std 65 Medium" pitchFamily="34" charset="0"/>
              </a:rPr>
              <a:t>5 years of CJO and CBO </a:t>
            </a:r>
            <a:r>
              <a:rPr lang="en-GB" sz="1200" dirty="0" smtClean="0">
                <a:latin typeface="Avenir LT Std 65 Medium" pitchFamily="34" charset="0"/>
              </a:rPr>
              <a:t>usage is available</a:t>
            </a:r>
          </a:p>
          <a:p>
            <a:r>
              <a:rPr lang="en-GB" sz="1200" b="0" dirty="0" smtClean="0">
                <a:solidFill>
                  <a:schemeClr val="tx1"/>
                </a:solidFill>
                <a:latin typeface="Avenir LT Std 65 Medium" pitchFamily="34" charset="0"/>
              </a:rPr>
              <a:t>We</a:t>
            </a:r>
            <a:r>
              <a:rPr lang="en-GB" sz="1200" b="0" baseline="0" dirty="0" smtClean="0">
                <a:solidFill>
                  <a:schemeClr val="tx1"/>
                </a:solidFill>
                <a:latin typeface="Avenir LT Std 65 Medium" pitchFamily="34" charset="0"/>
              </a:rPr>
              <a:t> hope that this makes the librarians reporting easier- as reports for ebooks and journals are now in one place</a:t>
            </a:r>
            <a:endParaRPr lang="en-GB" sz="1200" b="1" dirty="0" smtClean="0">
              <a:solidFill>
                <a:srgbClr val="E37222"/>
              </a:solidFill>
              <a:latin typeface="Avenir LT Std 65 Medium" pitchFamily="34" charset="0"/>
            </a:endParaRPr>
          </a:p>
          <a:p>
            <a:endParaRPr lang="en-GB" sz="1200" dirty="0"/>
          </a:p>
        </p:txBody>
      </p:sp>
      <p:sp>
        <p:nvSpPr>
          <p:cNvPr id="4" name="Slide Number Placeholder 3"/>
          <p:cNvSpPr>
            <a:spLocks noGrp="1"/>
          </p:cNvSpPr>
          <p:nvPr>
            <p:ph type="sldNum" sz="quarter" idx="10"/>
          </p:nvPr>
        </p:nvSpPr>
        <p:spPr/>
        <p:txBody>
          <a:bodyPr/>
          <a:lstStyle/>
          <a:p>
            <a:fld id="{951350F6-B1DE-452C-B408-D673ECC3208C}" type="slidenum">
              <a:rPr lang="en-GB" altLang="en-US" smtClean="0"/>
              <a:pPr/>
              <a:t>7</a:t>
            </a:fld>
            <a:endParaRPr lang="en-GB" altLang="en-US" sz="1200" dirty="0">
              <a:latin typeface="Times" pitchFamily="-96" charset="0"/>
            </a:endParaRPr>
          </a:p>
        </p:txBody>
      </p:sp>
    </p:spTree>
    <p:extLst>
      <p:ext uri="{BB962C8B-B14F-4D97-AF65-F5344CB8AC3E}">
        <p14:creationId xmlns:p14="http://schemas.microsoft.com/office/powerpoint/2010/main" val="37256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134">
              <a:defRPr/>
            </a:pPr>
            <a:r>
              <a:rPr lang="en-GB" sz="1200" dirty="0" smtClean="0">
                <a:latin typeface="Avenir LT Std 65 Medium" pitchFamily="34" charset="0"/>
              </a:rPr>
              <a:t>A</a:t>
            </a:r>
            <a:r>
              <a:rPr lang="en-GB" sz="1200" baseline="0" dirty="0" smtClean="0">
                <a:latin typeface="Avenir LT Std 65 Medium" pitchFamily="34" charset="0"/>
              </a:rPr>
              <a:t> big focus on the build of Cambridge Core was to create a platform accessible to as many users as possible. Core includes </a:t>
            </a:r>
            <a:r>
              <a:rPr lang="en-GB" sz="1200" b="1" dirty="0" smtClean="0">
                <a:solidFill>
                  <a:srgbClr val="E37222"/>
                </a:solidFill>
                <a:latin typeface="Avenir LT Std 65 Medium" pitchFamily="34" charset="0"/>
              </a:rPr>
              <a:t>Alternative text </a:t>
            </a:r>
            <a:r>
              <a:rPr lang="en-GB" sz="1200" dirty="0" smtClean="0">
                <a:latin typeface="Avenir LT Std 65 Medium" pitchFamily="34" charset="0"/>
              </a:rPr>
              <a:t>for images and non-text elements plus </a:t>
            </a:r>
            <a:r>
              <a:rPr lang="en-GB" sz="1200" b="1" dirty="0" smtClean="0">
                <a:solidFill>
                  <a:srgbClr val="E37222"/>
                </a:solidFill>
                <a:latin typeface="Avenir LT Std 65 Medium" pitchFamily="34" charset="0"/>
              </a:rPr>
              <a:t>skip links </a:t>
            </a:r>
            <a:r>
              <a:rPr lang="en-GB" sz="1200" dirty="0" smtClean="0">
                <a:latin typeface="Avenir LT Std 65 Medium" pitchFamily="34" charset="0"/>
              </a:rPr>
              <a:t>for screen readers, for users</a:t>
            </a:r>
            <a:r>
              <a:rPr lang="en-GB" sz="1200" baseline="0" dirty="0" smtClean="0">
                <a:latin typeface="Avenir LT Std 65 Medium" pitchFamily="34" charset="0"/>
              </a:rPr>
              <a:t> who are visually impaired as well as </a:t>
            </a:r>
            <a:r>
              <a:rPr lang="en-GB" sz="1200" b="1" dirty="0" smtClean="0">
                <a:solidFill>
                  <a:srgbClr val="E37222"/>
                </a:solidFill>
                <a:latin typeface="Avenir LT Std 65 Medium" pitchFamily="34" charset="0"/>
              </a:rPr>
              <a:t>Clear and consistent navigation </a:t>
            </a:r>
            <a:r>
              <a:rPr lang="en-GB" sz="1200" dirty="0" smtClean="0">
                <a:latin typeface="Avenir LT Std 65 Medium" pitchFamily="34" charset="0"/>
              </a:rPr>
              <a:t>and page structure</a:t>
            </a:r>
          </a:p>
          <a:p>
            <a:pPr defTabSz="931134">
              <a:defRPr/>
            </a:pPr>
            <a:endParaRPr lang="en-GB" sz="1200" dirty="0" smtClean="0">
              <a:latin typeface="Avenir LT Std 65 Medium" pitchFamily="34" charset="0"/>
            </a:endParaRPr>
          </a:p>
          <a:p>
            <a:pPr defTabSz="931134">
              <a:defRPr/>
            </a:pPr>
            <a:r>
              <a:rPr lang="en-GB" sz="1200" dirty="0" smtClean="0">
                <a:latin typeface="Avenir LT Std 65 Medium" pitchFamily="34" charset="0"/>
              </a:rPr>
              <a:t>The</a:t>
            </a:r>
            <a:r>
              <a:rPr lang="en-GB" sz="1200" baseline="0" dirty="0" smtClean="0">
                <a:latin typeface="Avenir LT Std 65 Medium" pitchFamily="34" charset="0"/>
              </a:rPr>
              <a:t> image displayed shows larger text, which you can easily change on Core using the Aa letters at the top of the article.</a:t>
            </a:r>
            <a:endParaRPr lang="en-GB" sz="1200" dirty="0" smtClean="0">
              <a:latin typeface="Avenir LT Std 65 Medium" pitchFamily="34" charset="0"/>
            </a:endParaRPr>
          </a:p>
        </p:txBody>
      </p:sp>
      <p:sp>
        <p:nvSpPr>
          <p:cNvPr id="4" name="Slide Number Placeholder 3"/>
          <p:cNvSpPr>
            <a:spLocks noGrp="1"/>
          </p:cNvSpPr>
          <p:nvPr>
            <p:ph type="sldNum" sz="quarter" idx="10"/>
          </p:nvPr>
        </p:nvSpPr>
        <p:spPr/>
        <p:txBody>
          <a:bodyPr/>
          <a:lstStyle/>
          <a:p>
            <a:fld id="{951350F6-B1DE-452C-B408-D673ECC3208C}" type="slidenum">
              <a:rPr lang="en-GB" altLang="en-US" smtClean="0"/>
              <a:pPr/>
              <a:t>8</a:t>
            </a:fld>
            <a:endParaRPr lang="en-GB" altLang="en-US" sz="1200" dirty="0">
              <a:latin typeface="Times" pitchFamily="-96" charset="0"/>
            </a:endParaRPr>
          </a:p>
        </p:txBody>
      </p:sp>
    </p:spTree>
    <p:extLst>
      <p:ext uri="{BB962C8B-B14F-4D97-AF65-F5344CB8AC3E}">
        <p14:creationId xmlns:p14="http://schemas.microsoft.com/office/powerpoint/2010/main" val="11580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sz="1200" dirty="0"/>
          </a:p>
        </p:txBody>
      </p:sp>
      <p:sp>
        <p:nvSpPr>
          <p:cNvPr id="4" name="Footer Placeholder 3"/>
          <p:cNvSpPr>
            <a:spLocks noGrp="1"/>
          </p:cNvSpPr>
          <p:nvPr>
            <p:ph type="ftr" sz="quarter" idx="10"/>
          </p:nvPr>
        </p:nvSpPr>
        <p:spPr/>
        <p:txBody>
          <a:bodyPr/>
          <a:lstStyle/>
          <a:p>
            <a:endParaRPr lang="en-GB" altLang="en-US"/>
          </a:p>
        </p:txBody>
      </p:sp>
      <p:sp>
        <p:nvSpPr>
          <p:cNvPr id="5" name="Slide Number Placeholder 4"/>
          <p:cNvSpPr>
            <a:spLocks noGrp="1"/>
          </p:cNvSpPr>
          <p:nvPr>
            <p:ph type="sldNum" sz="quarter" idx="11"/>
          </p:nvPr>
        </p:nvSpPr>
        <p:spPr/>
        <p:txBody>
          <a:bodyPr/>
          <a:lstStyle/>
          <a:p>
            <a:fld id="{3E53EE2F-E7CF-41BE-8EF8-19913BB77AAB}" type="slidenum">
              <a:rPr lang="en-GB" altLang="en-US" smtClean="0"/>
              <a:pPr/>
              <a:t>9</a:t>
            </a:fld>
            <a:endParaRPr lang="en-GB" altLang="en-US" sz="1200">
              <a:latin typeface="Times" pitchFamily="-96" charset="0"/>
            </a:endParaRPr>
          </a:p>
        </p:txBody>
      </p:sp>
    </p:spTree>
    <p:extLst>
      <p:ext uri="{BB962C8B-B14F-4D97-AF65-F5344CB8AC3E}">
        <p14:creationId xmlns:p14="http://schemas.microsoft.com/office/powerpoint/2010/main" val="338136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a:xfrm>
            <a:off x="1066800" y="2590800"/>
            <a:ext cx="7772400" cy="1143000"/>
          </a:xfrm>
        </p:spPr>
        <p:txBody>
          <a:bodyPr/>
          <a:lstStyle>
            <a:lvl1pPr>
              <a:defRPr sz="4000">
                <a:solidFill>
                  <a:schemeClr val="bg1"/>
                </a:solidFill>
              </a:defRPr>
            </a:lvl1pPr>
          </a:lstStyle>
          <a:p>
            <a:pPr lvl="0"/>
            <a:r>
              <a:rPr lang="en-US" altLang="en-US" noProof="0" smtClean="0"/>
              <a:t>Click to edit Master title style</a:t>
            </a:r>
            <a:endParaRPr lang="en-GB" altLang="en-US" noProof="0" smtClean="0"/>
          </a:p>
        </p:txBody>
      </p:sp>
      <p:sp>
        <p:nvSpPr>
          <p:cNvPr id="4101" name="Rectangle 5"/>
          <p:cNvSpPr>
            <a:spLocks noGrp="1" noChangeArrowheads="1"/>
          </p:cNvSpPr>
          <p:nvPr>
            <p:ph type="subTitle" idx="1"/>
          </p:nvPr>
        </p:nvSpPr>
        <p:spPr>
          <a:xfrm>
            <a:off x="1066800" y="4114800"/>
            <a:ext cx="6400800" cy="1752600"/>
          </a:xfrm>
        </p:spPr>
        <p:txBody>
          <a:bodyPr/>
          <a:lstStyle>
            <a:lvl1pPr marL="0" indent="0">
              <a:buFont typeface="Times" pitchFamily="-96" charset="0"/>
              <a:buNone/>
              <a:defRPr>
                <a:solidFill>
                  <a:schemeClr val="bg1"/>
                </a:solidFill>
                <a:latin typeface="Frutiger LT Std 45 Light" pitchFamily="34" charset="0"/>
              </a:defRPr>
            </a:lvl1pPr>
          </a:lstStyle>
          <a:p>
            <a:pPr lvl="0"/>
            <a:r>
              <a:rPr lang="en-US" altLang="en-US" noProof="0" smtClean="0"/>
              <a:t>Click to edit Master subtitle style</a:t>
            </a:r>
            <a:endParaRPr lang="en-GB" altLang="en-US" noProof="0" smtClean="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smtClean="0"/>
              <a:t>http://www.slideshare.net/ringgoldinc/ringgold-webinar-series-2-lean-and-mean-publication-metadata-to-enhance-discovery-purchase-and-use-of-your-content</a:t>
            </a:r>
            <a:endParaRPr lang="en-GB" altLang="en-US"/>
          </a:p>
        </p:txBody>
      </p:sp>
    </p:spTree>
    <p:extLst>
      <p:ext uri="{BB962C8B-B14F-4D97-AF65-F5344CB8AC3E}">
        <p14:creationId xmlns:p14="http://schemas.microsoft.com/office/powerpoint/2010/main" val="185757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533400"/>
            <a:ext cx="2093912"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6" y="533400"/>
            <a:ext cx="613251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smtClean="0"/>
              <a:t>http://www.slideshare.net/ringgoldinc/ringgold-webinar-series-2-lean-and-mean-publication-metadata-to-enhance-discovery-purchase-and-use-of-your-content</a:t>
            </a:r>
            <a:endParaRPr lang="en-GB" altLang="en-US"/>
          </a:p>
        </p:txBody>
      </p:sp>
    </p:spTree>
    <p:extLst>
      <p:ext uri="{BB962C8B-B14F-4D97-AF65-F5344CB8AC3E}">
        <p14:creationId xmlns:p14="http://schemas.microsoft.com/office/powerpoint/2010/main" val="227101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smtClean="0"/>
              <a:t>http://www.slideshare.net/ringgoldinc/ringgold-webinar-series-2-lean-and-mean-publication-metadata-to-enhance-discovery-purchase-and-use-of-your-content</a:t>
            </a:r>
            <a:endParaRPr lang="en-GB" altLang="en-US"/>
          </a:p>
        </p:txBody>
      </p:sp>
    </p:spTree>
    <p:extLst>
      <p:ext uri="{BB962C8B-B14F-4D97-AF65-F5344CB8AC3E}">
        <p14:creationId xmlns:p14="http://schemas.microsoft.com/office/powerpoint/2010/main" val="129458172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ltLang="en-US" smtClean="0"/>
              <a:t>http://www.slideshare.net/ringgoldinc/ringgold-webinar-series-2-lean-and-mean-publication-metadata-to-enhance-discovery-purchase-and-use-of-your-content</a:t>
            </a:r>
            <a:endParaRPr lang="en-GB" altLang="en-US"/>
          </a:p>
        </p:txBody>
      </p:sp>
      <p:sp>
        <p:nvSpPr>
          <p:cNvPr id="7" name="Text Placeholder 2"/>
          <p:cNvSpPr>
            <a:spLocks noGrp="1"/>
          </p:cNvSpPr>
          <p:nvPr>
            <p:ph type="body" idx="11"/>
          </p:nvPr>
        </p:nvSpPr>
        <p:spPr>
          <a:xfrm>
            <a:off x="728141" y="1380881"/>
            <a:ext cx="7772400" cy="1500187"/>
          </a:xfrm>
        </p:spPr>
        <p:txBody>
          <a:bodyPr anchor="b"/>
          <a:lstStyle>
            <a:lvl1pPr marL="0" indent="0">
              <a:buNone/>
              <a:defRPr sz="3600">
                <a:solidFill>
                  <a:srgbClr val="3760A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13795726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7" y="1828800"/>
            <a:ext cx="4113213"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828800"/>
            <a:ext cx="4113212"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smtClean="0"/>
              <a:t>http://www.slideshare.net/ringgoldinc/ringgold-webinar-series-2-lean-and-mean-publication-metadata-to-enhance-discovery-purchase-and-use-of-your-content</a:t>
            </a:r>
            <a:endParaRPr lang="en-GB" altLang="en-US"/>
          </a:p>
        </p:txBody>
      </p:sp>
    </p:spTree>
    <p:extLst>
      <p:ext uri="{BB962C8B-B14F-4D97-AF65-F5344CB8AC3E}">
        <p14:creationId xmlns:p14="http://schemas.microsoft.com/office/powerpoint/2010/main" val="214827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ltLang="en-US" smtClean="0"/>
              <a:t>http://www.slideshare.net/ringgoldinc/ringgold-webinar-series-2-lean-and-mean-publication-metadata-to-enhance-discovery-purchase-and-use-of-your-content</a:t>
            </a:r>
            <a:endParaRPr lang="en-GB" altLang="en-US"/>
          </a:p>
        </p:txBody>
      </p:sp>
    </p:spTree>
    <p:extLst>
      <p:ext uri="{BB962C8B-B14F-4D97-AF65-F5344CB8AC3E}">
        <p14:creationId xmlns:p14="http://schemas.microsoft.com/office/powerpoint/2010/main" val="61164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smtClean="0"/>
              <a:t>http://www.slideshare.net/ringgoldinc/ringgold-webinar-series-2-lean-and-mean-publication-metadata-to-enhance-discovery-purchase-and-use-of-your-content</a:t>
            </a:r>
            <a:endParaRPr lang="en-GB" altLang="en-US"/>
          </a:p>
        </p:txBody>
      </p:sp>
    </p:spTree>
    <p:extLst>
      <p:ext uri="{BB962C8B-B14F-4D97-AF65-F5344CB8AC3E}">
        <p14:creationId xmlns:p14="http://schemas.microsoft.com/office/powerpoint/2010/main" val="371725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smtClean="0"/>
              <a:t>http://www.slideshare.net/ringgoldinc/ringgold-webinar-series-2-lean-and-mean-publication-metadata-to-enhance-discovery-purchase-and-use-of-your-content</a:t>
            </a:r>
            <a:endParaRPr lang="en-GB" altLang="en-US"/>
          </a:p>
        </p:txBody>
      </p:sp>
    </p:spTree>
    <p:extLst>
      <p:ext uri="{BB962C8B-B14F-4D97-AF65-F5344CB8AC3E}">
        <p14:creationId xmlns:p14="http://schemas.microsoft.com/office/powerpoint/2010/main" val="199625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smtClean="0"/>
              <a:t>http://www.slideshare.net/ringgoldinc/ringgold-webinar-series-2-lean-and-mean-publication-metadata-to-enhance-discovery-purchase-and-use-of-your-content</a:t>
            </a:r>
            <a:endParaRPr lang="en-GB" altLang="en-US"/>
          </a:p>
        </p:txBody>
      </p:sp>
    </p:spTree>
    <p:extLst>
      <p:ext uri="{BB962C8B-B14F-4D97-AF65-F5344CB8AC3E}">
        <p14:creationId xmlns:p14="http://schemas.microsoft.com/office/powerpoint/2010/main" val="70401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smtClean="0"/>
              <a:t>http://www.slideshare.net/ringgoldinc/ringgold-webinar-series-2-lean-and-mean-publication-metadata-to-enhance-discovery-purchase-and-use-of-your-content</a:t>
            </a:r>
            <a:endParaRPr lang="en-GB" altLang="en-US"/>
          </a:p>
        </p:txBody>
      </p:sp>
    </p:spTree>
    <p:extLst>
      <p:ext uri="{BB962C8B-B14F-4D97-AF65-F5344CB8AC3E}">
        <p14:creationId xmlns:p14="http://schemas.microsoft.com/office/powerpoint/2010/main" val="21473715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8"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011867"/>
            <a:ext cx="9144000" cy="846137"/>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4215" y="533400"/>
            <a:ext cx="80787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84175" y="1828800"/>
            <a:ext cx="83788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57" name="Rectangle 33"/>
          <p:cNvSpPr>
            <a:spLocks noGrp="1" noChangeArrowheads="1"/>
          </p:cNvSpPr>
          <p:nvPr>
            <p:ph type="ftr" sz="quarter" idx="3"/>
          </p:nvPr>
        </p:nvSpPr>
        <p:spPr bwMode="auto">
          <a:xfrm>
            <a:off x="395290" y="6308725"/>
            <a:ext cx="56245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SzTx/>
              <a:buFontTx/>
              <a:buNone/>
              <a:defRPr sz="1400">
                <a:latin typeface="+mn-lt"/>
              </a:defRPr>
            </a:lvl1pPr>
          </a:lstStyle>
          <a:p>
            <a:r>
              <a:rPr lang="en-GB" altLang="en-US" smtClean="0"/>
              <a:t>http://www.slideshare.net/ringgoldinc/ringgold-webinar-series-2-lean-and-mean-publication-metadata-to-enhance-discovery-purchase-and-use-of-your-content</a:t>
            </a:r>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1" fontAlgn="base" hangingPunct="1">
        <a:lnSpc>
          <a:spcPct val="90000"/>
        </a:lnSpc>
        <a:spcBef>
          <a:spcPct val="0"/>
        </a:spcBef>
        <a:spcAft>
          <a:spcPct val="0"/>
        </a:spcAft>
        <a:defRPr sz="3600">
          <a:solidFill>
            <a:srgbClr val="3760A0"/>
          </a:solidFill>
          <a:latin typeface="+mj-lt"/>
          <a:ea typeface="+mj-ea"/>
          <a:cs typeface="+mj-cs"/>
        </a:defRPr>
      </a:lvl1pPr>
      <a:lvl2pPr algn="l" rtl="0" eaLnBrk="1" fontAlgn="base" hangingPunct="1">
        <a:lnSpc>
          <a:spcPct val="90000"/>
        </a:lnSpc>
        <a:spcBef>
          <a:spcPct val="0"/>
        </a:spcBef>
        <a:spcAft>
          <a:spcPct val="0"/>
        </a:spcAft>
        <a:defRPr sz="3600">
          <a:solidFill>
            <a:srgbClr val="3760A0"/>
          </a:solidFill>
          <a:latin typeface="Frutiger LT Std 45 Light" pitchFamily="34" charset="0"/>
        </a:defRPr>
      </a:lvl2pPr>
      <a:lvl3pPr algn="l" rtl="0" eaLnBrk="1" fontAlgn="base" hangingPunct="1">
        <a:lnSpc>
          <a:spcPct val="90000"/>
        </a:lnSpc>
        <a:spcBef>
          <a:spcPct val="0"/>
        </a:spcBef>
        <a:spcAft>
          <a:spcPct val="0"/>
        </a:spcAft>
        <a:defRPr sz="3600">
          <a:solidFill>
            <a:srgbClr val="3760A0"/>
          </a:solidFill>
          <a:latin typeface="Frutiger LT Std 45 Light" pitchFamily="34" charset="0"/>
        </a:defRPr>
      </a:lvl3pPr>
      <a:lvl4pPr algn="l" rtl="0" eaLnBrk="1" fontAlgn="base" hangingPunct="1">
        <a:lnSpc>
          <a:spcPct val="90000"/>
        </a:lnSpc>
        <a:spcBef>
          <a:spcPct val="0"/>
        </a:spcBef>
        <a:spcAft>
          <a:spcPct val="0"/>
        </a:spcAft>
        <a:defRPr sz="3600">
          <a:solidFill>
            <a:srgbClr val="3760A0"/>
          </a:solidFill>
          <a:latin typeface="Frutiger LT Std 45 Light" pitchFamily="34" charset="0"/>
        </a:defRPr>
      </a:lvl4pPr>
      <a:lvl5pPr algn="l" rtl="0" eaLnBrk="1" fontAlgn="base" hangingPunct="1">
        <a:lnSpc>
          <a:spcPct val="90000"/>
        </a:lnSpc>
        <a:spcBef>
          <a:spcPct val="0"/>
        </a:spcBef>
        <a:spcAft>
          <a:spcPct val="0"/>
        </a:spcAft>
        <a:defRPr sz="3600">
          <a:solidFill>
            <a:srgbClr val="3760A0"/>
          </a:solidFill>
          <a:latin typeface="Frutiger LT Std 45 Light" pitchFamily="34" charset="0"/>
        </a:defRPr>
      </a:lvl5pPr>
      <a:lvl6pPr marL="457200" algn="l" rtl="0" eaLnBrk="1" fontAlgn="base" hangingPunct="1">
        <a:lnSpc>
          <a:spcPct val="90000"/>
        </a:lnSpc>
        <a:spcBef>
          <a:spcPct val="0"/>
        </a:spcBef>
        <a:spcAft>
          <a:spcPct val="0"/>
        </a:spcAft>
        <a:defRPr sz="3600">
          <a:solidFill>
            <a:srgbClr val="3760A0"/>
          </a:solidFill>
          <a:latin typeface="Frutiger LT Std 45 Light" pitchFamily="34" charset="0"/>
        </a:defRPr>
      </a:lvl6pPr>
      <a:lvl7pPr marL="914400" algn="l" rtl="0" eaLnBrk="1" fontAlgn="base" hangingPunct="1">
        <a:lnSpc>
          <a:spcPct val="90000"/>
        </a:lnSpc>
        <a:spcBef>
          <a:spcPct val="0"/>
        </a:spcBef>
        <a:spcAft>
          <a:spcPct val="0"/>
        </a:spcAft>
        <a:defRPr sz="3600">
          <a:solidFill>
            <a:srgbClr val="3760A0"/>
          </a:solidFill>
          <a:latin typeface="Frutiger LT Std 45 Light" pitchFamily="34" charset="0"/>
        </a:defRPr>
      </a:lvl7pPr>
      <a:lvl8pPr marL="1371600" algn="l" rtl="0" eaLnBrk="1" fontAlgn="base" hangingPunct="1">
        <a:lnSpc>
          <a:spcPct val="90000"/>
        </a:lnSpc>
        <a:spcBef>
          <a:spcPct val="0"/>
        </a:spcBef>
        <a:spcAft>
          <a:spcPct val="0"/>
        </a:spcAft>
        <a:defRPr sz="3600">
          <a:solidFill>
            <a:srgbClr val="3760A0"/>
          </a:solidFill>
          <a:latin typeface="Frutiger LT Std 45 Light" pitchFamily="34" charset="0"/>
        </a:defRPr>
      </a:lvl8pPr>
      <a:lvl9pPr marL="1828800" algn="l" rtl="0" eaLnBrk="1" fontAlgn="base" hangingPunct="1">
        <a:lnSpc>
          <a:spcPct val="90000"/>
        </a:lnSpc>
        <a:spcBef>
          <a:spcPct val="0"/>
        </a:spcBef>
        <a:spcAft>
          <a:spcPct val="0"/>
        </a:spcAft>
        <a:defRPr sz="3600">
          <a:solidFill>
            <a:srgbClr val="3760A0"/>
          </a:solidFill>
          <a:latin typeface="Frutiger LT Std 45 Light" pitchFamily="34" charset="0"/>
        </a:defRPr>
      </a:lvl9pPr>
    </p:titleStyle>
    <p:bodyStyle>
      <a:lvl1pPr marL="342900" indent="-342900" algn="l" rtl="0" eaLnBrk="1" fontAlgn="base" hangingPunct="1">
        <a:spcBef>
          <a:spcPct val="20000"/>
        </a:spcBef>
        <a:spcAft>
          <a:spcPct val="0"/>
        </a:spcAft>
        <a:buSzPct val="100000"/>
        <a:buFont typeface="Times" pitchFamily="-96"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j-lt"/>
        </a:defRPr>
      </a:lvl2pPr>
      <a:lvl3pPr marL="1143000" indent="-228600" algn="l" rtl="0" eaLnBrk="1" fontAlgn="base" hangingPunct="1">
        <a:spcBef>
          <a:spcPct val="20000"/>
        </a:spcBef>
        <a:spcAft>
          <a:spcPct val="0"/>
        </a:spcAft>
        <a:buSzPct val="100000"/>
        <a:buChar char="•"/>
        <a:defRPr>
          <a:solidFill>
            <a:schemeClr val="tx1"/>
          </a:solidFill>
          <a:latin typeface="+mj-lt"/>
        </a:defRPr>
      </a:lvl3pPr>
      <a:lvl4pPr marL="1600200" indent="-228600" algn="l" rtl="0" eaLnBrk="1" fontAlgn="base" hangingPunct="1">
        <a:spcBef>
          <a:spcPct val="20000"/>
        </a:spcBef>
        <a:spcAft>
          <a:spcPct val="0"/>
        </a:spcAft>
        <a:buChar char="–"/>
        <a:defRPr sz="1600">
          <a:solidFill>
            <a:schemeClr val="tx1"/>
          </a:solidFill>
          <a:latin typeface="+mj-lt"/>
        </a:defRPr>
      </a:lvl4pPr>
      <a:lvl5pPr marL="2057400" indent="-228600" algn="l" rtl="0" eaLnBrk="1" fontAlgn="base" hangingPunct="1">
        <a:spcBef>
          <a:spcPct val="20000"/>
        </a:spcBef>
        <a:spcAft>
          <a:spcPct val="0"/>
        </a:spcAft>
        <a:buChar char="»"/>
        <a:defRPr sz="1600">
          <a:solidFill>
            <a:schemeClr val="tx1"/>
          </a:solidFill>
          <a:latin typeface="+mj-lt"/>
        </a:defRPr>
      </a:lvl5pPr>
      <a:lvl6pPr marL="2514600" indent="-228600" algn="l" rtl="0" eaLnBrk="1" fontAlgn="base" hangingPunct="1">
        <a:spcBef>
          <a:spcPct val="20000"/>
        </a:spcBef>
        <a:spcAft>
          <a:spcPct val="0"/>
        </a:spcAft>
        <a:buChar char="»"/>
        <a:defRPr sz="1600">
          <a:solidFill>
            <a:schemeClr val="tx1"/>
          </a:solidFill>
          <a:latin typeface="+mj-lt"/>
        </a:defRPr>
      </a:lvl6pPr>
      <a:lvl7pPr marL="2971800" indent="-228600" algn="l" rtl="0" eaLnBrk="1" fontAlgn="base" hangingPunct="1">
        <a:spcBef>
          <a:spcPct val="20000"/>
        </a:spcBef>
        <a:spcAft>
          <a:spcPct val="0"/>
        </a:spcAft>
        <a:buChar char="»"/>
        <a:defRPr sz="1600">
          <a:solidFill>
            <a:schemeClr val="tx1"/>
          </a:solidFill>
          <a:latin typeface="+mj-lt"/>
        </a:defRPr>
      </a:lvl7pPr>
      <a:lvl8pPr marL="3429000" indent="-228600" algn="l" rtl="0" eaLnBrk="1" fontAlgn="base" hangingPunct="1">
        <a:spcBef>
          <a:spcPct val="20000"/>
        </a:spcBef>
        <a:spcAft>
          <a:spcPct val="0"/>
        </a:spcAft>
        <a:buChar char="»"/>
        <a:defRPr sz="1600">
          <a:solidFill>
            <a:schemeClr val="tx1"/>
          </a:solidFill>
          <a:latin typeface="+mj-lt"/>
        </a:defRPr>
      </a:lvl8pPr>
      <a:lvl9pPr marL="3886200" indent="-228600" algn="l" rtl="0" eaLnBrk="1" fontAlgn="base" hangingPunct="1">
        <a:spcBef>
          <a:spcPct val="20000"/>
        </a:spcBef>
        <a:spcAft>
          <a:spcPct val="0"/>
        </a:spcAft>
        <a:buChar char="»"/>
        <a:defRPr sz="1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gif"/><Relationship Id="rId7" Type="http://schemas.openxmlformats.org/officeDocument/2006/relationships/image" Target="../media/image24.jpeg"/><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9" Type="http://schemas.openxmlformats.org/officeDocument/2006/relationships/image" Target="../media/image35.jpeg"/><Relationship Id="rId20" Type="http://schemas.openxmlformats.org/officeDocument/2006/relationships/image" Target="../media/image44.png"/><Relationship Id="rId10" Type="http://schemas.openxmlformats.org/officeDocument/2006/relationships/image" Target="../media/image36.jpeg"/><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png"/><Relationship Id="rId14" Type="http://schemas.openxmlformats.org/officeDocument/2006/relationships/image" Target="../media/image40.png"/><Relationship Id="rId15" Type="http://schemas.openxmlformats.org/officeDocument/2006/relationships/image" Target="../media/image41.png"/><Relationship Id="rId16" Type="http://schemas.openxmlformats.org/officeDocument/2006/relationships/image" Target="../media/image42.png"/><Relationship Id="rId17" Type="http://schemas.openxmlformats.org/officeDocument/2006/relationships/hyperlink" Target="http://www.serialssolutions.com/services/knowledgeworks" TargetMode="External"/><Relationship Id="rId18" Type="http://schemas.openxmlformats.org/officeDocument/2006/relationships/image" Target="../media/image43.png"/><Relationship Id="rId19" Type="http://schemas.openxmlformats.org/officeDocument/2006/relationships/hyperlink" Target="http://www.serialssolutions.com/services/summon" TargetMode="External"/><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www2.ebsco.com/en-us" TargetMode="External"/><Relationship Id="rId4" Type="http://schemas.openxmlformats.org/officeDocument/2006/relationships/image" Target="../media/image30.jpe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image" Target="../media/image47.jpg"/><Relationship Id="rId6" Type="http://schemas.openxmlformats.org/officeDocument/2006/relationships/image" Target="../media/image48.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Cambridge Core-  </a:t>
            </a:r>
            <a:r>
              <a:rPr lang="en-GB" dirty="0" err="1" smtClean="0"/>
              <a:t>Ebook</a:t>
            </a:r>
            <a:r>
              <a:rPr lang="en-GB" dirty="0" smtClean="0"/>
              <a:t> purchasing models, discoverability and key information</a:t>
            </a:r>
            <a:endParaRPr lang="en-GB" dirty="0"/>
          </a:p>
        </p:txBody>
      </p:sp>
      <p:sp>
        <p:nvSpPr>
          <p:cNvPr id="4" name="Subtitle 3"/>
          <p:cNvSpPr>
            <a:spLocks noGrp="1"/>
          </p:cNvSpPr>
          <p:nvPr>
            <p:ph type="subTitle" idx="1"/>
          </p:nvPr>
        </p:nvSpPr>
        <p:spPr/>
        <p:txBody>
          <a:bodyPr/>
          <a:lstStyle/>
          <a:p>
            <a:r>
              <a:rPr lang="en-GB" dirty="0" smtClean="0"/>
              <a:t>Cambridge University Press</a:t>
            </a:r>
            <a:endParaRPr lang="en-GB" dirty="0"/>
          </a:p>
        </p:txBody>
      </p:sp>
    </p:spTree>
    <p:extLst>
      <p:ext uri="{BB962C8B-B14F-4D97-AF65-F5344CB8AC3E}">
        <p14:creationId xmlns:p14="http://schemas.microsoft.com/office/powerpoint/2010/main" val="27745964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err="1" smtClean="0"/>
              <a:t>Ebook</a:t>
            </a:r>
            <a:r>
              <a:rPr lang="en-GB" dirty="0" smtClean="0"/>
              <a:t> purchase models on Cambridge Core</a:t>
            </a:r>
            <a:endParaRPr lang="en-GB" dirty="0"/>
          </a:p>
        </p:txBody>
      </p:sp>
    </p:spTree>
    <p:extLst>
      <p:ext uri="{BB962C8B-B14F-4D97-AF65-F5344CB8AC3E}">
        <p14:creationId xmlns:p14="http://schemas.microsoft.com/office/powerpoint/2010/main" val="23435830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1" y="533400"/>
            <a:ext cx="8367712" cy="1143000"/>
          </a:xfrm>
        </p:spPr>
        <p:txBody>
          <a:bodyPr/>
          <a:lstStyle/>
          <a:p>
            <a:r>
              <a:rPr lang="en-GB" sz="3200" b="1" dirty="0" smtClean="0"/>
              <a:t>Key information that applies to all models</a:t>
            </a:r>
            <a:endParaRPr lang="en-GB" sz="3200" b="1" dirty="0"/>
          </a:p>
        </p:txBody>
      </p:sp>
      <p:sp>
        <p:nvSpPr>
          <p:cNvPr id="3" name="Content Placeholder 2"/>
          <p:cNvSpPr>
            <a:spLocks noGrp="1"/>
          </p:cNvSpPr>
          <p:nvPr>
            <p:ph idx="1"/>
          </p:nvPr>
        </p:nvSpPr>
        <p:spPr>
          <a:xfrm>
            <a:off x="384175" y="1676400"/>
            <a:ext cx="8378825" cy="4191000"/>
          </a:xfrm>
        </p:spPr>
        <p:txBody>
          <a:bodyPr/>
          <a:lstStyle/>
          <a:p>
            <a:r>
              <a:rPr lang="en-GB" dirty="0" smtClean="0"/>
              <a:t>All models offer perpetual purchase rights</a:t>
            </a:r>
          </a:p>
          <a:p>
            <a:r>
              <a:rPr lang="en-GB" dirty="0" smtClean="0"/>
              <a:t>All models offer unlimited user concurrency</a:t>
            </a:r>
          </a:p>
          <a:p>
            <a:r>
              <a:rPr lang="en-GB" dirty="0" smtClean="0"/>
              <a:t>All models are DRM free</a:t>
            </a:r>
          </a:p>
          <a:p>
            <a:r>
              <a:rPr lang="en-GB" dirty="0" smtClean="0"/>
              <a:t>All models require an annual hosting fee of 300 GBP</a:t>
            </a:r>
          </a:p>
          <a:p>
            <a:r>
              <a:rPr lang="en-GB" dirty="0" smtClean="0"/>
              <a:t>Hosting fees can be waived each year if:</a:t>
            </a:r>
          </a:p>
          <a:p>
            <a:pPr>
              <a:buFontTx/>
              <a:buChar char="-"/>
            </a:pPr>
            <a:r>
              <a:rPr lang="en-GB" sz="2000" dirty="0" smtClean="0"/>
              <a:t>you subscribe to journals or any other databases from CUP</a:t>
            </a:r>
          </a:p>
          <a:p>
            <a:pPr>
              <a:buFontTx/>
              <a:buChar char="-"/>
            </a:pPr>
            <a:r>
              <a:rPr lang="en-GB" sz="2000" dirty="0" smtClean="0"/>
              <a:t>You purchase at least one additional </a:t>
            </a:r>
            <a:r>
              <a:rPr lang="en-GB" sz="2000" dirty="0" err="1" smtClean="0"/>
              <a:t>ebook</a:t>
            </a:r>
            <a:r>
              <a:rPr lang="en-GB" sz="2000" dirty="0"/>
              <a:t> </a:t>
            </a:r>
            <a:r>
              <a:rPr lang="en-GB" sz="2000" dirty="0" smtClean="0"/>
              <a:t>title that year</a:t>
            </a:r>
            <a:endParaRPr lang="en-GB" sz="2000" dirty="0"/>
          </a:p>
        </p:txBody>
      </p:sp>
      <p:sp>
        <p:nvSpPr>
          <p:cNvPr id="4" name="Footer Placeholder 3"/>
          <p:cNvSpPr>
            <a:spLocks noGrp="1"/>
          </p:cNvSpPr>
          <p:nvPr>
            <p:ph type="ftr" sz="quarter" idx="10"/>
          </p:nvPr>
        </p:nvSpPr>
        <p:spPr/>
        <p:txBody>
          <a:bodyPr/>
          <a:lstStyle/>
          <a:p>
            <a:endParaRPr lang="en-GB" altLang="en-US" dirty="0"/>
          </a:p>
        </p:txBody>
      </p:sp>
    </p:spTree>
    <p:extLst>
      <p:ext uri="{BB962C8B-B14F-4D97-AF65-F5344CB8AC3E}">
        <p14:creationId xmlns:p14="http://schemas.microsoft.com/office/powerpoint/2010/main" val="207442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smtClean="0"/>
              <a:t>Ebook</a:t>
            </a:r>
            <a:r>
              <a:rPr lang="en-GB" dirty="0" smtClean="0"/>
              <a:t> purchase options</a:t>
            </a:r>
            <a:endParaRPr lang="en-GB" dirty="0"/>
          </a:p>
        </p:txBody>
      </p:sp>
      <p:sp>
        <p:nvSpPr>
          <p:cNvPr id="6" name="Content Placeholder 5"/>
          <p:cNvSpPr>
            <a:spLocks noGrp="1"/>
          </p:cNvSpPr>
          <p:nvPr>
            <p:ph idx="1"/>
          </p:nvPr>
        </p:nvSpPr>
        <p:spPr>
          <a:xfrm>
            <a:off x="395536" y="1412776"/>
            <a:ext cx="5123929" cy="4038600"/>
          </a:xfrm>
        </p:spPr>
        <p:txBody>
          <a:bodyPr/>
          <a:lstStyle/>
          <a:p>
            <a:pPr marL="0" indent="0">
              <a:buNone/>
            </a:pPr>
            <a:r>
              <a:rPr lang="en-GB" dirty="0" smtClean="0"/>
              <a:t>Options available include:</a:t>
            </a:r>
          </a:p>
          <a:p>
            <a:pPr marL="514350" indent="-514350">
              <a:buFont typeface="+mj-lt"/>
              <a:buAutoNum type="arabicPeriod"/>
            </a:pPr>
            <a:r>
              <a:rPr lang="en-GB" dirty="0" smtClean="0"/>
              <a:t>Title-by-title</a:t>
            </a:r>
          </a:p>
          <a:p>
            <a:pPr marL="514350" indent="-514350">
              <a:buFont typeface="+mj-lt"/>
              <a:buAutoNum type="arabicPeriod"/>
            </a:pPr>
            <a:r>
              <a:rPr lang="en-GB" dirty="0" smtClean="0"/>
              <a:t>Collection building (Existing subject and other collections)</a:t>
            </a:r>
          </a:p>
          <a:p>
            <a:pPr marL="514350" indent="-514350">
              <a:buFont typeface="+mj-lt"/>
              <a:buAutoNum type="arabicPeriod"/>
            </a:pPr>
            <a:r>
              <a:rPr lang="en-GB" dirty="0" smtClean="0"/>
              <a:t>Advance Ordering &amp; Librarian Self-service</a:t>
            </a:r>
          </a:p>
          <a:p>
            <a:pPr marL="514350" indent="-514350">
              <a:buFont typeface="+mj-lt"/>
              <a:buAutoNum type="arabicPeriod"/>
            </a:pPr>
            <a:r>
              <a:rPr lang="en-GB" dirty="0"/>
              <a:t>Evidence Based Acquisition</a:t>
            </a:r>
          </a:p>
        </p:txBody>
      </p:sp>
      <p:pic>
        <p:nvPicPr>
          <p:cNvPr id="2" name="Picture 1"/>
          <p:cNvPicPr>
            <a:picLocks noChangeAspect="1"/>
          </p:cNvPicPr>
          <p:nvPr/>
        </p:nvPicPr>
        <p:blipFill>
          <a:blip r:embed="rId3"/>
          <a:stretch>
            <a:fillRect/>
          </a:stretch>
        </p:blipFill>
        <p:spPr>
          <a:xfrm>
            <a:off x="5580112" y="1250466"/>
            <a:ext cx="3253202" cy="4363219"/>
          </a:xfrm>
          <a:prstGeom prst="rect">
            <a:avLst/>
          </a:prstGeom>
        </p:spPr>
      </p:pic>
    </p:spTree>
    <p:extLst>
      <p:ext uri="{BB962C8B-B14F-4D97-AF65-F5344CB8AC3E}">
        <p14:creationId xmlns:p14="http://schemas.microsoft.com/office/powerpoint/2010/main" val="29591075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1</a:t>
            </a:r>
            <a:r>
              <a:rPr lang="en-GB" dirty="0" smtClean="0"/>
              <a:t>. Title-by-title </a:t>
            </a:r>
            <a:r>
              <a:rPr lang="en-GB" dirty="0" err="1" smtClean="0"/>
              <a:t>ebook</a:t>
            </a:r>
            <a:r>
              <a:rPr lang="en-GB" dirty="0" smtClean="0"/>
              <a:t> purchase</a:t>
            </a:r>
            <a:endParaRPr lang="en-GB" dirty="0"/>
          </a:p>
        </p:txBody>
      </p:sp>
      <p:sp>
        <p:nvSpPr>
          <p:cNvPr id="6" name="Content Placeholder 5"/>
          <p:cNvSpPr>
            <a:spLocks noGrp="1"/>
          </p:cNvSpPr>
          <p:nvPr>
            <p:ph idx="1"/>
          </p:nvPr>
        </p:nvSpPr>
        <p:spPr>
          <a:xfrm>
            <a:off x="395537" y="1412776"/>
            <a:ext cx="4752528" cy="4464496"/>
          </a:xfrm>
        </p:spPr>
        <p:txBody>
          <a:bodyPr/>
          <a:lstStyle/>
          <a:p>
            <a:r>
              <a:rPr lang="en-GB" sz="2400" dirty="0" err="1" smtClean="0"/>
              <a:t>Ebooks</a:t>
            </a:r>
            <a:r>
              <a:rPr lang="en-GB" sz="2400" dirty="0" smtClean="0"/>
              <a:t> are available to purchase individually when you need them</a:t>
            </a:r>
          </a:p>
          <a:p>
            <a:r>
              <a:rPr lang="en-GB" sz="2400" dirty="0" smtClean="0"/>
              <a:t>Simple pricing structure depending on type of book </a:t>
            </a:r>
          </a:p>
          <a:p>
            <a:r>
              <a:rPr lang="en-GB" sz="2400" dirty="0" smtClean="0"/>
              <a:t>Why choose this option</a:t>
            </a:r>
          </a:p>
          <a:p>
            <a:pPr>
              <a:buFontTx/>
              <a:buChar char="-"/>
            </a:pPr>
            <a:r>
              <a:rPr lang="en-GB" sz="2000" dirty="0" smtClean="0"/>
              <a:t>quick purchase for reading lists</a:t>
            </a:r>
          </a:p>
          <a:p>
            <a:pPr>
              <a:buFontTx/>
              <a:buChar char="-"/>
            </a:pPr>
            <a:r>
              <a:rPr lang="en-GB" sz="2000" dirty="0" smtClean="0"/>
              <a:t>Ideal when small number of books needed or for occasional purchases</a:t>
            </a:r>
          </a:p>
          <a:p>
            <a:pPr>
              <a:buFontTx/>
              <a:buChar char="-"/>
            </a:pPr>
            <a:r>
              <a:rPr lang="en-GB" sz="2000" dirty="0" smtClean="0"/>
              <a:t>In response to monthly </a:t>
            </a:r>
            <a:r>
              <a:rPr lang="en-GB" sz="2000" dirty="0" err="1" smtClean="0"/>
              <a:t>turnaway</a:t>
            </a:r>
            <a:r>
              <a:rPr lang="en-GB" sz="2000" dirty="0" smtClean="0"/>
              <a:t> data or demands from faculty</a:t>
            </a:r>
          </a:p>
          <a:p>
            <a:endParaRPr lang="en-GB" dirty="0" smtClean="0"/>
          </a:p>
          <a:p>
            <a:endParaRPr lang="en-GB" dirty="0"/>
          </a:p>
        </p:txBody>
      </p:sp>
      <p:pic>
        <p:nvPicPr>
          <p:cNvPr id="1026" name="Picture 2" descr="The Cambridge History of the Second World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284" y="1412776"/>
            <a:ext cx="17145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World of Bab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315" y="2204864"/>
            <a:ext cx="17145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y Quark Rhymes with P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2" y="3117451"/>
            <a:ext cx="17145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073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structure</a:t>
            </a:r>
            <a:endParaRPr lang="en-US" dirty="0"/>
          </a:p>
        </p:txBody>
      </p:sp>
      <p:sp>
        <p:nvSpPr>
          <p:cNvPr id="3" name="Content Placeholder 2"/>
          <p:cNvSpPr>
            <a:spLocks noGrp="1"/>
          </p:cNvSpPr>
          <p:nvPr>
            <p:ph idx="1"/>
          </p:nvPr>
        </p:nvSpPr>
        <p:spPr/>
        <p:txBody>
          <a:bodyPr/>
          <a:lstStyle/>
          <a:p>
            <a:r>
              <a:rPr lang="en-GB" kern="1200" dirty="0">
                <a:latin typeface="Frutiger LT Std 55 Roman" pitchFamily="34" charset="0"/>
              </a:rPr>
              <a:t>Books for Research: £85 GBP, $135 USD, €105 Euro, $158 AUD</a:t>
            </a:r>
          </a:p>
          <a:p>
            <a:r>
              <a:rPr lang="en-GB" kern="1200" dirty="0" err="1">
                <a:latin typeface="Frutiger LT Std 55 Roman" pitchFamily="34" charset="0"/>
              </a:rPr>
              <a:t>Coursebooks</a:t>
            </a:r>
            <a:r>
              <a:rPr lang="en-GB" kern="1200" dirty="0">
                <a:latin typeface="Frutiger LT Std 55 Roman" pitchFamily="34" charset="0"/>
              </a:rPr>
              <a:t>: £135 GBP, $210 USD, €165 Euro, $248 AUD</a:t>
            </a:r>
          </a:p>
          <a:p>
            <a:r>
              <a:rPr lang="en-GB" kern="1200" dirty="0">
                <a:latin typeface="Frutiger LT Std 55 Roman" pitchFamily="34" charset="0"/>
              </a:rPr>
              <a:t>Cambridge Library Collection: £50 GBP, $80 USD, €65 Euro, $99 AUD</a:t>
            </a:r>
          </a:p>
          <a:p>
            <a:r>
              <a:rPr lang="en-GB" kern="1200" dirty="0">
                <a:latin typeface="Frutiger LT Std 55 Roman" pitchFamily="34" charset="0"/>
              </a:rPr>
              <a:t>Textbooks: £300 GBP, $500 USD, €375 Euro, $594 AUD</a:t>
            </a:r>
          </a:p>
          <a:p>
            <a:endParaRPr lang="en-GB" sz="1600" dirty="0"/>
          </a:p>
          <a:p>
            <a:endParaRPr lang="en-GB" sz="1600" dirty="0"/>
          </a:p>
          <a:p>
            <a:endParaRPr lang="en-US" dirty="0"/>
          </a:p>
        </p:txBody>
      </p:sp>
    </p:spTree>
    <p:extLst>
      <p:ext uri="{BB962C8B-B14F-4D97-AF65-F5344CB8AC3E}">
        <p14:creationId xmlns:p14="http://schemas.microsoft.com/office/powerpoint/2010/main" val="397527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2. Collection building- by subject</a:t>
            </a:r>
            <a:endParaRPr lang="en-GB" dirty="0"/>
          </a:p>
        </p:txBody>
      </p:sp>
      <p:sp>
        <p:nvSpPr>
          <p:cNvPr id="6" name="Content Placeholder 5"/>
          <p:cNvSpPr>
            <a:spLocks noGrp="1"/>
          </p:cNvSpPr>
          <p:nvPr>
            <p:ph idx="1"/>
          </p:nvPr>
        </p:nvSpPr>
        <p:spPr>
          <a:xfrm>
            <a:off x="395536" y="1320491"/>
            <a:ext cx="5400600" cy="4464496"/>
          </a:xfrm>
        </p:spPr>
        <p:txBody>
          <a:bodyPr/>
          <a:lstStyle/>
          <a:p>
            <a:r>
              <a:rPr lang="en-GB" sz="2400" dirty="0" smtClean="0"/>
              <a:t>Choose to buy all </a:t>
            </a:r>
            <a:r>
              <a:rPr lang="en-GB" sz="2400" dirty="0" err="1" smtClean="0"/>
              <a:t>ebooks</a:t>
            </a:r>
            <a:r>
              <a:rPr lang="en-GB" sz="2400" dirty="0" smtClean="0"/>
              <a:t> in  a certain subject or sub-subject</a:t>
            </a:r>
          </a:p>
          <a:p>
            <a:r>
              <a:rPr lang="en-GB" sz="2400" dirty="0" smtClean="0"/>
              <a:t>Across 30 subject areas</a:t>
            </a:r>
          </a:p>
          <a:p>
            <a:r>
              <a:rPr lang="en-GB" sz="2400" dirty="0" smtClean="0"/>
              <a:t>Choose recent publications, series or full collections</a:t>
            </a:r>
          </a:p>
          <a:p>
            <a:r>
              <a:rPr lang="en-GB" sz="2400" dirty="0" smtClean="0"/>
              <a:t>Why choose this option</a:t>
            </a:r>
          </a:p>
          <a:p>
            <a:pPr>
              <a:buFontTx/>
              <a:buChar char="-"/>
            </a:pPr>
            <a:r>
              <a:rPr lang="en-GB" sz="1800" dirty="0" smtClean="0"/>
              <a:t>Build </a:t>
            </a:r>
            <a:r>
              <a:rPr lang="en-GB" sz="1800" dirty="0" err="1" smtClean="0"/>
              <a:t>ebook</a:t>
            </a:r>
            <a:r>
              <a:rPr lang="en-GB" sz="1800" dirty="0" smtClean="0"/>
              <a:t> collection for particular faculty</a:t>
            </a:r>
          </a:p>
          <a:p>
            <a:pPr>
              <a:buFontTx/>
              <a:buChar char="-"/>
            </a:pPr>
            <a:r>
              <a:rPr lang="en-GB" sz="1800" dirty="0" smtClean="0"/>
              <a:t>When there’s a new course running in an area you haven’t previously purchased </a:t>
            </a:r>
            <a:r>
              <a:rPr lang="en-GB" sz="1800" dirty="0" err="1" smtClean="0"/>
              <a:t>ebooks</a:t>
            </a:r>
            <a:endParaRPr lang="en-GB" sz="1800" dirty="0" smtClean="0"/>
          </a:p>
          <a:p>
            <a:pPr>
              <a:buFontTx/>
              <a:buChar char="-"/>
            </a:pPr>
            <a:r>
              <a:rPr lang="en-GB" sz="1800" dirty="0" smtClean="0"/>
              <a:t>Min 10% discount on pre-defined collections</a:t>
            </a:r>
          </a:p>
          <a:p>
            <a:pPr>
              <a:buFontTx/>
              <a:buChar char="-"/>
            </a:pPr>
            <a:endParaRPr lang="en-GB" sz="1800" dirty="0" smtClean="0"/>
          </a:p>
          <a:p>
            <a:pPr marL="0" indent="0">
              <a:buNone/>
            </a:pPr>
            <a:endParaRPr lang="en-GB" sz="1800" dirty="0" smtClean="0"/>
          </a:p>
          <a:p>
            <a:endParaRPr lang="en-GB" sz="2400" dirty="0" smtClean="0"/>
          </a:p>
          <a:p>
            <a:endParaRPr lang="en-GB"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224843"/>
            <a:ext cx="2628900" cy="952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426729"/>
            <a:ext cx="2628900" cy="9525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3645024"/>
            <a:ext cx="2628900" cy="952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6136" y="4863319"/>
            <a:ext cx="2628900" cy="952500"/>
          </a:xfrm>
          <a:prstGeom prst="rect">
            <a:avLst/>
          </a:prstGeom>
        </p:spPr>
      </p:pic>
    </p:spTree>
    <p:extLst>
      <p:ext uri="{BB962C8B-B14F-4D97-AF65-F5344CB8AC3E}">
        <p14:creationId xmlns:p14="http://schemas.microsoft.com/office/powerpoint/2010/main" val="21203984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Special collections- Essential </a:t>
            </a:r>
            <a:r>
              <a:rPr lang="en-GB" dirty="0" err="1" smtClean="0"/>
              <a:t>ebooks</a:t>
            </a:r>
            <a:endParaRPr lang="en-GB" dirty="0"/>
          </a:p>
        </p:txBody>
      </p:sp>
      <p:sp>
        <p:nvSpPr>
          <p:cNvPr id="6" name="Content Placeholder 5"/>
          <p:cNvSpPr>
            <a:spLocks noGrp="1"/>
          </p:cNvSpPr>
          <p:nvPr>
            <p:ph idx="1"/>
          </p:nvPr>
        </p:nvSpPr>
        <p:spPr>
          <a:xfrm>
            <a:off x="179512" y="1268760"/>
            <a:ext cx="8748463" cy="4464496"/>
          </a:xfrm>
        </p:spPr>
        <p:txBody>
          <a:bodyPr/>
          <a:lstStyle/>
          <a:p>
            <a:r>
              <a:rPr lang="en-GB" sz="2400" dirty="0" smtClean="0"/>
              <a:t>Features 50 most popular </a:t>
            </a:r>
            <a:r>
              <a:rPr lang="en-GB" sz="2400" dirty="0" err="1" smtClean="0"/>
              <a:t>ebooks</a:t>
            </a:r>
            <a:r>
              <a:rPr lang="en-GB" sz="2400" dirty="0"/>
              <a:t> </a:t>
            </a:r>
            <a:r>
              <a:rPr lang="en-GB" sz="2400" dirty="0" smtClean="0"/>
              <a:t>in a particular subject</a:t>
            </a:r>
          </a:p>
          <a:p>
            <a:r>
              <a:rPr lang="en-GB" sz="2400" dirty="0" smtClean="0"/>
              <a:t>Available across 15 key subjects from Astronomy to History to Politics</a:t>
            </a:r>
          </a:p>
          <a:p>
            <a:endParaRPr lang="en-GB" dirty="0" smtClean="0"/>
          </a:p>
          <a:p>
            <a:endParaRPr lang="en-GB" dirty="0"/>
          </a:p>
        </p:txBody>
      </p:sp>
      <p:pic>
        <p:nvPicPr>
          <p:cNvPr id="8" name="Picture 7"/>
          <p:cNvPicPr>
            <a:picLocks noChangeAspect="1"/>
          </p:cNvPicPr>
          <p:nvPr/>
        </p:nvPicPr>
        <p:blipFill rotWithShape="1">
          <a:blip r:embed="rId3"/>
          <a:srcRect l="11992" r="14136"/>
          <a:stretch/>
        </p:blipFill>
        <p:spPr>
          <a:xfrm>
            <a:off x="1978175" y="2708920"/>
            <a:ext cx="5490865" cy="3291999"/>
          </a:xfrm>
          <a:prstGeom prst="rect">
            <a:avLst/>
          </a:prstGeom>
        </p:spPr>
      </p:pic>
    </p:spTree>
    <p:extLst>
      <p:ext uri="{BB962C8B-B14F-4D97-AF65-F5344CB8AC3E}">
        <p14:creationId xmlns:p14="http://schemas.microsoft.com/office/powerpoint/2010/main" val="39618062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Special collections- Hot Topics</a:t>
            </a:r>
            <a:endParaRPr lang="en-GB" dirty="0"/>
          </a:p>
        </p:txBody>
      </p:sp>
      <p:pic>
        <p:nvPicPr>
          <p:cNvPr id="9" name="Picture 8"/>
          <p:cNvPicPr>
            <a:picLocks noChangeAspect="1"/>
          </p:cNvPicPr>
          <p:nvPr/>
        </p:nvPicPr>
        <p:blipFill>
          <a:blip r:embed="rId3"/>
          <a:stretch>
            <a:fillRect/>
          </a:stretch>
        </p:blipFill>
        <p:spPr>
          <a:xfrm>
            <a:off x="251520" y="1412776"/>
            <a:ext cx="8686439" cy="4513605"/>
          </a:xfrm>
          <a:prstGeom prst="rect">
            <a:avLst/>
          </a:prstGeom>
        </p:spPr>
      </p:pic>
    </p:spTree>
    <p:extLst>
      <p:ext uri="{BB962C8B-B14F-4D97-AF65-F5344CB8AC3E}">
        <p14:creationId xmlns:p14="http://schemas.microsoft.com/office/powerpoint/2010/main" val="2765776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3</a:t>
            </a:r>
            <a:r>
              <a:rPr lang="en-GB" dirty="0" smtClean="0"/>
              <a:t>. Advance </a:t>
            </a:r>
            <a:r>
              <a:rPr lang="en-GB" dirty="0"/>
              <a:t>Ordering</a:t>
            </a:r>
            <a:br>
              <a:rPr lang="en-GB" dirty="0"/>
            </a:br>
            <a:r>
              <a:rPr lang="en-GB" dirty="0" smtClean="0"/>
              <a:t> &amp; Librarian </a:t>
            </a:r>
            <a:r>
              <a:rPr lang="en-GB" dirty="0"/>
              <a:t>Self-service</a:t>
            </a:r>
          </a:p>
        </p:txBody>
      </p:sp>
      <p:sp>
        <p:nvSpPr>
          <p:cNvPr id="3" name="Content Placeholder 5"/>
          <p:cNvSpPr>
            <a:spLocks noGrp="1"/>
          </p:cNvSpPr>
          <p:nvPr>
            <p:ph idx="1"/>
          </p:nvPr>
        </p:nvSpPr>
        <p:spPr>
          <a:xfrm>
            <a:off x="539552" y="1676400"/>
            <a:ext cx="7704856" cy="4464496"/>
          </a:xfrm>
        </p:spPr>
        <p:txBody>
          <a:bodyPr/>
          <a:lstStyle/>
          <a:p>
            <a:r>
              <a:rPr lang="en-GB" sz="2400" dirty="0" smtClean="0"/>
              <a:t>Advance Ordering- get access to all Cambridge </a:t>
            </a:r>
            <a:r>
              <a:rPr lang="en-GB" sz="2400" dirty="0" err="1" smtClean="0"/>
              <a:t>ebooks</a:t>
            </a:r>
            <a:r>
              <a:rPr lang="en-GB" sz="2400" dirty="0" smtClean="0"/>
              <a:t> as soon as they become available</a:t>
            </a:r>
            <a:br>
              <a:rPr lang="en-GB" sz="2400" dirty="0" smtClean="0"/>
            </a:br>
            <a:endParaRPr lang="en-GB" sz="2400" dirty="0" smtClean="0"/>
          </a:p>
          <a:p>
            <a:r>
              <a:rPr lang="en-GB" sz="2400" dirty="0" smtClean="0"/>
              <a:t>Librarian self-service enables you to buy titles directly on Cambridge Core without having to speak to your Cambridge University Press contact.</a:t>
            </a:r>
          </a:p>
          <a:p>
            <a:pPr lvl="1"/>
            <a:r>
              <a:rPr lang="en-GB" dirty="0" smtClean="0"/>
              <a:t>This is ideal if you want immediate access to selected titles </a:t>
            </a:r>
          </a:p>
          <a:p>
            <a:pPr lvl="1"/>
            <a:r>
              <a:rPr lang="en-GB" dirty="0" smtClean="0"/>
              <a:t>Perfect for selecting titles requested by your faculty or looking at </a:t>
            </a:r>
            <a:r>
              <a:rPr lang="en-GB" dirty="0" err="1" smtClean="0"/>
              <a:t>turnaway</a:t>
            </a:r>
            <a:r>
              <a:rPr lang="en-GB" dirty="0" smtClean="0"/>
              <a:t> data</a:t>
            </a:r>
          </a:p>
          <a:p>
            <a:endParaRPr lang="en-GB" sz="2400" dirty="0" smtClean="0"/>
          </a:p>
          <a:p>
            <a:endParaRPr lang="en-GB" sz="2400" dirty="0"/>
          </a:p>
        </p:txBody>
      </p:sp>
    </p:spTree>
    <p:extLst>
      <p:ext uri="{BB962C8B-B14F-4D97-AF65-F5344CB8AC3E}">
        <p14:creationId xmlns:p14="http://schemas.microsoft.com/office/powerpoint/2010/main" val="36983577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a:t>
            </a:r>
            <a:r>
              <a:rPr lang="en-GB" dirty="0" smtClean="0"/>
              <a:t>. What is Evidence Based Acquisition (EBA)? </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r>
              <a:rPr lang="en-GB" dirty="0" smtClean="0"/>
              <a:t>Institutions are given access to an extensive online collection of Cambridge and partner press </a:t>
            </a:r>
            <a:r>
              <a:rPr lang="en-GB" dirty="0" err="1" smtClean="0"/>
              <a:t>ebooks</a:t>
            </a:r>
            <a:r>
              <a:rPr lang="en-GB" dirty="0" smtClean="0"/>
              <a:t>, before they make decisions about which titles to buy access to in perpetuity at the end of the subscription period. </a:t>
            </a:r>
            <a:endParaRPr lang="en-GB" dirty="0"/>
          </a:p>
        </p:txBody>
      </p:sp>
      <p:sp>
        <p:nvSpPr>
          <p:cNvPr id="4" name="Footer Placeholder 3"/>
          <p:cNvSpPr>
            <a:spLocks noGrp="1"/>
          </p:cNvSpPr>
          <p:nvPr>
            <p:ph type="ftr" sz="quarter" idx="10"/>
          </p:nvPr>
        </p:nvSpPr>
        <p:spPr/>
        <p:txBody>
          <a:bodyPr/>
          <a:lstStyle/>
          <a:p>
            <a:endParaRPr lang="en-GB" altLang="en-US" dirty="0"/>
          </a:p>
        </p:txBody>
      </p:sp>
    </p:spTree>
    <p:extLst>
      <p:ext uri="{BB962C8B-B14F-4D97-AF65-F5344CB8AC3E}">
        <p14:creationId xmlns:p14="http://schemas.microsoft.com/office/powerpoint/2010/main" val="237133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583488" cy="1487760"/>
          </a:xfrm>
        </p:spPr>
        <p:txBody>
          <a:bodyPr/>
          <a:lstStyle/>
          <a:p>
            <a:pPr algn="ctr"/>
            <a:r>
              <a:rPr lang="en-GB" sz="4800" dirty="0" smtClean="0">
                <a:latin typeface="Avenir LT Std 65 Medium" pitchFamily="34" charset="0"/>
              </a:rPr>
              <a:t>What is Cambridge Core?</a:t>
            </a:r>
            <a:endParaRPr lang="en-GB" sz="4800" dirty="0">
              <a:latin typeface="Avenir LT Std 65 Medium" pitchFamily="34" charset="0"/>
            </a:endParaRPr>
          </a:p>
        </p:txBody>
      </p:sp>
      <p:sp>
        <p:nvSpPr>
          <p:cNvPr id="3" name="Content Placeholder 2"/>
          <p:cNvSpPr>
            <a:spLocks noGrp="1"/>
          </p:cNvSpPr>
          <p:nvPr>
            <p:ph idx="1"/>
          </p:nvPr>
        </p:nvSpPr>
        <p:spPr>
          <a:xfrm>
            <a:off x="395536" y="1412776"/>
            <a:ext cx="8496944" cy="1296144"/>
          </a:xfrm>
        </p:spPr>
        <p:txBody>
          <a:bodyPr/>
          <a:lstStyle/>
          <a:p>
            <a:pPr marL="0" indent="0">
              <a:buNone/>
            </a:pPr>
            <a:r>
              <a:rPr lang="en-GB" sz="2200" dirty="0" smtClean="0">
                <a:latin typeface="Avenir LT Std 65 Medium" pitchFamily="34" charset="0"/>
              </a:rPr>
              <a:t>Cambridge Core is the academic platform bringing </a:t>
            </a:r>
            <a:r>
              <a:rPr lang="en-GB" sz="2200" dirty="0">
                <a:latin typeface="Avenir LT Std 65 Medium" pitchFamily="34" charset="0"/>
              </a:rPr>
              <a:t>together over </a:t>
            </a:r>
            <a:r>
              <a:rPr lang="en-GB" sz="2200" dirty="0" smtClean="0">
                <a:latin typeface="Avenir LT Std 65 Medium" pitchFamily="34" charset="0"/>
              </a:rPr>
              <a:t>32,000 </a:t>
            </a:r>
            <a:r>
              <a:rPr lang="en-GB" sz="2200" dirty="0">
                <a:latin typeface="Avenir LT Std 65 Medium" pitchFamily="34" charset="0"/>
              </a:rPr>
              <a:t>ebooks and </a:t>
            </a:r>
            <a:r>
              <a:rPr lang="en-GB" sz="2200" dirty="0" smtClean="0">
                <a:latin typeface="Avenir LT Std 65 Medium" pitchFamily="34" charset="0"/>
              </a:rPr>
              <a:t>380 journals.</a:t>
            </a:r>
            <a:endParaRPr lang="en-GB" dirty="0" smtClean="0"/>
          </a:p>
        </p:txBody>
      </p:sp>
      <p:sp>
        <p:nvSpPr>
          <p:cNvPr id="4" name="Rectangle 3"/>
          <p:cNvSpPr/>
          <p:nvPr/>
        </p:nvSpPr>
        <p:spPr bwMode="auto">
          <a:xfrm>
            <a:off x="395536" y="2924944"/>
            <a:ext cx="806489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Pct val="100000"/>
              <a:buFont typeface="Times" charset="0"/>
              <a:buNone/>
              <a:tabLst/>
            </a:pPr>
            <a:endParaRPr kumimoji="0" lang="en-GB" sz="2400" b="0" i="0" u="none" strike="noStrike" cap="none" normalizeH="0" baseline="0">
              <a:ln>
                <a:noFill/>
              </a:ln>
              <a:solidFill>
                <a:srgbClr val="000000"/>
              </a:solidFill>
              <a:effectLst/>
              <a:latin typeface="Frutiger LT Std 45 Light" charset="0"/>
              <a:ea typeface="ＭＳ Ｐゴシック"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387" y="2708920"/>
            <a:ext cx="5362998" cy="3127723"/>
          </a:xfrm>
          <a:prstGeom prst="rect">
            <a:avLst/>
          </a:prstGeom>
        </p:spPr>
      </p:pic>
      <p:sp>
        <p:nvSpPr>
          <p:cNvPr id="6" name="Content Placeholder 2"/>
          <p:cNvSpPr txBox="1">
            <a:spLocks/>
          </p:cNvSpPr>
          <p:nvPr/>
        </p:nvSpPr>
        <p:spPr bwMode="auto">
          <a:xfrm>
            <a:off x="5729727" y="1988840"/>
            <a:ext cx="3162753"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00000"/>
              <a:buFont typeface="Times" pitchFamily="-96"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j-lt"/>
              </a:defRPr>
            </a:lvl2pPr>
            <a:lvl3pPr marL="1143000" indent="-228600" algn="l" rtl="0" eaLnBrk="1" fontAlgn="base" hangingPunct="1">
              <a:spcBef>
                <a:spcPct val="20000"/>
              </a:spcBef>
              <a:spcAft>
                <a:spcPct val="0"/>
              </a:spcAft>
              <a:buSzPct val="100000"/>
              <a:buChar char="•"/>
              <a:defRPr>
                <a:solidFill>
                  <a:schemeClr val="tx1"/>
                </a:solidFill>
                <a:latin typeface="+mj-lt"/>
              </a:defRPr>
            </a:lvl3pPr>
            <a:lvl4pPr marL="1600200" indent="-228600" algn="l" rtl="0" eaLnBrk="1" fontAlgn="base" hangingPunct="1">
              <a:spcBef>
                <a:spcPct val="20000"/>
              </a:spcBef>
              <a:spcAft>
                <a:spcPct val="0"/>
              </a:spcAft>
              <a:buChar char="–"/>
              <a:defRPr sz="1600">
                <a:solidFill>
                  <a:schemeClr val="tx1"/>
                </a:solidFill>
                <a:latin typeface="+mj-lt"/>
              </a:defRPr>
            </a:lvl4pPr>
            <a:lvl5pPr marL="2057400" indent="-228600" algn="l" rtl="0" eaLnBrk="1" fontAlgn="base" hangingPunct="1">
              <a:spcBef>
                <a:spcPct val="20000"/>
              </a:spcBef>
              <a:spcAft>
                <a:spcPct val="0"/>
              </a:spcAft>
              <a:buChar char="»"/>
              <a:defRPr sz="1600">
                <a:solidFill>
                  <a:schemeClr val="tx1"/>
                </a:solidFill>
                <a:latin typeface="+mj-lt"/>
              </a:defRPr>
            </a:lvl5pPr>
            <a:lvl6pPr marL="2514600" indent="-228600" algn="l" rtl="0" eaLnBrk="1" fontAlgn="base" hangingPunct="1">
              <a:spcBef>
                <a:spcPct val="20000"/>
              </a:spcBef>
              <a:spcAft>
                <a:spcPct val="0"/>
              </a:spcAft>
              <a:buChar char="»"/>
              <a:defRPr sz="1600">
                <a:solidFill>
                  <a:schemeClr val="tx1"/>
                </a:solidFill>
                <a:latin typeface="+mj-lt"/>
              </a:defRPr>
            </a:lvl6pPr>
            <a:lvl7pPr marL="2971800" indent="-228600" algn="l" rtl="0" eaLnBrk="1" fontAlgn="base" hangingPunct="1">
              <a:spcBef>
                <a:spcPct val="20000"/>
              </a:spcBef>
              <a:spcAft>
                <a:spcPct val="0"/>
              </a:spcAft>
              <a:buChar char="»"/>
              <a:defRPr sz="1600">
                <a:solidFill>
                  <a:schemeClr val="tx1"/>
                </a:solidFill>
                <a:latin typeface="+mj-lt"/>
              </a:defRPr>
            </a:lvl7pPr>
            <a:lvl8pPr marL="3429000" indent="-228600" algn="l" rtl="0" eaLnBrk="1" fontAlgn="base" hangingPunct="1">
              <a:spcBef>
                <a:spcPct val="20000"/>
              </a:spcBef>
              <a:spcAft>
                <a:spcPct val="0"/>
              </a:spcAft>
              <a:buChar char="»"/>
              <a:defRPr sz="1600">
                <a:solidFill>
                  <a:schemeClr val="tx1"/>
                </a:solidFill>
                <a:latin typeface="+mj-lt"/>
              </a:defRPr>
            </a:lvl8pPr>
            <a:lvl9pPr marL="3886200" indent="-228600" algn="l" rtl="0" eaLnBrk="1" fontAlgn="base" hangingPunct="1">
              <a:spcBef>
                <a:spcPct val="20000"/>
              </a:spcBef>
              <a:spcAft>
                <a:spcPct val="0"/>
              </a:spcAft>
              <a:buChar char="»"/>
              <a:defRPr sz="1600">
                <a:solidFill>
                  <a:schemeClr val="tx1"/>
                </a:solidFill>
                <a:latin typeface="+mj-lt"/>
              </a:defRPr>
            </a:lvl9pPr>
          </a:lstStyle>
          <a:p>
            <a:pPr marL="0" indent="0">
              <a:buFont typeface="Times" pitchFamily="-96" charset="0"/>
              <a:buNone/>
            </a:pPr>
            <a:r>
              <a:rPr lang="en-GB" sz="2200" kern="0" dirty="0" smtClean="0">
                <a:latin typeface="Avenir LT Std 65 Medium" pitchFamily="34" charset="0"/>
              </a:rPr>
              <a:t>Why?</a:t>
            </a:r>
            <a:endParaRPr lang="en-GB" sz="2400" dirty="0"/>
          </a:p>
          <a:p>
            <a:pPr defTabSz="914212">
              <a:defRPr/>
            </a:pPr>
            <a:r>
              <a:rPr lang="en-GB" sz="1600" dirty="0"/>
              <a:t>To Bring together our </a:t>
            </a:r>
            <a:r>
              <a:rPr lang="en-GB" sz="1600" b="1" dirty="0"/>
              <a:t>journals and books </a:t>
            </a:r>
            <a:r>
              <a:rPr lang="en-GB" sz="1600" dirty="0"/>
              <a:t>content into a single platform</a:t>
            </a:r>
          </a:p>
          <a:p>
            <a:endParaRPr lang="en-GB" sz="1600" dirty="0"/>
          </a:p>
          <a:p>
            <a:pPr defTabSz="914212">
              <a:defRPr/>
            </a:pPr>
            <a:r>
              <a:rPr lang="en-GB" sz="1600" dirty="0"/>
              <a:t>To Redesign to create the best </a:t>
            </a:r>
            <a:r>
              <a:rPr lang="en-GB" sz="1600" b="1" dirty="0"/>
              <a:t>user experience</a:t>
            </a:r>
          </a:p>
          <a:p>
            <a:endParaRPr lang="en-GB" sz="1600" dirty="0"/>
          </a:p>
          <a:p>
            <a:pPr defTabSz="914212">
              <a:defRPr/>
            </a:pPr>
            <a:r>
              <a:rPr lang="en-GB" sz="1600" dirty="0"/>
              <a:t>And to Create a </a:t>
            </a:r>
            <a:r>
              <a:rPr lang="en-GB" sz="1600" b="1" dirty="0"/>
              <a:t>stable and high performing technology base </a:t>
            </a:r>
            <a:r>
              <a:rPr lang="en-GB" sz="1600" dirty="0"/>
              <a:t>to support current needs </a:t>
            </a:r>
            <a:r>
              <a:rPr lang="en-GB" sz="1600" i="1" dirty="0"/>
              <a:t>and</a:t>
            </a:r>
            <a:r>
              <a:rPr lang="en-GB" sz="1600" dirty="0"/>
              <a:t> future growth</a:t>
            </a:r>
          </a:p>
          <a:p>
            <a:pPr marL="0" indent="0">
              <a:buFont typeface="Times" pitchFamily="-96" charset="0"/>
              <a:buNone/>
            </a:pPr>
            <a:r>
              <a:rPr lang="en-GB" sz="2400" b="1" kern="0" dirty="0" smtClean="0">
                <a:latin typeface="Avenir LT Std 65 Medium" pitchFamily="34" charset="0"/>
              </a:rPr>
              <a:t/>
            </a:r>
            <a:br>
              <a:rPr lang="en-GB" sz="2400" b="1" kern="0" dirty="0" smtClean="0">
                <a:latin typeface="Avenir LT Std 65 Medium" pitchFamily="34" charset="0"/>
              </a:rPr>
            </a:br>
            <a:endParaRPr lang="en-GB" sz="2400" b="1" kern="0" dirty="0" smtClean="0">
              <a:latin typeface="Avenir LT Std 65 Medium" pitchFamily="34" charset="0"/>
            </a:endParaRPr>
          </a:p>
          <a:p>
            <a:pPr marL="0" indent="0">
              <a:buFont typeface="Times" pitchFamily="-96" charset="0"/>
              <a:buNone/>
            </a:pPr>
            <a:endParaRPr lang="en-GB" kern="0" dirty="0" smtClean="0"/>
          </a:p>
        </p:txBody>
      </p:sp>
    </p:spTree>
    <p:extLst>
      <p:ext uri="{BB962C8B-B14F-4D97-AF65-F5344CB8AC3E}">
        <p14:creationId xmlns:p14="http://schemas.microsoft.com/office/powerpoint/2010/main" val="27003794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EBA work?</a:t>
            </a:r>
            <a:endParaRPr lang="en-GB" dirty="0"/>
          </a:p>
        </p:txBody>
      </p:sp>
      <p:pic>
        <p:nvPicPr>
          <p:cNvPr id="1028" name="Picture 4" descr="C:\Users\slogan\AppData\Local\Microsoft\Windows\Temporary Internet Files\Content.IE5\BTE1NNYC\ahorro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837" y="1845407"/>
            <a:ext cx="131298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logan\AppData\Local\Microsoft\Windows\Temporary Internet Files\Content.IE5\N7PM06RP\x_a444c69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7084" y="1767516"/>
            <a:ext cx="1782772" cy="1825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logan\AppData\Local\Microsoft\Windows\Temporary Internet Files\Content.IE5\BTE1NNYC\stat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320" y="1772816"/>
            <a:ext cx="22860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slogan\AppData\Local\Microsoft\Windows\Temporary Internet Files\Content.IE5\4Y8GIXHL\respuestas[1].gif"/>
          <p:cNvPicPr>
            <a:picLocks noChangeAspect="1" noChangeArrowheads="1"/>
          </p:cNvPicPr>
          <p:nvPr/>
        </p:nvPicPr>
        <p:blipFill rotWithShape="1">
          <a:blip r:embed="rId6">
            <a:extLst>
              <a:ext uri="{28A0092B-C50C-407E-A947-70E740481C1C}">
                <a14:useLocalDpi xmlns:a14="http://schemas.microsoft.com/office/drawing/2010/main" val="0"/>
              </a:ext>
            </a:extLst>
          </a:blip>
          <a:srcRect l="5922" t="4947" r="6052" b="4383"/>
          <a:stretch/>
        </p:blipFill>
        <p:spPr bwMode="auto">
          <a:xfrm>
            <a:off x="914837" y="3609603"/>
            <a:ext cx="1700464" cy="17515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427004" y="2421471"/>
            <a:ext cx="720080"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3268" y="2421471"/>
            <a:ext cx="1152128"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427004" y="3213559"/>
            <a:ext cx="3394128" cy="71232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886342" y="4725727"/>
            <a:ext cx="1152128"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41" name="Picture 17" descr="C:\Users\slogan\AppData\Local\Microsoft\Windows\Temporary Internet Files\Content.IE5\BTE1NNYC\book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7848" y="4104430"/>
            <a:ext cx="1270840" cy="127084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4378497"/>
            <a:ext cx="24384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a:off x="5536955" y="4739850"/>
            <a:ext cx="1152128"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5212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logan\AppData\Local\Microsoft\Windows\Temporary Internet Files\Content.IE5\BTE1NNYC\ahorro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04664"/>
            <a:ext cx="1312984" cy="15121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Payment</a:t>
            </a:r>
            <a:endParaRPr lang="en-GB" dirty="0"/>
          </a:p>
        </p:txBody>
      </p:sp>
      <p:sp>
        <p:nvSpPr>
          <p:cNvPr id="3" name="Content Placeholder 2"/>
          <p:cNvSpPr>
            <a:spLocks noGrp="1"/>
          </p:cNvSpPr>
          <p:nvPr>
            <p:ph idx="1"/>
          </p:nvPr>
        </p:nvSpPr>
        <p:spPr/>
        <p:txBody>
          <a:bodyPr/>
          <a:lstStyle/>
          <a:p>
            <a:endParaRPr lang="en-GB" dirty="0" smtClean="0"/>
          </a:p>
          <a:p>
            <a:r>
              <a:rPr lang="en-GB" dirty="0" smtClean="0"/>
              <a:t>Upfront payment – no extra fees</a:t>
            </a:r>
            <a:endParaRPr lang="en-GB" dirty="0"/>
          </a:p>
          <a:p>
            <a:r>
              <a:rPr lang="en-GB" dirty="0" smtClean="0"/>
              <a:t>Flexible and discounted pricing based on</a:t>
            </a:r>
          </a:p>
          <a:p>
            <a:pPr lvl="1"/>
            <a:r>
              <a:rPr lang="en-GB" sz="2800" dirty="0" smtClean="0"/>
              <a:t>book collection size</a:t>
            </a:r>
          </a:p>
          <a:p>
            <a:pPr lvl="1"/>
            <a:r>
              <a:rPr lang="en-GB" sz="2800" dirty="0" smtClean="0"/>
              <a:t>length of access</a:t>
            </a:r>
          </a:p>
          <a:p>
            <a:endParaRPr lang="en-GB" dirty="0" smtClean="0"/>
          </a:p>
        </p:txBody>
      </p:sp>
    </p:spTree>
    <p:extLst>
      <p:ext uri="{BB962C8B-B14F-4D97-AF65-F5344CB8AC3E}">
        <p14:creationId xmlns:p14="http://schemas.microsoft.com/office/powerpoint/2010/main" val="25187866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slogan\AppData\Local\Microsoft\Windows\Temporary Internet Files\Content.IE5\N7PM06RP\x_a444c69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332656"/>
            <a:ext cx="1782772" cy="1825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Access</a:t>
            </a:r>
            <a:endParaRPr lang="en-GB" dirty="0"/>
          </a:p>
        </p:txBody>
      </p:sp>
      <p:sp>
        <p:nvSpPr>
          <p:cNvPr id="3" name="Content Placeholder 2"/>
          <p:cNvSpPr>
            <a:spLocks noGrp="1"/>
          </p:cNvSpPr>
          <p:nvPr>
            <p:ph idx="1"/>
          </p:nvPr>
        </p:nvSpPr>
        <p:spPr/>
        <p:txBody>
          <a:bodyPr/>
          <a:lstStyle/>
          <a:p>
            <a:r>
              <a:rPr lang="en-GB" dirty="0" smtClean="0"/>
              <a:t>Access can be granted any time after payment</a:t>
            </a:r>
          </a:p>
          <a:p>
            <a:r>
              <a:rPr lang="en-GB" dirty="0" smtClean="0"/>
              <a:t>6 or 12 month duratio</a:t>
            </a:r>
            <a:r>
              <a:rPr lang="en-GB" dirty="0"/>
              <a:t>n</a:t>
            </a:r>
            <a:endParaRPr lang="en-GB" dirty="0" smtClean="0"/>
          </a:p>
          <a:p>
            <a:r>
              <a:rPr lang="en-GB" dirty="0" smtClean="0"/>
              <a:t>FREE full MARC Records provided </a:t>
            </a:r>
          </a:p>
          <a:p>
            <a:r>
              <a:rPr lang="en-GB" dirty="0" smtClean="0"/>
              <a:t>DRM free, unlimited concurrency </a:t>
            </a:r>
          </a:p>
          <a:p>
            <a:r>
              <a:rPr lang="en-GB" dirty="0" smtClean="0"/>
              <a:t>Newly published titles added monthly</a:t>
            </a:r>
          </a:p>
          <a:p>
            <a:r>
              <a:rPr lang="en-GB" dirty="0" smtClean="0"/>
              <a:t>32,000+ online titles available</a:t>
            </a:r>
          </a:p>
        </p:txBody>
      </p:sp>
    </p:spTree>
    <p:extLst>
      <p:ext uri="{BB962C8B-B14F-4D97-AF65-F5344CB8AC3E}">
        <p14:creationId xmlns:p14="http://schemas.microsoft.com/office/powerpoint/2010/main" val="26717483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04664"/>
            <a:ext cx="2286000"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Statistics</a:t>
            </a:r>
            <a:endParaRPr lang="en-GB" dirty="0"/>
          </a:p>
        </p:txBody>
      </p:sp>
      <p:sp>
        <p:nvSpPr>
          <p:cNvPr id="3" name="Content Placeholder 2"/>
          <p:cNvSpPr>
            <a:spLocks noGrp="1"/>
          </p:cNvSpPr>
          <p:nvPr>
            <p:ph idx="1"/>
          </p:nvPr>
        </p:nvSpPr>
        <p:spPr/>
        <p:txBody>
          <a:bodyPr/>
          <a:lstStyle/>
          <a:p>
            <a:endParaRPr lang="en-GB" dirty="0" smtClean="0"/>
          </a:p>
          <a:p>
            <a:r>
              <a:rPr lang="en-GB" dirty="0" smtClean="0"/>
              <a:t>Usage statistics provided at any time</a:t>
            </a:r>
          </a:p>
          <a:p>
            <a:r>
              <a:rPr lang="en-GB" dirty="0" smtClean="0"/>
              <a:t>Final statistics provided at end</a:t>
            </a:r>
          </a:p>
          <a:p>
            <a:r>
              <a:rPr lang="en-GB" dirty="0" smtClean="0"/>
              <a:t>Detailed data </a:t>
            </a:r>
          </a:p>
          <a:p>
            <a:pPr marL="68580" indent="0">
              <a:buNone/>
            </a:pPr>
            <a:endParaRPr lang="en-GB" dirty="0"/>
          </a:p>
        </p:txBody>
      </p:sp>
    </p:spTree>
    <p:extLst>
      <p:ext uri="{BB962C8B-B14F-4D97-AF65-F5344CB8AC3E}">
        <p14:creationId xmlns:p14="http://schemas.microsoft.com/office/powerpoint/2010/main" val="18972603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332656"/>
            <a:ext cx="170021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Decision making</a:t>
            </a:r>
            <a:endParaRPr lang="en-GB" dirty="0"/>
          </a:p>
        </p:txBody>
      </p:sp>
      <p:sp>
        <p:nvSpPr>
          <p:cNvPr id="3" name="Content Placeholder 2"/>
          <p:cNvSpPr>
            <a:spLocks noGrp="1"/>
          </p:cNvSpPr>
          <p:nvPr>
            <p:ph idx="1"/>
          </p:nvPr>
        </p:nvSpPr>
        <p:spPr/>
        <p:txBody>
          <a:bodyPr>
            <a:normAutofit/>
          </a:bodyPr>
          <a:lstStyle/>
          <a:p>
            <a:r>
              <a:rPr lang="en-GB" dirty="0" smtClean="0"/>
              <a:t>Choose books with your prepayment</a:t>
            </a:r>
          </a:p>
          <a:p>
            <a:r>
              <a:rPr lang="en-GB" dirty="0" smtClean="0"/>
              <a:t>Access is maintained while choices are made</a:t>
            </a:r>
          </a:p>
          <a:p>
            <a:r>
              <a:rPr lang="en-GB" dirty="0" smtClean="0"/>
              <a:t>You are in control!</a:t>
            </a:r>
          </a:p>
          <a:p>
            <a:pPr lvl="1"/>
            <a:r>
              <a:rPr lang="en-GB" dirty="0" smtClean="0"/>
              <a:t>Statistics provided </a:t>
            </a:r>
          </a:p>
          <a:p>
            <a:pPr marL="400050" lvl="1" indent="0">
              <a:buNone/>
            </a:pPr>
            <a:r>
              <a:rPr lang="en-GB" dirty="0"/>
              <a:t> </a:t>
            </a:r>
            <a:r>
              <a:rPr lang="en-GB" dirty="0" smtClean="0"/>
              <a:t>  </a:t>
            </a:r>
            <a:r>
              <a:rPr lang="en-GB" sz="2800" dirty="0" smtClean="0"/>
              <a:t>also other criteria:</a:t>
            </a:r>
          </a:p>
          <a:p>
            <a:pPr lvl="3"/>
            <a:r>
              <a:rPr lang="en-GB" sz="2000" dirty="0" smtClean="0"/>
              <a:t>reading lists</a:t>
            </a:r>
          </a:p>
          <a:p>
            <a:pPr lvl="3"/>
            <a:r>
              <a:rPr lang="en-GB" sz="2000" dirty="0" smtClean="0"/>
              <a:t>current stock</a:t>
            </a:r>
          </a:p>
          <a:p>
            <a:pPr lvl="3"/>
            <a:r>
              <a:rPr lang="en-GB" sz="2000" dirty="0" smtClean="0"/>
              <a:t>course knowledge</a:t>
            </a:r>
          </a:p>
          <a:p>
            <a:pPr lvl="3"/>
            <a:r>
              <a:rPr lang="en-GB" sz="2000" dirty="0" smtClean="0"/>
              <a:t>Publication date </a:t>
            </a:r>
          </a:p>
        </p:txBody>
      </p:sp>
    </p:spTree>
    <p:extLst>
      <p:ext uri="{BB962C8B-B14F-4D97-AF65-F5344CB8AC3E}">
        <p14:creationId xmlns:p14="http://schemas.microsoft.com/office/powerpoint/2010/main" val="2456214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MARC Records, third party discovery services and discoverability</a:t>
            </a:r>
            <a:endParaRPr lang="en-GB" dirty="0"/>
          </a:p>
        </p:txBody>
      </p:sp>
    </p:spTree>
    <p:extLst>
      <p:ext uri="{BB962C8B-B14F-4D97-AF65-F5344CB8AC3E}">
        <p14:creationId xmlns:p14="http://schemas.microsoft.com/office/powerpoint/2010/main" val="38330654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4788" y="332656"/>
            <a:ext cx="8078787" cy="576064"/>
          </a:xfrm>
        </p:spPr>
        <p:txBody>
          <a:bodyPr/>
          <a:lstStyle/>
          <a:p>
            <a:r>
              <a:rPr lang="en-GB" dirty="0" smtClean="0"/>
              <a:t>How to extract MARC Records</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793" r="19597"/>
          <a:stretch/>
        </p:blipFill>
        <p:spPr>
          <a:xfrm>
            <a:off x="1403648" y="913304"/>
            <a:ext cx="6084849" cy="5071834"/>
          </a:xfrm>
          <a:prstGeom prst="rect">
            <a:avLst/>
          </a:prstGeom>
        </p:spPr>
      </p:pic>
      <p:sp>
        <p:nvSpPr>
          <p:cNvPr id="6" name="Oval 5"/>
          <p:cNvSpPr/>
          <p:nvPr/>
        </p:nvSpPr>
        <p:spPr bwMode="auto">
          <a:xfrm>
            <a:off x="1907704" y="2636912"/>
            <a:ext cx="681905" cy="208679"/>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endParaRPr lang="en-GB" sz="2100">
              <a:solidFill>
                <a:srgbClr val="FFFFFF"/>
              </a:solidFill>
            </a:endParaRPr>
          </a:p>
        </p:txBody>
      </p:sp>
      <p:sp>
        <p:nvSpPr>
          <p:cNvPr id="7" name="Oval 6"/>
          <p:cNvSpPr/>
          <p:nvPr/>
        </p:nvSpPr>
        <p:spPr bwMode="auto">
          <a:xfrm>
            <a:off x="3203848" y="4365104"/>
            <a:ext cx="2681441" cy="712352"/>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endParaRPr lang="en-GB" sz="2100">
              <a:solidFill>
                <a:srgbClr val="FFFFFF"/>
              </a:solidFill>
            </a:endParaRPr>
          </a:p>
        </p:txBody>
      </p:sp>
      <p:sp>
        <p:nvSpPr>
          <p:cNvPr id="8" name="Oval 7"/>
          <p:cNvSpPr/>
          <p:nvPr/>
        </p:nvSpPr>
        <p:spPr bwMode="auto">
          <a:xfrm>
            <a:off x="3419872" y="3285905"/>
            <a:ext cx="741053" cy="367837"/>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endParaRPr lang="en-GB" sz="2100">
              <a:solidFill>
                <a:srgbClr val="FFFFFF"/>
              </a:solidFill>
            </a:endParaRPr>
          </a:p>
        </p:txBody>
      </p:sp>
    </p:spTree>
    <p:extLst>
      <p:ext uri="{BB962C8B-B14F-4D97-AF65-F5344CB8AC3E}">
        <p14:creationId xmlns:p14="http://schemas.microsoft.com/office/powerpoint/2010/main" val="2463227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332656"/>
            <a:ext cx="8078787" cy="1143000"/>
          </a:xfrm>
        </p:spPr>
        <p:txBody>
          <a:bodyPr/>
          <a:lstStyle/>
          <a:p>
            <a:r>
              <a:rPr lang="en-GB" dirty="0" smtClean="0"/>
              <a:t>How to extract MARC Records for titles you have access to</a:t>
            </a:r>
            <a:endParaRPr lang="en-GB" dirty="0"/>
          </a:p>
        </p:txBody>
      </p:sp>
      <p:pic>
        <p:nvPicPr>
          <p:cNvPr id="3"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r="49601"/>
          <a:stretch/>
        </p:blipFill>
        <p:spPr>
          <a:xfrm>
            <a:off x="323528" y="1471112"/>
            <a:ext cx="4980617" cy="4655496"/>
          </a:xfrm>
        </p:spPr>
      </p:pic>
      <p:sp>
        <p:nvSpPr>
          <p:cNvPr id="4" name="Oval 3"/>
          <p:cNvSpPr/>
          <p:nvPr/>
        </p:nvSpPr>
        <p:spPr bwMode="auto">
          <a:xfrm>
            <a:off x="1763688" y="4005064"/>
            <a:ext cx="1152128" cy="576064"/>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endParaRPr lang="en-GB" sz="2100">
              <a:solidFill>
                <a:srgbClr val="FFFFFF"/>
              </a:solidFill>
            </a:endParaRPr>
          </a:p>
        </p:txBody>
      </p:sp>
      <p:sp>
        <p:nvSpPr>
          <p:cNvPr id="6" name="Oval 5"/>
          <p:cNvSpPr/>
          <p:nvPr/>
        </p:nvSpPr>
        <p:spPr bwMode="auto">
          <a:xfrm>
            <a:off x="179512" y="3341615"/>
            <a:ext cx="1224136" cy="606817"/>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endParaRPr lang="en-GB" sz="2100">
              <a:solidFill>
                <a:srgbClr val="FFFFFF"/>
              </a:solidFill>
            </a:endParaRPr>
          </a:p>
        </p:txBody>
      </p:sp>
      <p:sp>
        <p:nvSpPr>
          <p:cNvPr id="7" name="Content Placeholder 2"/>
          <p:cNvSpPr txBox="1">
            <a:spLocks/>
          </p:cNvSpPr>
          <p:nvPr/>
        </p:nvSpPr>
        <p:spPr bwMode="auto">
          <a:xfrm>
            <a:off x="5724128" y="1664804"/>
            <a:ext cx="3162753"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00000"/>
              <a:buFont typeface="Times" pitchFamily="-96"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j-lt"/>
              </a:defRPr>
            </a:lvl2pPr>
            <a:lvl3pPr marL="1143000" indent="-228600" algn="l" rtl="0" eaLnBrk="1" fontAlgn="base" hangingPunct="1">
              <a:spcBef>
                <a:spcPct val="20000"/>
              </a:spcBef>
              <a:spcAft>
                <a:spcPct val="0"/>
              </a:spcAft>
              <a:buSzPct val="100000"/>
              <a:buChar char="•"/>
              <a:defRPr>
                <a:solidFill>
                  <a:schemeClr val="tx1"/>
                </a:solidFill>
                <a:latin typeface="+mj-lt"/>
              </a:defRPr>
            </a:lvl3pPr>
            <a:lvl4pPr marL="1600200" indent="-228600" algn="l" rtl="0" eaLnBrk="1" fontAlgn="base" hangingPunct="1">
              <a:spcBef>
                <a:spcPct val="20000"/>
              </a:spcBef>
              <a:spcAft>
                <a:spcPct val="0"/>
              </a:spcAft>
              <a:buChar char="–"/>
              <a:defRPr sz="1600">
                <a:solidFill>
                  <a:schemeClr val="tx1"/>
                </a:solidFill>
                <a:latin typeface="+mj-lt"/>
              </a:defRPr>
            </a:lvl4pPr>
            <a:lvl5pPr marL="2057400" indent="-228600" algn="l" rtl="0" eaLnBrk="1" fontAlgn="base" hangingPunct="1">
              <a:spcBef>
                <a:spcPct val="20000"/>
              </a:spcBef>
              <a:spcAft>
                <a:spcPct val="0"/>
              </a:spcAft>
              <a:buChar char="»"/>
              <a:defRPr sz="1600">
                <a:solidFill>
                  <a:schemeClr val="tx1"/>
                </a:solidFill>
                <a:latin typeface="+mj-lt"/>
              </a:defRPr>
            </a:lvl5pPr>
            <a:lvl6pPr marL="2514600" indent="-228600" algn="l" rtl="0" eaLnBrk="1" fontAlgn="base" hangingPunct="1">
              <a:spcBef>
                <a:spcPct val="20000"/>
              </a:spcBef>
              <a:spcAft>
                <a:spcPct val="0"/>
              </a:spcAft>
              <a:buChar char="»"/>
              <a:defRPr sz="1600">
                <a:solidFill>
                  <a:schemeClr val="tx1"/>
                </a:solidFill>
                <a:latin typeface="+mj-lt"/>
              </a:defRPr>
            </a:lvl6pPr>
            <a:lvl7pPr marL="2971800" indent="-228600" algn="l" rtl="0" eaLnBrk="1" fontAlgn="base" hangingPunct="1">
              <a:spcBef>
                <a:spcPct val="20000"/>
              </a:spcBef>
              <a:spcAft>
                <a:spcPct val="0"/>
              </a:spcAft>
              <a:buChar char="»"/>
              <a:defRPr sz="1600">
                <a:solidFill>
                  <a:schemeClr val="tx1"/>
                </a:solidFill>
                <a:latin typeface="+mj-lt"/>
              </a:defRPr>
            </a:lvl7pPr>
            <a:lvl8pPr marL="3429000" indent="-228600" algn="l" rtl="0" eaLnBrk="1" fontAlgn="base" hangingPunct="1">
              <a:spcBef>
                <a:spcPct val="20000"/>
              </a:spcBef>
              <a:spcAft>
                <a:spcPct val="0"/>
              </a:spcAft>
              <a:buChar char="»"/>
              <a:defRPr sz="1600">
                <a:solidFill>
                  <a:schemeClr val="tx1"/>
                </a:solidFill>
                <a:latin typeface="+mj-lt"/>
              </a:defRPr>
            </a:lvl8pPr>
            <a:lvl9pPr marL="3886200" indent="-228600" algn="l" rtl="0" eaLnBrk="1" fontAlgn="base" hangingPunct="1">
              <a:spcBef>
                <a:spcPct val="20000"/>
              </a:spcBef>
              <a:spcAft>
                <a:spcPct val="0"/>
              </a:spcAft>
              <a:buChar char="»"/>
              <a:defRPr sz="1600">
                <a:solidFill>
                  <a:schemeClr val="tx1"/>
                </a:solidFill>
                <a:latin typeface="+mj-lt"/>
              </a:defRPr>
            </a:lvl9pPr>
          </a:lstStyle>
          <a:p>
            <a:pPr defTabSz="914212">
              <a:defRPr/>
            </a:pPr>
            <a:r>
              <a:rPr lang="en-GB" sz="1600" dirty="0" smtClean="0"/>
              <a:t>Organisational administrators can log in to their account to access MARC Records in the ‘My Core’ area</a:t>
            </a:r>
            <a:endParaRPr lang="en-GB" sz="1600" dirty="0"/>
          </a:p>
          <a:p>
            <a:endParaRPr lang="en-GB" sz="1600" dirty="0"/>
          </a:p>
          <a:p>
            <a:pPr defTabSz="914212">
              <a:defRPr/>
            </a:pPr>
            <a:r>
              <a:rPr lang="en-GB" sz="1600" dirty="0" smtClean="0"/>
              <a:t>In the left hand menu select Bibliographic data</a:t>
            </a:r>
            <a:endParaRPr lang="en-GB" sz="1600" b="1" dirty="0"/>
          </a:p>
          <a:p>
            <a:endParaRPr lang="en-GB" sz="1600" dirty="0"/>
          </a:p>
          <a:p>
            <a:pPr defTabSz="914212">
              <a:defRPr/>
            </a:pPr>
            <a:r>
              <a:rPr lang="en-GB" sz="1600" dirty="0" smtClean="0"/>
              <a:t>You can now download MARC Records for books you have access to, plus OCLC Control numbers and KBART files</a:t>
            </a:r>
            <a:endParaRPr lang="en-GB" sz="1600" dirty="0"/>
          </a:p>
          <a:p>
            <a:pPr marL="0" indent="0">
              <a:buFont typeface="Times" pitchFamily="-96" charset="0"/>
              <a:buNone/>
            </a:pPr>
            <a:r>
              <a:rPr lang="en-GB" sz="2400" b="1" kern="0" dirty="0" smtClean="0">
                <a:latin typeface="Avenir LT Std 65 Medium" pitchFamily="34" charset="0"/>
              </a:rPr>
              <a:t/>
            </a:r>
            <a:br>
              <a:rPr lang="en-GB" sz="2400" b="1" kern="0" dirty="0" smtClean="0">
                <a:latin typeface="Avenir LT Std 65 Medium" pitchFamily="34" charset="0"/>
              </a:rPr>
            </a:br>
            <a:endParaRPr lang="en-GB" sz="2400" b="1" kern="0" dirty="0" smtClean="0">
              <a:latin typeface="Avenir LT Std 65 Medium" pitchFamily="34" charset="0"/>
            </a:endParaRPr>
          </a:p>
          <a:p>
            <a:pPr marL="0" indent="0">
              <a:buFont typeface="Times" pitchFamily="-96" charset="0"/>
              <a:buNone/>
            </a:pPr>
            <a:endParaRPr lang="en-GB" kern="0" dirty="0" smtClean="0"/>
          </a:p>
        </p:txBody>
      </p:sp>
    </p:spTree>
    <p:extLst>
      <p:ext uri="{BB962C8B-B14F-4D97-AF65-F5344CB8AC3E}">
        <p14:creationId xmlns:p14="http://schemas.microsoft.com/office/powerpoint/2010/main" val="969043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2074"/>
          </a:xfrm>
        </p:spPr>
        <p:txBody>
          <a:bodyPr/>
          <a:lstStyle/>
          <a:p>
            <a:r>
              <a:rPr lang="en-GB" sz="2800" b="1" dirty="0" smtClean="0"/>
              <a:t>Which Discovery Partners do we work with?</a:t>
            </a:r>
            <a:endParaRPr lang="en-GB" sz="2800" b="1" dirty="0"/>
          </a:p>
        </p:txBody>
      </p:sp>
      <p:sp>
        <p:nvSpPr>
          <p:cNvPr id="16" name="Rounded Rectangle 15"/>
          <p:cNvSpPr/>
          <p:nvPr/>
        </p:nvSpPr>
        <p:spPr>
          <a:xfrm>
            <a:off x="3072748" y="2708010"/>
            <a:ext cx="3017520" cy="914400"/>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buSzTx/>
              <a:buFontTx/>
              <a:buNone/>
              <a:defRPr/>
            </a:pPr>
            <a:r>
              <a:rPr lang="en-GB" kern="0" dirty="0" smtClean="0">
                <a:solidFill>
                  <a:prstClr val="black"/>
                </a:solidFill>
                <a:latin typeface="Calibri"/>
              </a:rPr>
              <a:t>Discovery Platform Providers</a:t>
            </a:r>
          </a:p>
        </p:txBody>
      </p:sp>
      <p:pic>
        <p:nvPicPr>
          <p:cNvPr id="17" name="Picture 4" descr="http://www2.ebsco.com/Style%20Library/Images/ebsco/gray/logo_ebsco.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598396">
            <a:off x="6293478" y="1193143"/>
            <a:ext cx="1997417" cy="7424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21408961">
            <a:off x="5885673" y="4572514"/>
            <a:ext cx="2302036" cy="695155"/>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rot="21076032">
            <a:off x="799951" y="1240206"/>
            <a:ext cx="1854673" cy="726167"/>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rot="215513">
            <a:off x="697556" y="4899380"/>
            <a:ext cx="3280749" cy="54941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pic>
        <p:nvPicPr>
          <p:cNvPr id="2049" name="Picture 1" descr="http://www.exlibrisgroup.com/files/Products/Alma/AlmaBann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rot="326695">
            <a:off x="561971" y="2299907"/>
            <a:ext cx="968394" cy="518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rim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rot="21332825">
            <a:off x="1994804" y="2116595"/>
            <a:ext cx="976545" cy="46723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FX"/>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rot="348908">
            <a:off x="3010321" y="1325002"/>
            <a:ext cx="682652" cy="47874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rot="433037">
            <a:off x="6542160" y="2131281"/>
            <a:ext cx="707995" cy="71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rot="21283002">
            <a:off x="5316321" y="1668543"/>
            <a:ext cx="760756" cy="74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rot="21254037">
            <a:off x="7983187" y="2208438"/>
            <a:ext cx="713820" cy="70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a:stretch/>
        </p:blipFill>
        <p:spPr bwMode="auto">
          <a:xfrm rot="21435010">
            <a:off x="7300114" y="4020581"/>
            <a:ext cx="1489211" cy="36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rot="21161188">
            <a:off x="5081050" y="4075753"/>
            <a:ext cx="1369115" cy="34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rot="231634">
            <a:off x="5071348" y="5502939"/>
            <a:ext cx="2547605" cy="28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descr="http://www.serialssolutions.com/images/logo_knowledgeworks.pn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273759">
            <a:off x="2354306" y="4138879"/>
            <a:ext cx="1619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www.serialssolutions.com/images/logo_summon.pn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21033127">
            <a:off x="347659" y="4118590"/>
            <a:ext cx="1506689" cy="41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75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U-Turn Arrow 37"/>
          <p:cNvSpPr/>
          <p:nvPr/>
        </p:nvSpPr>
        <p:spPr>
          <a:xfrm rot="5400000">
            <a:off x="4864726" y="1876927"/>
            <a:ext cx="4419598" cy="2871387"/>
          </a:xfrm>
          <a:prstGeom prst="uturnArrow">
            <a:avLst>
              <a:gd name="adj1" fmla="val 5996"/>
              <a:gd name="adj2" fmla="val 6593"/>
              <a:gd name="adj3" fmla="val 9562"/>
              <a:gd name="adj4" fmla="val 43750"/>
              <a:gd name="adj5" fmla="val 100000"/>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endParaRPr lang="en-GB">
              <a:solidFill>
                <a:sysClr val="windowText" lastClr="000000"/>
              </a:solidFill>
              <a:latin typeface="Calibri"/>
            </a:endParaRPr>
          </a:p>
        </p:txBody>
      </p:sp>
      <p:sp>
        <p:nvSpPr>
          <p:cNvPr id="39" name="Rounded Rectangle 38"/>
          <p:cNvSpPr/>
          <p:nvPr/>
        </p:nvSpPr>
        <p:spPr>
          <a:xfrm>
            <a:off x="5121811" y="3084020"/>
            <a:ext cx="2743200" cy="914400"/>
          </a:xfrm>
          <a:prstGeom prst="roundRect">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r>
              <a:rPr lang="en-GB" dirty="0" smtClean="0">
                <a:solidFill>
                  <a:sysClr val="window" lastClr="FFFFFF"/>
                </a:solidFill>
                <a:latin typeface="Calibri"/>
              </a:rPr>
              <a:t>DATA</a:t>
            </a:r>
            <a:endParaRPr lang="en-GB" dirty="0">
              <a:solidFill>
                <a:sysClr val="window" lastClr="FFFFFF"/>
              </a:solidFill>
              <a:latin typeface="Calibri"/>
            </a:endParaRPr>
          </a:p>
        </p:txBody>
      </p:sp>
      <p:sp>
        <p:nvSpPr>
          <p:cNvPr id="40" name="Rounded Rectangle 39"/>
          <p:cNvSpPr/>
          <p:nvPr/>
        </p:nvSpPr>
        <p:spPr>
          <a:xfrm>
            <a:off x="5081219" y="836712"/>
            <a:ext cx="2743200" cy="914400"/>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r>
              <a:rPr lang="en-GB" dirty="0" smtClean="0">
                <a:solidFill>
                  <a:sysClr val="windowText" lastClr="000000"/>
                </a:solidFill>
                <a:latin typeface="Calibri"/>
              </a:rPr>
              <a:t>Publisher</a:t>
            </a:r>
            <a:endParaRPr lang="en-GB" dirty="0">
              <a:solidFill>
                <a:sysClr val="windowText" lastClr="000000"/>
              </a:solidFill>
              <a:latin typeface="Calibri"/>
            </a:endParaRPr>
          </a:p>
        </p:txBody>
      </p:sp>
      <p:sp>
        <p:nvSpPr>
          <p:cNvPr id="41" name="Down Arrow 40"/>
          <p:cNvSpPr/>
          <p:nvPr/>
        </p:nvSpPr>
        <p:spPr>
          <a:xfrm>
            <a:off x="6322705" y="1751112"/>
            <a:ext cx="260228" cy="1332908"/>
          </a:xfrm>
          <a:prstGeom prst="downArrow">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endParaRPr lang="en-GB">
              <a:solidFill>
                <a:sysClr val="window" lastClr="FFFFFF"/>
              </a:solidFill>
              <a:latin typeface="Calibri"/>
            </a:endParaRPr>
          </a:p>
        </p:txBody>
      </p:sp>
      <p:sp>
        <p:nvSpPr>
          <p:cNvPr id="42" name="Down Arrow 41"/>
          <p:cNvSpPr/>
          <p:nvPr/>
        </p:nvSpPr>
        <p:spPr>
          <a:xfrm rot="16200000">
            <a:off x="3980801" y="2530324"/>
            <a:ext cx="260228" cy="2021792"/>
          </a:xfrm>
          <a:prstGeom prst="downArrow">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endParaRPr lang="en-GB">
              <a:solidFill>
                <a:sysClr val="window" lastClr="FFFFFF"/>
              </a:solidFill>
              <a:latin typeface="Calibri"/>
            </a:endParaRPr>
          </a:p>
        </p:txBody>
      </p:sp>
      <p:sp>
        <p:nvSpPr>
          <p:cNvPr id="43" name="Rounded Rectangle 42"/>
          <p:cNvSpPr/>
          <p:nvPr/>
        </p:nvSpPr>
        <p:spPr>
          <a:xfrm>
            <a:off x="356819" y="3084020"/>
            <a:ext cx="2743200" cy="914400"/>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r>
              <a:rPr lang="en-GB" dirty="0" smtClean="0">
                <a:solidFill>
                  <a:sysClr val="windowText" lastClr="000000"/>
                </a:solidFill>
                <a:latin typeface="Calibri"/>
              </a:rPr>
              <a:t>Discovery Platform Providers</a:t>
            </a:r>
            <a:endParaRPr lang="en-GB" dirty="0">
              <a:solidFill>
                <a:sysClr val="windowText" lastClr="000000"/>
              </a:solidFill>
              <a:latin typeface="Calibri"/>
            </a:endParaRPr>
          </a:p>
        </p:txBody>
      </p:sp>
      <p:sp>
        <p:nvSpPr>
          <p:cNvPr id="44" name="Rounded Rectangle 43"/>
          <p:cNvSpPr/>
          <p:nvPr/>
        </p:nvSpPr>
        <p:spPr>
          <a:xfrm>
            <a:off x="3420134" y="3356816"/>
            <a:ext cx="1247605" cy="368808"/>
          </a:xfrm>
          <a:prstGeom prst="roundRect">
            <a:avLst/>
          </a:prstGeom>
          <a:solidFill>
            <a:srgbClr val="92D050"/>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r>
              <a:rPr lang="en-GB" sz="1000" dirty="0" smtClean="0">
                <a:solidFill>
                  <a:sysClr val="windowText" lastClr="000000"/>
                </a:solidFill>
                <a:latin typeface="Calibri"/>
              </a:rPr>
              <a:t>Retrieve from Academic Platforms</a:t>
            </a:r>
            <a:endParaRPr lang="en-GB" sz="1000" dirty="0">
              <a:solidFill>
                <a:sysClr val="windowText" lastClr="000000"/>
              </a:solidFill>
              <a:latin typeface="Calibri"/>
            </a:endParaRPr>
          </a:p>
        </p:txBody>
      </p:sp>
      <p:sp>
        <p:nvSpPr>
          <p:cNvPr id="45" name="Rounded Rectangle 44"/>
          <p:cNvSpPr/>
          <p:nvPr/>
        </p:nvSpPr>
        <p:spPr>
          <a:xfrm>
            <a:off x="2871419" y="4836621"/>
            <a:ext cx="2743200" cy="914400"/>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r>
              <a:rPr lang="en-GB" dirty="0" smtClean="0">
                <a:solidFill>
                  <a:sysClr val="windowText" lastClr="000000"/>
                </a:solidFill>
                <a:latin typeface="Calibri"/>
              </a:rPr>
              <a:t>Libraries</a:t>
            </a:r>
            <a:endParaRPr lang="en-GB" dirty="0">
              <a:solidFill>
                <a:sysClr val="windowText" lastClr="000000"/>
              </a:solidFill>
              <a:latin typeface="Calibri"/>
            </a:endParaRPr>
          </a:p>
        </p:txBody>
      </p:sp>
      <p:sp>
        <p:nvSpPr>
          <p:cNvPr id="46" name="Bent Arrow 45"/>
          <p:cNvSpPr/>
          <p:nvPr/>
        </p:nvSpPr>
        <p:spPr>
          <a:xfrm rot="10800000" flipH="1">
            <a:off x="1652219" y="3998420"/>
            <a:ext cx="1219200" cy="1523998"/>
          </a:xfrm>
          <a:prstGeom prst="bentArrow">
            <a:avLst>
              <a:gd name="adj1" fmla="val 10852"/>
              <a:gd name="adj2" fmla="val 13941"/>
              <a:gd name="adj3" fmla="val 25000"/>
              <a:gd name="adj4" fmla="val 43750"/>
            </a:avLst>
          </a:prstGeom>
          <a:solidFill>
            <a:sysClr val="window" lastClr="FFFFFF"/>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endParaRPr lang="en-GB">
              <a:solidFill>
                <a:sysClr val="windowText" lastClr="000000"/>
              </a:solidFill>
              <a:latin typeface="Calibri"/>
            </a:endParaRPr>
          </a:p>
        </p:txBody>
      </p:sp>
      <p:sp>
        <p:nvSpPr>
          <p:cNvPr id="47" name="Rounded Rectangle 46"/>
          <p:cNvSpPr/>
          <p:nvPr/>
        </p:nvSpPr>
        <p:spPr>
          <a:xfrm>
            <a:off x="1004204" y="4271510"/>
            <a:ext cx="1448431" cy="593969"/>
          </a:xfrm>
          <a:prstGeom prst="roundRect">
            <a:avLst/>
          </a:prstGeom>
          <a:solidFill>
            <a:srgbClr val="92D050"/>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r>
              <a:rPr lang="en-GB" sz="1000" smtClean="0">
                <a:solidFill>
                  <a:sysClr val="windowText" lastClr="000000"/>
                </a:solidFill>
                <a:latin typeface="Calibri"/>
              </a:rPr>
              <a:t>Provide an </a:t>
            </a:r>
            <a:r>
              <a:rPr lang="en-GB" sz="1000" dirty="0" smtClean="0">
                <a:solidFill>
                  <a:sysClr val="windowText" lastClr="000000"/>
                </a:solidFill>
                <a:latin typeface="Calibri"/>
              </a:rPr>
              <a:t>interface by which end-users can access collections</a:t>
            </a:r>
            <a:endParaRPr lang="en-GB" sz="1000" dirty="0">
              <a:solidFill>
                <a:sysClr val="windowText" lastClr="000000"/>
              </a:solidFill>
              <a:latin typeface="Calibri"/>
            </a:endParaRPr>
          </a:p>
        </p:txBody>
      </p:sp>
      <p:sp>
        <p:nvSpPr>
          <p:cNvPr id="48" name="Rounded Rectangle 47"/>
          <p:cNvSpPr/>
          <p:nvPr/>
        </p:nvSpPr>
        <p:spPr>
          <a:xfrm>
            <a:off x="7291964" y="3384814"/>
            <a:ext cx="1752601" cy="304800"/>
          </a:xfrm>
          <a:prstGeom prst="roundRect">
            <a:avLst/>
          </a:prstGeom>
          <a:solidFill>
            <a:srgbClr val="92D050"/>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r>
              <a:rPr lang="en-GB" sz="1000" dirty="0" smtClean="0">
                <a:solidFill>
                  <a:sysClr val="windowText" lastClr="000000"/>
                </a:solidFill>
                <a:latin typeface="Calibri"/>
              </a:rPr>
              <a:t>Provide content to libraries</a:t>
            </a:r>
            <a:endParaRPr lang="en-GB" sz="1000" dirty="0">
              <a:solidFill>
                <a:sysClr val="windowText" lastClr="000000"/>
              </a:solidFill>
              <a:latin typeface="Calibri"/>
            </a:endParaRPr>
          </a:p>
        </p:txBody>
      </p:sp>
      <p:sp>
        <p:nvSpPr>
          <p:cNvPr id="49" name="Rounded Rectangle 48"/>
          <p:cNvSpPr/>
          <p:nvPr/>
        </p:nvSpPr>
        <p:spPr>
          <a:xfrm>
            <a:off x="5728603" y="2093420"/>
            <a:ext cx="1448431" cy="405689"/>
          </a:xfrm>
          <a:prstGeom prst="roundRect">
            <a:avLst/>
          </a:prstGeom>
          <a:solidFill>
            <a:srgbClr val="92D050"/>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r>
              <a:rPr lang="en-GB" sz="1000" dirty="0" smtClean="0">
                <a:solidFill>
                  <a:sysClr val="windowText" lastClr="000000"/>
                </a:solidFill>
                <a:latin typeface="Calibri"/>
              </a:rPr>
              <a:t>Generate data associated to content</a:t>
            </a:r>
            <a:endParaRPr lang="en-GB" sz="1000" dirty="0">
              <a:solidFill>
                <a:sysClr val="windowText" lastClr="000000"/>
              </a:solidFill>
              <a:latin typeface="Calibri"/>
            </a:endParaRPr>
          </a:p>
        </p:txBody>
      </p:sp>
      <p:sp>
        <p:nvSpPr>
          <p:cNvPr id="50" name="Bent Arrow 49"/>
          <p:cNvSpPr/>
          <p:nvPr/>
        </p:nvSpPr>
        <p:spPr>
          <a:xfrm>
            <a:off x="1652218" y="1102821"/>
            <a:ext cx="3429001" cy="990599"/>
          </a:xfrm>
          <a:prstGeom prst="bentArrow">
            <a:avLst>
              <a:gd name="adj1" fmla="val 13154"/>
              <a:gd name="adj2" fmla="val 14216"/>
              <a:gd name="adj3" fmla="val 25000"/>
              <a:gd name="adj4" fmla="val 43750"/>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endParaRPr lang="en-GB">
              <a:solidFill>
                <a:sysClr val="windowText" lastClr="000000"/>
              </a:solidFill>
              <a:latin typeface="Calibri"/>
            </a:endParaRPr>
          </a:p>
        </p:txBody>
      </p:sp>
      <p:sp>
        <p:nvSpPr>
          <p:cNvPr id="51" name="Down Arrow 50"/>
          <p:cNvSpPr/>
          <p:nvPr/>
        </p:nvSpPr>
        <p:spPr>
          <a:xfrm>
            <a:off x="1598305" y="1827312"/>
            <a:ext cx="260229" cy="1248162"/>
          </a:xfrm>
          <a:prstGeom prst="downArrow">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endParaRPr lang="en-GB">
              <a:solidFill>
                <a:sysClr val="window" lastClr="FFFFFF"/>
              </a:solidFill>
              <a:latin typeface="Calibri"/>
            </a:endParaRPr>
          </a:p>
        </p:txBody>
      </p:sp>
      <p:sp>
        <p:nvSpPr>
          <p:cNvPr id="52" name="Rounded Rectangle 51"/>
          <p:cNvSpPr/>
          <p:nvPr/>
        </p:nvSpPr>
        <p:spPr>
          <a:xfrm>
            <a:off x="764489" y="1794409"/>
            <a:ext cx="1927861" cy="718703"/>
          </a:xfrm>
          <a:prstGeom prst="roundRect">
            <a:avLst/>
          </a:prstGeom>
          <a:solidFill>
            <a:srgbClr val="92D050"/>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SzTx/>
              <a:buFontTx/>
              <a:buNone/>
              <a:defRPr/>
            </a:pPr>
            <a:r>
              <a:rPr lang="en-GB" sz="1000" dirty="0" smtClean="0">
                <a:solidFill>
                  <a:sysClr val="windowText" lastClr="000000"/>
                </a:solidFill>
                <a:latin typeface="Calibri"/>
              </a:rPr>
              <a:t>Library Data Analyst to help manage relationship between Publisher and Discovery Platform Providers</a:t>
            </a:r>
            <a:endParaRPr lang="en-GB" sz="1000" dirty="0">
              <a:solidFill>
                <a:sysClr val="windowText" lastClr="000000"/>
              </a:solidFill>
              <a:latin typeface="Calibri"/>
            </a:endParaRPr>
          </a:p>
        </p:txBody>
      </p:sp>
      <p:sp>
        <p:nvSpPr>
          <p:cNvPr id="2" name="Title 1"/>
          <p:cNvSpPr>
            <a:spLocks noGrp="1"/>
          </p:cNvSpPr>
          <p:nvPr>
            <p:ph type="title"/>
          </p:nvPr>
        </p:nvSpPr>
        <p:spPr>
          <a:xfrm>
            <a:off x="525661" y="197768"/>
            <a:ext cx="8078787" cy="1143000"/>
          </a:xfrm>
        </p:spPr>
        <p:txBody>
          <a:bodyPr/>
          <a:lstStyle/>
          <a:p>
            <a:pPr algn="ctr"/>
            <a:r>
              <a:rPr lang="en-GB" sz="2800" b="1" u="sng" dirty="0" smtClean="0"/>
              <a:t>The Information Supply Chain:</a:t>
            </a:r>
            <a:endParaRPr lang="en-GB" sz="2800" b="1" u="sng" dirty="0"/>
          </a:p>
        </p:txBody>
      </p:sp>
    </p:spTree>
    <p:extLst>
      <p:ext uri="{BB962C8B-B14F-4D97-AF65-F5344CB8AC3E}">
        <p14:creationId xmlns:p14="http://schemas.microsoft.com/office/powerpoint/2010/main" val="1633370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4" grpId="0" animBg="1"/>
      <p:bldP spid="46" grpId="0" animBg="1"/>
      <p:bldP spid="47" grpId="0" animBg="1"/>
      <p:bldP spid="49" grpId="0" animBg="1"/>
      <p:bldP spid="50" grpId="0" animBg="1"/>
      <p:bldP spid="51"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8787" cy="1143000"/>
          </a:xfrm>
        </p:spPr>
        <p:txBody>
          <a:bodyPr/>
          <a:lstStyle/>
          <a:p>
            <a:r>
              <a:rPr lang="en-GB" sz="3200" dirty="0" smtClean="0">
                <a:latin typeface="Avenir LT Std 35 Light" pitchFamily="34" charset="0"/>
              </a:rPr>
              <a:t>Content previously on multiple platforms</a:t>
            </a:r>
            <a:endParaRPr lang="en-GB" sz="3200" dirty="0">
              <a:latin typeface="Avenir LT Std 35 Light"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918212"/>
            <a:ext cx="8606840" cy="5528615"/>
          </a:xfrm>
          <a:prstGeom prst="rect">
            <a:avLst/>
          </a:prstGeom>
        </p:spPr>
      </p:pic>
    </p:spTree>
    <p:extLst>
      <p:ext uri="{BB962C8B-B14F-4D97-AF65-F5344CB8AC3E}">
        <p14:creationId xmlns:p14="http://schemas.microsoft.com/office/powerpoint/2010/main" val="36936810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Usage and resources for your libraries</a:t>
            </a:r>
            <a:endParaRPr lang="en-GB" dirty="0"/>
          </a:p>
        </p:txBody>
      </p:sp>
    </p:spTree>
    <p:extLst>
      <p:ext uri="{BB962C8B-B14F-4D97-AF65-F5344CB8AC3E}">
        <p14:creationId xmlns:p14="http://schemas.microsoft.com/office/powerpoint/2010/main" val="29883465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EBA Resource bank </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134364"/>
            <a:ext cx="3658871" cy="205187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034" y="1127564"/>
            <a:ext cx="4117348" cy="2058674"/>
          </a:xfrm>
          <a:prstGeom prst="rect">
            <a:avLst/>
          </a:prstGeom>
        </p:spPr>
      </p:pic>
      <p:sp>
        <p:nvSpPr>
          <p:cNvPr id="8" name="Rectangle 7"/>
          <p:cNvSpPr/>
          <p:nvPr/>
        </p:nvSpPr>
        <p:spPr>
          <a:xfrm>
            <a:off x="1660535" y="3183471"/>
            <a:ext cx="5886400" cy="523220"/>
          </a:xfrm>
          <a:prstGeom prst="rect">
            <a:avLst/>
          </a:prstGeom>
        </p:spPr>
        <p:txBody>
          <a:bodyPr wrap="square">
            <a:spAutoFit/>
          </a:bodyPr>
          <a:lstStyle/>
          <a:p>
            <a:r>
              <a:rPr lang="en-GB" dirty="0">
                <a:solidFill>
                  <a:srgbClr val="333333"/>
                </a:solidFill>
                <a:latin typeface="AvenirLTStd-Heavy" panose="020B0703020203020204" pitchFamily="34" charset="0"/>
              </a:rPr>
              <a:t>cambridge.org/</a:t>
            </a:r>
            <a:r>
              <a:rPr lang="en-GB" dirty="0" err="1">
                <a:solidFill>
                  <a:srgbClr val="333333"/>
                </a:solidFill>
                <a:latin typeface="AvenirLTStd-Heavy" panose="020B0703020203020204" pitchFamily="34" charset="0"/>
              </a:rPr>
              <a:t>EBAresources</a:t>
            </a:r>
            <a:endParaRPr lang="en-GB"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618" y="3708922"/>
            <a:ext cx="4141480" cy="207074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3735" y="3708922"/>
            <a:ext cx="4159265" cy="2079633"/>
          </a:xfrm>
          <a:prstGeom prst="rect">
            <a:avLst/>
          </a:prstGeom>
        </p:spPr>
      </p:pic>
    </p:spTree>
    <p:extLst>
      <p:ext uri="{BB962C8B-B14F-4D97-AF65-F5344CB8AC3E}">
        <p14:creationId xmlns:p14="http://schemas.microsoft.com/office/powerpoint/2010/main" val="8803197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245" y="297958"/>
            <a:ext cx="8078787" cy="1143000"/>
          </a:xfrm>
        </p:spPr>
        <p:txBody>
          <a:bodyPr/>
          <a:lstStyle/>
          <a:p>
            <a:r>
              <a:rPr lang="en-GB" dirty="0" smtClean="0"/>
              <a:t>EBA Resource bank </a:t>
            </a:r>
            <a:endParaRPr lang="en-GB" dirty="0"/>
          </a:p>
        </p:txBody>
      </p:sp>
      <p:sp>
        <p:nvSpPr>
          <p:cNvPr id="8" name="Rectangle 7"/>
          <p:cNvSpPr/>
          <p:nvPr/>
        </p:nvSpPr>
        <p:spPr>
          <a:xfrm>
            <a:off x="1907704" y="5085184"/>
            <a:ext cx="5886400" cy="523220"/>
          </a:xfrm>
          <a:prstGeom prst="rect">
            <a:avLst/>
          </a:prstGeom>
        </p:spPr>
        <p:txBody>
          <a:bodyPr wrap="square">
            <a:spAutoFit/>
          </a:bodyPr>
          <a:lstStyle/>
          <a:p>
            <a:r>
              <a:rPr lang="en-GB" dirty="0">
                <a:solidFill>
                  <a:srgbClr val="333333"/>
                </a:solidFill>
                <a:latin typeface="AvenirLTStd-Heavy" panose="020B0703020203020204" pitchFamily="34" charset="0"/>
              </a:rPr>
              <a:t>cambridge.org/</a:t>
            </a:r>
            <a:r>
              <a:rPr lang="en-GB" dirty="0" err="1">
                <a:solidFill>
                  <a:srgbClr val="333333"/>
                </a:solidFill>
                <a:latin typeface="AvenirLTStd-Heavy" panose="020B0703020203020204" pitchFamily="34" charset="0"/>
              </a:rPr>
              <a:t>EBAresources</a:t>
            </a:r>
            <a:endParaRPr lang="en-GB" dirty="0"/>
          </a:p>
        </p:txBody>
      </p:sp>
      <p:pic>
        <p:nvPicPr>
          <p:cNvPr id="9" name="Picture 8"/>
          <p:cNvPicPr>
            <a:picLocks noChangeAspect="1"/>
          </p:cNvPicPr>
          <p:nvPr/>
        </p:nvPicPr>
        <p:blipFill rotWithShape="1">
          <a:blip r:embed="rId3"/>
          <a:srcRect b="51308"/>
          <a:stretch/>
        </p:blipFill>
        <p:spPr>
          <a:xfrm>
            <a:off x="127193" y="1632419"/>
            <a:ext cx="4458445" cy="2937900"/>
          </a:xfrm>
          <a:prstGeom prst="rect">
            <a:avLst/>
          </a:prstGeom>
        </p:spPr>
      </p:pic>
      <p:pic>
        <p:nvPicPr>
          <p:cNvPr id="10" name="Picture 9"/>
          <p:cNvPicPr>
            <a:picLocks noChangeAspect="1"/>
          </p:cNvPicPr>
          <p:nvPr/>
        </p:nvPicPr>
        <p:blipFill rotWithShape="1">
          <a:blip r:embed="rId3"/>
          <a:srcRect t="51155"/>
          <a:stretch/>
        </p:blipFill>
        <p:spPr>
          <a:xfrm>
            <a:off x="4585638" y="1652234"/>
            <a:ext cx="4458445" cy="2947196"/>
          </a:xfrm>
          <a:prstGeom prst="rect">
            <a:avLst/>
          </a:prstGeom>
        </p:spPr>
      </p:pic>
    </p:spTree>
    <p:extLst>
      <p:ext uri="{BB962C8B-B14F-4D97-AF65-F5344CB8AC3E}">
        <p14:creationId xmlns:p14="http://schemas.microsoft.com/office/powerpoint/2010/main" val="39175621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Customised desktop screens</a:t>
            </a:r>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473074" y="1104900"/>
            <a:ext cx="8201025" cy="4848225"/>
          </a:xfrm>
          <a:prstGeom prst="rect">
            <a:avLst/>
          </a:prstGeom>
        </p:spPr>
      </p:pic>
    </p:spTree>
    <p:extLst>
      <p:ext uri="{BB962C8B-B14F-4D97-AF65-F5344CB8AC3E}">
        <p14:creationId xmlns:p14="http://schemas.microsoft.com/office/powerpoint/2010/main" val="38003948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7984" y="332656"/>
            <a:ext cx="8078787" cy="1143000"/>
          </a:xfrm>
        </p:spPr>
        <p:txBody>
          <a:bodyPr/>
          <a:lstStyle/>
          <a:p>
            <a:r>
              <a:rPr lang="en-GB" sz="3200" dirty="0" smtClean="0"/>
              <a:t>Visualising data</a:t>
            </a:r>
            <a:endParaRPr lang="en-GB" sz="3200" dirty="0"/>
          </a:p>
        </p:txBody>
      </p:sp>
      <p:pic>
        <p:nvPicPr>
          <p:cNvPr id="5" name="Picture 4"/>
          <p:cNvPicPr>
            <a:picLocks noChangeAspect="1"/>
          </p:cNvPicPr>
          <p:nvPr/>
        </p:nvPicPr>
        <p:blipFill>
          <a:blip r:embed="rId3"/>
          <a:stretch>
            <a:fillRect/>
          </a:stretch>
        </p:blipFill>
        <p:spPr>
          <a:xfrm>
            <a:off x="4283968" y="1052736"/>
            <a:ext cx="4634780" cy="4842173"/>
          </a:xfrm>
          <a:prstGeom prst="rect">
            <a:avLst/>
          </a:prstGeom>
        </p:spPr>
      </p:pic>
      <p:pic>
        <p:nvPicPr>
          <p:cNvPr id="6" name="Picture 5"/>
          <p:cNvPicPr>
            <a:picLocks noChangeAspect="1"/>
          </p:cNvPicPr>
          <p:nvPr/>
        </p:nvPicPr>
        <p:blipFill>
          <a:blip r:embed="rId4"/>
          <a:stretch>
            <a:fillRect/>
          </a:stretch>
        </p:blipFill>
        <p:spPr>
          <a:xfrm>
            <a:off x="33874" y="160294"/>
            <a:ext cx="4229929" cy="5743540"/>
          </a:xfrm>
          <a:prstGeom prst="rect">
            <a:avLst/>
          </a:prstGeom>
        </p:spPr>
      </p:pic>
    </p:spTree>
    <p:extLst>
      <p:ext uri="{BB962C8B-B14F-4D97-AF65-F5344CB8AC3E}">
        <p14:creationId xmlns:p14="http://schemas.microsoft.com/office/powerpoint/2010/main" val="36884085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583488" cy="1080120"/>
          </a:xfrm>
        </p:spPr>
        <p:txBody>
          <a:bodyPr/>
          <a:lstStyle/>
          <a:p>
            <a:pPr algn="ctr"/>
            <a:r>
              <a:rPr lang="en-GB" sz="4800" dirty="0" smtClean="0">
                <a:latin typeface="Avenir LT Std 65 Medium" pitchFamily="34" charset="0"/>
              </a:rPr>
              <a:t>What’s next for Cambridge Core?</a:t>
            </a:r>
            <a:endParaRPr lang="en-GB" sz="3200" dirty="0">
              <a:latin typeface="Avenir LT Std 65 Medium" pitchFamily="34" charset="0"/>
            </a:endParaRPr>
          </a:p>
        </p:txBody>
      </p:sp>
      <p:sp>
        <p:nvSpPr>
          <p:cNvPr id="3" name="Content Placeholder 2"/>
          <p:cNvSpPr>
            <a:spLocks noGrp="1"/>
          </p:cNvSpPr>
          <p:nvPr>
            <p:ph idx="1"/>
          </p:nvPr>
        </p:nvSpPr>
        <p:spPr>
          <a:xfrm>
            <a:off x="683568" y="1124744"/>
            <a:ext cx="7776864" cy="4254624"/>
          </a:xfrm>
        </p:spPr>
        <p:txBody>
          <a:bodyPr/>
          <a:lstStyle/>
          <a:p>
            <a:pPr marL="0" indent="0">
              <a:buNone/>
            </a:pPr>
            <a:endParaRPr lang="en-GB" dirty="0" smtClean="0">
              <a:latin typeface="+mj-lt"/>
            </a:endParaRPr>
          </a:p>
          <a:p>
            <a:r>
              <a:rPr lang="en-GB" sz="3200" dirty="0" smtClean="0">
                <a:latin typeface="+mj-lt"/>
              </a:rPr>
              <a:t>Further development and improvements</a:t>
            </a:r>
          </a:p>
          <a:p>
            <a:r>
              <a:rPr lang="en-GB" sz="3200" dirty="0" smtClean="0">
                <a:latin typeface="+mj-lt"/>
              </a:rPr>
              <a:t>Migration of additional products</a:t>
            </a:r>
          </a:p>
          <a:p>
            <a:r>
              <a:rPr lang="en-GB" sz="3200" dirty="0" smtClean="0">
                <a:latin typeface="+mj-lt"/>
              </a:rPr>
              <a:t>Adapting to future needs</a:t>
            </a:r>
          </a:p>
        </p:txBody>
      </p:sp>
      <p:pic>
        <p:nvPicPr>
          <p:cNvPr id="2050" name="Picture 2" descr="Image result for the fu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651" y="3356992"/>
            <a:ext cx="3424626" cy="22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80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Any questions?</a:t>
            </a:r>
            <a:endParaRPr lang="en-GB" dirty="0"/>
          </a:p>
        </p:txBody>
      </p:sp>
    </p:spTree>
    <p:extLst>
      <p:ext uri="{BB962C8B-B14F-4D97-AF65-F5344CB8AC3E}">
        <p14:creationId xmlns:p14="http://schemas.microsoft.com/office/powerpoint/2010/main" val="39736881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583488" cy="1487760"/>
          </a:xfrm>
        </p:spPr>
        <p:txBody>
          <a:bodyPr/>
          <a:lstStyle/>
          <a:p>
            <a:pPr algn="ctr"/>
            <a:r>
              <a:rPr lang="en-GB" sz="4800" dirty="0" smtClean="0">
                <a:latin typeface="Avenir LT Std 65 Medium" pitchFamily="34" charset="0"/>
              </a:rPr>
              <a:t>How was Cambridge Core built?</a:t>
            </a:r>
            <a:endParaRPr lang="en-GB" sz="4800" dirty="0">
              <a:latin typeface="Avenir LT Std 65 Medium" pitchFamily="34" charset="0"/>
            </a:endParaRPr>
          </a:p>
        </p:txBody>
      </p:sp>
      <p:sp>
        <p:nvSpPr>
          <p:cNvPr id="3" name="Content Placeholder 2"/>
          <p:cNvSpPr>
            <a:spLocks noGrp="1"/>
          </p:cNvSpPr>
          <p:nvPr>
            <p:ph idx="1"/>
          </p:nvPr>
        </p:nvSpPr>
        <p:spPr>
          <a:xfrm>
            <a:off x="384539" y="1844824"/>
            <a:ext cx="8720118" cy="3966592"/>
          </a:xfrm>
        </p:spPr>
        <p:txBody>
          <a:bodyPr/>
          <a:lstStyle/>
          <a:p>
            <a:pPr lvl="0"/>
            <a:r>
              <a:rPr lang="en-GB" sz="1800" b="1" dirty="0" smtClean="0">
                <a:latin typeface="Avenir LT Std 55 Roman" pitchFamily="34" charset="0"/>
              </a:rPr>
              <a:t>Market research </a:t>
            </a:r>
            <a:r>
              <a:rPr lang="en-GB" sz="1800" dirty="0" smtClean="0">
                <a:latin typeface="Avenir LT Std 55 Roman" pitchFamily="34" charset="0"/>
              </a:rPr>
              <a:t>included 50</a:t>
            </a:r>
            <a:r>
              <a:rPr lang="en-GB" sz="1800" dirty="0">
                <a:latin typeface="Avenir LT Std 55 Roman" pitchFamily="34" charset="0"/>
              </a:rPr>
              <a:t>+ user </a:t>
            </a:r>
            <a:r>
              <a:rPr lang="en-GB" sz="1800" dirty="0" smtClean="0">
                <a:latin typeface="Avenir LT Std 55 Roman" pitchFamily="34" charset="0"/>
              </a:rPr>
              <a:t>interviews and survey of 9,000</a:t>
            </a:r>
            <a:r>
              <a:rPr lang="en-GB" sz="1800" dirty="0">
                <a:latin typeface="Avenir LT Std 55 Roman" pitchFamily="34" charset="0"/>
              </a:rPr>
              <a:t>+ people </a:t>
            </a:r>
            <a:endParaRPr lang="en-GB" sz="1800" dirty="0" smtClean="0">
              <a:latin typeface="Avenir LT Std 55 Roman" pitchFamily="34" charset="0"/>
            </a:endParaRPr>
          </a:p>
          <a:p>
            <a:r>
              <a:rPr lang="en-GB" sz="1800" dirty="0" smtClean="0">
                <a:latin typeface="Avenir LT Std 55 Roman" pitchFamily="34" charset="0"/>
              </a:rPr>
              <a:t>The needs of our users informed the creation of the platform with </a:t>
            </a:r>
            <a:r>
              <a:rPr lang="en-GB" sz="1800" b="1" dirty="0" smtClean="0">
                <a:latin typeface="Avenir LT Std 55 Roman" pitchFamily="34" charset="0"/>
              </a:rPr>
              <a:t>regular user testing  and feedback </a:t>
            </a:r>
            <a:r>
              <a:rPr lang="en-GB" sz="1800" dirty="0" smtClean="0">
                <a:latin typeface="Avenir LT Std 55 Roman" pitchFamily="34" charset="0"/>
              </a:rPr>
              <a:t>throughout the development</a:t>
            </a:r>
            <a:endParaRPr lang="en-GB" sz="1800" dirty="0" smtClean="0">
              <a:latin typeface="Avenir LT Std 35 Light" pitchFamily="34" charset="0"/>
            </a:endParaRPr>
          </a:p>
        </p:txBody>
      </p:sp>
      <p:sp>
        <p:nvSpPr>
          <p:cNvPr id="4" name="Rectangle 3"/>
          <p:cNvSpPr/>
          <p:nvPr/>
        </p:nvSpPr>
        <p:spPr bwMode="auto">
          <a:xfrm>
            <a:off x="395536" y="2924944"/>
            <a:ext cx="806489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Pct val="100000"/>
              <a:buFont typeface="Times" charset="0"/>
              <a:buNone/>
              <a:tabLst/>
            </a:pPr>
            <a:endParaRPr kumimoji="0" lang="en-GB" sz="2400" b="0" i="0" u="none" strike="noStrike" cap="none" normalizeH="0" baseline="0">
              <a:ln>
                <a:noFill/>
              </a:ln>
              <a:solidFill>
                <a:srgbClr val="000000"/>
              </a:solidFill>
              <a:effectLst/>
              <a:latin typeface="Frutiger LT Std 45 Light" charset="0"/>
              <a:ea typeface="ＭＳ Ｐゴシック"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028055"/>
            <a:ext cx="4464496" cy="259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4766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8787" cy="1143000"/>
          </a:xfrm>
        </p:spPr>
        <p:txBody>
          <a:bodyPr/>
          <a:lstStyle/>
          <a:p>
            <a:r>
              <a:rPr lang="en-GB" sz="3200" dirty="0" smtClean="0">
                <a:latin typeface="Avenir LT Std 35 Light" pitchFamily="34" charset="0"/>
              </a:rPr>
              <a:t>What’s on Cambridge Core?</a:t>
            </a:r>
            <a:endParaRPr lang="en-GB" sz="3200" dirty="0">
              <a:latin typeface="Avenir LT Std 35 Light" pitchFamily="34" charset="0"/>
            </a:endParaRPr>
          </a:p>
        </p:txBody>
      </p:sp>
      <p:sp>
        <p:nvSpPr>
          <p:cNvPr id="5" name="Content Placeholder 2"/>
          <p:cNvSpPr txBox="1">
            <a:spLocks/>
          </p:cNvSpPr>
          <p:nvPr/>
        </p:nvSpPr>
        <p:spPr bwMode="auto">
          <a:xfrm>
            <a:off x="515968" y="836712"/>
            <a:ext cx="804679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00000"/>
              <a:buFont typeface="Times" pitchFamily="-96"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j-lt"/>
              </a:defRPr>
            </a:lvl2pPr>
            <a:lvl3pPr marL="1143000" indent="-228600" algn="l" rtl="0" eaLnBrk="1" fontAlgn="base" hangingPunct="1">
              <a:spcBef>
                <a:spcPct val="20000"/>
              </a:spcBef>
              <a:spcAft>
                <a:spcPct val="0"/>
              </a:spcAft>
              <a:buSzPct val="100000"/>
              <a:buChar char="•"/>
              <a:defRPr>
                <a:solidFill>
                  <a:schemeClr val="tx1"/>
                </a:solidFill>
                <a:latin typeface="+mj-lt"/>
              </a:defRPr>
            </a:lvl3pPr>
            <a:lvl4pPr marL="1600200" indent="-228600" algn="l" rtl="0" eaLnBrk="1" fontAlgn="base" hangingPunct="1">
              <a:spcBef>
                <a:spcPct val="20000"/>
              </a:spcBef>
              <a:spcAft>
                <a:spcPct val="0"/>
              </a:spcAft>
              <a:buChar char="–"/>
              <a:defRPr sz="1600">
                <a:solidFill>
                  <a:schemeClr val="tx1"/>
                </a:solidFill>
                <a:latin typeface="+mj-lt"/>
              </a:defRPr>
            </a:lvl4pPr>
            <a:lvl5pPr marL="2057400" indent="-228600" algn="l" rtl="0" eaLnBrk="1" fontAlgn="base" hangingPunct="1">
              <a:spcBef>
                <a:spcPct val="20000"/>
              </a:spcBef>
              <a:spcAft>
                <a:spcPct val="0"/>
              </a:spcAft>
              <a:buChar char="»"/>
              <a:defRPr sz="1600">
                <a:solidFill>
                  <a:schemeClr val="tx1"/>
                </a:solidFill>
                <a:latin typeface="+mj-lt"/>
              </a:defRPr>
            </a:lvl5pPr>
            <a:lvl6pPr marL="2514600" indent="-228600" algn="l" rtl="0" eaLnBrk="1" fontAlgn="base" hangingPunct="1">
              <a:spcBef>
                <a:spcPct val="20000"/>
              </a:spcBef>
              <a:spcAft>
                <a:spcPct val="0"/>
              </a:spcAft>
              <a:buChar char="»"/>
              <a:defRPr sz="1600">
                <a:solidFill>
                  <a:schemeClr val="tx1"/>
                </a:solidFill>
                <a:latin typeface="+mj-lt"/>
              </a:defRPr>
            </a:lvl6pPr>
            <a:lvl7pPr marL="2971800" indent="-228600" algn="l" rtl="0" eaLnBrk="1" fontAlgn="base" hangingPunct="1">
              <a:spcBef>
                <a:spcPct val="20000"/>
              </a:spcBef>
              <a:spcAft>
                <a:spcPct val="0"/>
              </a:spcAft>
              <a:buChar char="»"/>
              <a:defRPr sz="1600">
                <a:solidFill>
                  <a:schemeClr val="tx1"/>
                </a:solidFill>
                <a:latin typeface="+mj-lt"/>
              </a:defRPr>
            </a:lvl7pPr>
            <a:lvl8pPr marL="3429000" indent="-228600" algn="l" rtl="0" eaLnBrk="1" fontAlgn="base" hangingPunct="1">
              <a:spcBef>
                <a:spcPct val="20000"/>
              </a:spcBef>
              <a:spcAft>
                <a:spcPct val="0"/>
              </a:spcAft>
              <a:buChar char="»"/>
              <a:defRPr sz="1600">
                <a:solidFill>
                  <a:schemeClr val="tx1"/>
                </a:solidFill>
                <a:latin typeface="+mj-lt"/>
              </a:defRPr>
            </a:lvl8pPr>
            <a:lvl9pPr marL="3886200" indent="-228600" algn="l" rtl="0" eaLnBrk="1" fontAlgn="base" hangingPunct="1">
              <a:spcBef>
                <a:spcPct val="20000"/>
              </a:spcBef>
              <a:spcAft>
                <a:spcPct val="0"/>
              </a:spcAft>
              <a:buChar char="»"/>
              <a:defRPr sz="1600">
                <a:solidFill>
                  <a:schemeClr val="tx1"/>
                </a:solidFill>
                <a:latin typeface="+mj-lt"/>
              </a:defRPr>
            </a:lvl9pPr>
          </a:lstStyle>
          <a:p>
            <a:r>
              <a:rPr lang="en-GB" sz="2000" kern="0" dirty="0" smtClean="0">
                <a:latin typeface="Avenir LT Std 65 Medium" pitchFamily="34" charset="0"/>
              </a:rPr>
              <a:t>Over 1.4 million articles and 740,000 chapters across 30 subjects</a:t>
            </a:r>
          </a:p>
          <a:p>
            <a:r>
              <a:rPr lang="en-GB" sz="2000" kern="0" dirty="0" err="1" smtClean="0">
                <a:latin typeface="Avenir LT Std 65 Medium" pitchFamily="34" charset="0"/>
              </a:rPr>
              <a:t>Ebooks</a:t>
            </a:r>
            <a:r>
              <a:rPr lang="en-GB" sz="2000" kern="0" dirty="0">
                <a:latin typeface="Avenir LT Std 65 Medium" pitchFamily="34" charset="0"/>
              </a:rPr>
              <a:t> </a:t>
            </a:r>
            <a:r>
              <a:rPr lang="en-GB" sz="2000" kern="0" dirty="0" smtClean="0">
                <a:latin typeface="Avenir LT Std 65 Medium" pitchFamily="34" charset="0"/>
              </a:rPr>
              <a:t>previously on Cambridge Books Online, partner publisher titles, Cambridge Histories, Cambridge Companions, Shakespeare Survey</a:t>
            </a:r>
          </a:p>
          <a:p>
            <a:r>
              <a:rPr lang="en-GB" sz="2000" kern="0" dirty="0" smtClean="0">
                <a:latin typeface="Avenir LT Std 65 Medium" pitchFamily="34" charset="0"/>
              </a:rPr>
              <a:t>Cambridge journals and the Cambridge Journal Digital Archive</a:t>
            </a:r>
            <a:r>
              <a:rPr lang="en-GB" sz="2400" b="1" kern="0" dirty="0" smtClean="0">
                <a:latin typeface="Avenir LT Std 65 Medium" pitchFamily="34" charset="0"/>
              </a:rPr>
              <a:t/>
            </a:r>
            <a:br>
              <a:rPr lang="en-GB" sz="2400" b="1" kern="0" dirty="0" smtClean="0">
                <a:latin typeface="Avenir LT Std 65 Medium" pitchFamily="34" charset="0"/>
              </a:rPr>
            </a:br>
            <a:endParaRPr lang="en-GB" sz="2400" b="1" kern="0" dirty="0" smtClean="0">
              <a:latin typeface="Avenir LT Std 65 Medium" pitchFamily="34" charset="0"/>
            </a:endParaRPr>
          </a:p>
          <a:p>
            <a:pPr marL="0" indent="0">
              <a:buFont typeface="Times" pitchFamily="-96" charset="0"/>
              <a:buNone/>
            </a:pPr>
            <a:endParaRPr lang="en-GB" kern="0" dirty="0" smtClean="0"/>
          </a:p>
        </p:txBody>
      </p:sp>
      <p:pic>
        <p:nvPicPr>
          <p:cNvPr id="3" name="Picture 2"/>
          <p:cNvPicPr>
            <a:picLocks noChangeAspect="1"/>
          </p:cNvPicPr>
          <p:nvPr/>
        </p:nvPicPr>
        <p:blipFill>
          <a:blip r:embed="rId3"/>
          <a:stretch>
            <a:fillRect/>
          </a:stretch>
        </p:blipFill>
        <p:spPr>
          <a:xfrm>
            <a:off x="448232" y="2816932"/>
            <a:ext cx="4670969" cy="2912815"/>
          </a:xfrm>
          <a:prstGeom prst="rect">
            <a:avLst/>
          </a:prstGeom>
        </p:spPr>
      </p:pic>
      <p:pic>
        <p:nvPicPr>
          <p:cNvPr id="6" name="Picture 5"/>
          <p:cNvPicPr>
            <a:picLocks noChangeAspect="1"/>
          </p:cNvPicPr>
          <p:nvPr/>
        </p:nvPicPr>
        <p:blipFill rotWithShape="1">
          <a:blip r:embed="rId4"/>
          <a:srcRect r="67050"/>
          <a:stretch/>
        </p:blipFill>
        <p:spPr>
          <a:xfrm>
            <a:off x="5364088" y="2816932"/>
            <a:ext cx="2736304" cy="2122512"/>
          </a:xfrm>
          <a:prstGeom prst="rect">
            <a:avLst/>
          </a:prstGeom>
        </p:spPr>
      </p:pic>
    </p:spTree>
    <p:extLst>
      <p:ext uri="{BB962C8B-B14F-4D97-AF65-F5344CB8AC3E}">
        <p14:creationId xmlns:p14="http://schemas.microsoft.com/office/powerpoint/2010/main" val="40582944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85800"/>
            <a:ext cx="8078787" cy="1143000"/>
          </a:xfrm>
        </p:spPr>
        <p:txBody>
          <a:bodyPr/>
          <a:lstStyle/>
          <a:p>
            <a:r>
              <a:rPr lang="en-GB" dirty="0" smtClean="0"/>
              <a:t>What does Cambridge Core offer librarians?</a:t>
            </a:r>
            <a:endParaRPr lang="en-GB" dirty="0"/>
          </a:p>
        </p:txBody>
      </p:sp>
      <p:sp>
        <p:nvSpPr>
          <p:cNvPr id="2" name="Oval 1"/>
          <p:cNvSpPr/>
          <p:nvPr/>
        </p:nvSpPr>
        <p:spPr bwMode="auto">
          <a:xfrm>
            <a:off x="755576" y="1844824"/>
            <a:ext cx="2736304" cy="129614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Pct val="100000"/>
              <a:buFont typeface="Times" pitchFamily="-96" charset="0"/>
              <a:buNone/>
              <a:tabLst/>
            </a:pPr>
            <a:endParaRPr kumimoji="0" lang="en-GB" sz="2800" b="0" i="0" u="none" strike="noStrike" cap="none" normalizeH="0" baseline="0" smtClean="0">
              <a:ln>
                <a:noFill/>
              </a:ln>
              <a:solidFill>
                <a:schemeClr val="bg1"/>
              </a:solidFill>
              <a:effectLst/>
              <a:latin typeface="Frutiger LT Std 45 Light" pitchFamily="34" charset="0"/>
            </a:endParaRPr>
          </a:p>
        </p:txBody>
      </p:sp>
      <p:graphicFrame>
        <p:nvGraphicFramePr>
          <p:cNvPr id="11" name="Diagram 10"/>
          <p:cNvGraphicFramePr/>
          <p:nvPr>
            <p:extLst>
              <p:ext uri="{D42A27DB-BD31-4B8C-83A1-F6EECF244321}">
                <p14:modId xmlns:p14="http://schemas.microsoft.com/office/powerpoint/2010/main" val="3169387472"/>
              </p:ext>
            </p:extLst>
          </p:nvPr>
        </p:nvGraphicFramePr>
        <p:xfrm>
          <a:off x="683568" y="1556792"/>
          <a:ext cx="8352929"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30107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583488" cy="1487760"/>
          </a:xfrm>
        </p:spPr>
        <p:txBody>
          <a:bodyPr/>
          <a:lstStyle/>
          <a:p>
            <a:pPr algn="ctr"/>
            <a:r>
              <a:rPr lang="en-GB" sz="4800" dirty="0" smtClean="0">
                <a:latin typeface="Avenir LT Std 65 Medium" pitchFamily="34" charset="0"/>
              </a:rPr>
              <a:t>Improved reporting functionality</a:t>
            </a:r>
            <a:endParaRPr lang="en-GB" sz="4800" dirty="0">
              <a:latin typeface="Avenir LT Std 65 Medium"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277937"/>
            <a:ext cx="4776965" cy="295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5"/>
          <p:cNvSpPr>
            <a:spLocks noGrp="1"/>
          </p:cNvSpPr>
          <p:nvPr>
            <p:ph idx="1"/>
          </p:nvPr>
        </p:nvSpPr>
        <p:spPr>
          <a:xfrm>
            <a:off x="323528" y="2060848"/>
            <a:ext cx="3888432" cy="4038600"/>
          </a:xfrm>
        </p:spPr>
        <p:txBody>
          <a:bodyPr/>
          <a:lstStyle/>
          <a:p>
            <a:r>
              <a:rPr lang="en-GB" sz="1800" dirty="0" smtClean="0"/>
              <a:t>Dedicated area for librarian administrators- ‘My account’</a:t>
            </a:r>
          </a:p>
          <a:p>
            <a:r>
              <a:rPr lang="en-GB" sz="1800" dirty="0" smtClean="0"/>
              <a:t>COUNTER Reports including </a:t>
            </a:r>
            <a:r>
              <a:rPr lang="en-GB" sz="1800" dirty="0" err="1" smtClean="0"/>
              <a:t>ebooks</a:t>
            </a:r>
            <a:r>
              <a:rPr lang="en-GB" sz="1800" dirty="0" smtClean="0"/>
              <a:t>, journals, OA and platform usage</a:t>
            </a:r>
          </a:p>
          <a:p>
            <a:r>
              <a:rPr lang="en-GB" sz="1800" dirty="0" smtClean="0"/>
              <a:t>Single location for </a:t>
            </a:r>
            <a:r>
              <a:rPr lang="en-GB" sz="1800" dirty="0" err="1" smtClean="0"/>
              <a:t>ebooks</a:t>
            </a:r>
            <a:r>
              <a:rPr lang="en-GB" sz="1800" dirty="0" smtClean="0"/>
              <a:t> and journals reports</a:t>
            </a:r>
          </a:p>
          <a:p>
            <a:endParaRPr lang="en-GB" sz="1600" dirty="0" smtClean="0"/>
          </a:p>
          <a:p>
            <a:endParaRPr lang="en-GB" dirty="0"/>
          </a:p>
        </p:txBody>
      </p:sp>
    </p:spTree>
    <p:extLst>
      <p:ext uri="{BB962C8B-B14F-4D97-AF65-F5344CB8AC3E}">
        <p14:creationId xmlns:p14="http://schemas.microsoft.com/office/powerpoint/2010/main" val="41263982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256" y="1892424"/>
            <a:ext cx="4174678" cy="278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512" y="404664"/>
            <a:ext cx="8583488" cy="1487760"/>
          </a:xfrm>
        </p:spPr>
        <p:txBody>
          <a:bodyPr/>
          <a:lstStyle/>
          <a:p>
            <a:pPr algn="ctr"/>
            <a:r>
              <a:rPr lang="en-GB" sz="4800" dirty="0" smtClean="0">
                <a:latin typeface="Avenir LT Std 65 Medium" pitchFamily="34" charset="0"/>
              </a:rPr>
              <a:t>Improved Accessibility</a:t>
            </a:r>
            <a:endParaRPr lang="en-GB" sz="4800" dirty="0">
              <a:latin typeface="Avenir LT Std 65 Medium" pitchFamily="34" charset="0"/>
            </a:endParaRPr>
          </a:p>
        </p:txBody>
      </p:sp>
      <p:sp>
        <p:nvSpPr>
          <p:cNvPr id="4" name="Content Placeholder 5"/>
          <p:cNvSpPr>
            <a:spLocks noGrp="1"/>
          </p:cNvSpPr>
          <p:nvPr>
            <p:ph idx="1"/>
          </p:nvPr>
        </p:nvSpPr>
        <p:spPr>
          <a:xfrm>
            <a:off x="401358" y="1935951"/>
            <a:ext cx="3888432" cy="4038600"/>
          </a:xfrm>
        </p:spPr>
        <p:txBody>
          <a:bodyPr/>
          <a:lstStyle/>
          <a:p>
            <a:r>
              <a:rPr lang="en-GB" sz="1800" dirty="0" smtClean="0"/>
              <a:t>Accessible to as many users as possible including visually impaired</a:t>
            </a:r>
          </a:p>
          <a:p>
            <a:r>
              <a:rPr lang="en-GB" sz="1800" dirty="0" smtClean="0"/>
              <a:t>Skip links for screen readers</a:t>
            </a:r>
          </a:p>
          <a:p>
            <a:r>
              <a:rPr lang="en-GB" sz="1800" dirty="0" smtClean="0"/>
              <a:t>Clear and consistent navigation and page structure</a:t>
            </a:r>
          </a:p>
          <a:p>
            <a:r>
              <a:rPr lang="en-GB" sz="1800" dirty="0" smtClean="0"/>
              <a:t> Easily increase text size</a:t>
            </a:r>
          </a:p>
          <a:p>
            <a:endParaRPr lang="en-GB" sz="1600" dirty="0" smtClean="0"/>
          </a:p>
          <a:p>
            <a:endParaRPr lang="en-GB" dirty="0"/>
          </a:p>
        </p:txBody>
      </p:sp>
    </p:spTree>
    <p:extLst>
      <p:ext uri="{BB962C8B-B14F-4D97-AF65-F5344CB8AC3E}">
        <p14:creationId xmlns:p14="http://schemas.microsoft.com/office/powerpoint/2010/main" val="21730472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4788" y="332656"/>
            <a:ext cx="8078787" cy="1143000"/>
          </a:xfrm>
        </p:spPr>
        <p:txBody>
          <a:bodyPr/>
          <a:lstStyle/>
          <a:p>
            <a:r>
              <a:rPr lang="en-GB" dirty="0" smtClean="0"/>
              <a:t>What does Cambridge Core offer researchers?</a:t>
            </a:r>
            <a:endParaRPr lang="en-GB" dirty="0"/>
          </a:p>
        </p:txBody>
      </p:sp>
      <p:sp>
        <p:nvSpPr>
          <p:cNvPr id="2" name="Oval 1"/>
          <p:cNvSpPr/>
          <p:nvPr/>
        </p:nvSpPr>
        <p:spPr bwMode="auto">
          <a:xfrm>
            <a:off x="755576" y="1844824"/>
            <a:ext cx="2736304" cy="129614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Pct val="100000"/>
              <a:buFont typeface="Times" pitchFamily="-96" charset="0"/>
              <a:buNone/>
              <a:tabLst/>
            </a:pPr>
            <a:endParaRPr kumimoji="0" lang="en-GB" sz="2800" b="0" i="0" u="none" strike="noStrike" cap="none" normalizeH="0" baseline="0" smtClean="0">
              <a:ln>
                <a:noFill/>
              </a:ln>
              <a:solidFill>
                <a:schemeClr val="bg1"/>
              </a:solidFill>
              <a:effectLst/>
              <a:latin typeface="Frutiger LT Std 45 Light" pitchFamily="34" charset="0"/>
            </a:endParaRPr>
          </a:p>
        </p:txBody>
      </p:sp>
      <p:graphicFrame>
        <p:nvGraphicFramePr>
          <p:cNvPr id="11" name="Diagram 10"/>
          <p:cNvGraphicFramePr/>
          <p:nvPr>
            <p:extLst>
              <p:ext uri="{D42A27DB-BD31-4B8C-83A1-F6EECF244321}">
                <p14:modId xmlns:p14="http://schemas.microsoft.com/office/powerpoint/2010/main" val="4176572561"/>
              </p:ext>
            </p:extLst>
          </p:nvPr>
        </p:nvGraphicFramePr>
        <p:xfrm>
          <a:off x="-2052736" y="2204864"/>
          <a:ext cx="13465496" cy="7907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0190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mbridge">
  <a:themeElements>
    <a:clrScheme name="Amended theme colours CUP">
      <a:dk1>
        <a:srgbClr val="333399"/>
      </a:dk1>
      <a:lt1>
        <a:srgbClr val="FFFFFF"/>
      </a:lt1>
      <a:dk2>
        <a:srgbClr val="818180"/>
      </a:dk2>
      <a:lt2>
        <a:srgbClr val="808080"/>
      </a:lt2>
      <a:accent1>
        <a:srgbClr val="E6E6E6"/>
      </a:accent1>
      <a:accent2>
        <a:srgbClr val="0070C0"/>
      </a:accent2>
      <a:accent3>
        <a:srgbClr val="FFFFFF"/>
      </a:accent3>
      <a:accent4>
        <a:srgbClr val="000000"/>
      </a:accent4>
      <a:accent5>
        <a:srgbClr val="F0F0F0"/>
      </a:accent5>
      <a:accent6>
        <a:srgbClr val="2D2D8A"/>
      </a:accent6>
      <a:hlink>
        <a:srgbClr val="009999"/>
      </a:hlink>
      <a:folHlink>
        <a:srgbClr val="99CC00"/>
      </a:folHlink>
    </a:clrScheme>
    <a:fontScheme name="Office Theme">
      <a:majorFont>
        <a:latin typeface="Frutiger LT Std 45 Light"/>
        <a:ea typeface=""/>
        <a:cs typeface=""/>
      </a:majorFont>
      <a:minorFont>
        <a:latin typeface="Frutige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00000"/>
          <a:buFont typeface="Times" pitchFamily="-96" charset="0"/>
          <a:buNone/>
          <a:tabLst/>
          <a:defRPr kumimoji="0" lang="en-GB" altLang="en-US" sz="2800" b="0" i="0" u="none" strike="noStrike" cap="none" normalizeH="0" baseline="0" smtClean="0">
            <a:ln>
              <a:noFill/>
            </a:ln>
            <a:solidFill>
              <a:schemeClr val="bg1"/>
            </a:solidFill>
            <a:effectLst/>
            <a:latin typeface="Frutiger LT Std 45 Light"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00000"/>
          <a:buFont typeface="Times" pitchFamily="-96" charset="0"/>
          <a:buNone/>
          <a:tabLst/>
          <a:defRPr kumimoji="0" lang="en-GB" altLang="en-US" sz="2800" b="0" i="0" u="none" strike="noStrike" cap="none" normalizeH="0" baseline="0" smtClean="0">
            <a:ln>
              <a:noFill/>
            </a:ln>
            <a:solidFill>
              <a:schemeClr val="bg1"/>
            </a:solidFill>
            <a:effectLst/>
            <a:latin typeface="Frutiger LT Std 45 Light"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9993</TotalTime>
  <Words>2117</Words>
  <Application>Microsoft Macintosh PowerPoint</Application>
  <PresentationFormat>On-screen Show (4:3)</PresentationFormat>
  <Paragraphs>288</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Cambridge</vt:lpstr>
      <vt:lpstr>Cambridge Core-  Ebook purchasing models, discoverability and key information</vt:lpstr>
      <vt:lpstr>What is Cambridge Core?</vt:lpstr>
      <vt:lpstr>Content previously on multiple platforms</vt:lpstr>
      <vt:lpstr>How was Cambridge Core built?</vt:lpstr>
      <vt:lpstr>What’s on Cambridge Core?</vt:lpstr>
      <vt:lpstr>What does Cambridge Core offer librarians?</vt:lpstr>
      <vt:lpstr>Improved reporting functionality</vt:lpstr>
      <vt:lpstr>Improved Accessibility</vt:lpstr>
      <vt:lpstr>What does Cambridge Core offer researchers?</vt:lpstr>
      <vt:lpstr>Ebook purchase models on Cambridge Core</vt:lpstr>
      <vt:lpstr>Key information that applies to all models</vt:lpstr>
      <vt:lpstr>Ebook purchase options</vt:lpstr>
      <vt:lpstr>1. Title-by-title ebook purchase</vt:lpstr>
      <vt:lpstr>Price structure</vt:lpstr>
      <vt:lpstr>2. Collection building- by subject</vt:lpstr>
      <vt:lpstr>Special collections- Essential ebooks</vt:lpstr>
      <vt:lpstr>Special collections- Hot Topics</vt:lpstr>
      <vt:lpstr>3. Advance Ordering  &amp; Librarian Self-service</vt:lpstr>
      <vt:lpstr>4. What is Evidence Based Acquisition (EBA)? </vt:lpstr>
      <vt:lpstr>How does EBA work?</vt:lpstr>
      <vt:lpstr>Payment</vt:lpstr>
      <vt:lpstr>Access</vt:lpstr>
      <vt:lpstr>Statistics</vt:lpstr>
      <vt:lpstr>Decision making</vt:lpstr>
      <vt:lpstr>MARC Records, third party discovery services and discoverability</vt:lpstr>
      <vt:lpstr>How to extract MARC Records</vt:lpstr>
      <vt:lpstr>How to extract MARC Records for titles you have access to</vt:lpstr>
      <vt:lpstr>Which Discovery Partners do we work with?</vt:lpstr>
      <vt:lpstr>The Information Supply Chain:</vt:lpstr>
      <vt:lpstr>Usage and resources for your libraries</vt:lpstr>
      <vt:lpstr>EBA Resource bank </vt:lpstr>
      <vt:lpstr>EBA Resource bank </vt:lpstr>
      <vt:lpstr>Customised desktop screens</vt:lpstr>
      <vt:lpstr>Visualising data</vt:lpstr>
      <vt:lpstr>What’s next for Cambridge Core?</vt:lpstr>
      <vt:lpstr>Any questions?</vt:lpstr>
    </vt:vector>
  </TitlesOfParts>
  <Company>Cambridge University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Sykes</dc:creator>
  <cp:lastModifiedBy>Romy Beard</cp:lastModifiedBy>
  <cp:revision>928</cp:revision>
  <cp:lastPrinted>2017-03-15T11:57:33Z</cp:lastPrinted>
  <dcterms:created xsi:type="dcterms:W3CDTF">2013-08-30T10:49:54Z</dcterms:created>
  <dcterms:modified xsi:type="dcterms:W3CDTF">2017-06-13T11:45:03Z</dcterms:modified>
</cp:coreProperties>
</file>