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61" r:id="rId3"/>
    <p:sldId id="258" r:id="rId4"/>
    <p:sldId id="259" r:id="rId5"/>
    <p:sldId id="264" r:id="rId6"/>
    <p:sldId id="265" r:id="rId7"/>
    <p:sldId id="266" r:id="rId8"/>
    <p:sldId id="268" r:id="rId9"/>
    <p:sldId id="297" r:id="rId10"/>
    <p:sldId id="298" r:id="rId11"/>
    <p:sldId id="267" r:id="rId12"/>
    <p:sldId id="262" r:id="rId13"/>
    <p:sldId id="263" r:id="rId14"/>
    <p:sldId id="269" r:id="rId15"/>
    <p:sldId id="299" r:id="rId16"/>
    <p:sldId id="270" r:id="rId17"/>
    <p:sldId id="300" r:id="rId18"/>
    <p:sldId id="301" r:id="rId19"/>
    <p:sldId id="302" r:id="rId20"/>
    <p:sldId id="274" r:id="rId21"/>
    <p:sldId id="275" r:id="rId22"/>
    <p:sldId id="276" r:id="rId23"/>
    <p:sldId id="291" r:id="rId24"/>
    <p:sldId id="292" r:id="rId25"/>
    <p:sldId id="281" r:id="rId26"/>
    <p:sldId id="283" r:id="rId27"/>
    <p:sldId id="293" r:id="rId28"/>
    <p:sldId id="294" r:id="rId29"/>
    <p:sldId id="303" r:id="rId30"/>
    <p:sldId id="295" r:id="rId31"/>
    <p:sldId id="280" r:id="rId32"/>
    <p:sldId id="282" r:id="rId33"/>
    <p:sldId id="284" r:id="rId34"/>
    <p:sldId id="290" r:id="rId35"/>
    <p:sldId id="286" r:id="rId36"/>
    <p:sldId id="287" r:id="rId37"/>
    <p:sldId id="288" r:id="rId38"/>
    <p:sldId id="289" r:id="rId39"/>
    <p:sldId id="296" r:id="rId40"/>
    <p:sldId id="257" r:id="rId4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788" autoAdjust="0"/>
    <p:restoredTop sz="98653" autoAdjust="0"/>
  </p:normalViewPr>
  <p:slideViewPr>
    <p:cSldViewPr snapToGrid="0">
      <p:cViewPr varScale="1">
        <p:scale>
          <a:sx n="75" d="100"/>
          <a:sy n="75" d="100"/>
        </p:scale>
        <p:origin x="-608" y="-1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72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A2BDB-7212-424F-9474-EE5DC46418FD}" type="datetimeFigureOut">
              <a:rPr lang="nl-BE" smtClean="0"/>
              <a:t>29/06/2017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32DF6-0EF6-4E6F-A6EB-13BBCB2ABBF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7358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32DF6-0EF6-4E6F-A6EB-13BBCB2ABBFE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5107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Creative Commons platforms to share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32DF6-0EF6-4E6F-A6EB-13BBCB2ABBFE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2541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ec.europa.eu</a:t>
            </a:r>
            <a:r>
              <a:rPr lang="en-US" dirty="0" smtClean="0"/>
              <a:t>/research/participants/data/ref/h2020/</a:t>
            </a:r>
            <a:r>
              <a:rPr lang="en-US" dirty="0" err="1" smtClean="0"/>
              <a:t>grants_manual</a:t>
            </a:r>
            <a:r>
              <a:rPr lang="en-US" dirty="0" smtClean="0"/>
              <a:t>/hi/</a:t>
            </a:r>
            <a:r>
              <a:rPr lang="en-US" dirty="0" err="1" smtClean="0"/>
              <a:t>oa_pilot</a:t>
            </a:r>
            <a:r>
              <a:rPr lang="en-US" dirty="0" smtClean="0"/>
              <a:t>/h2020-hi-oa-pilot-guide_en.pdf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32DF6-0EF6-4E6F-A6EB-13BBCB2ABBFE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5837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CC6-1BC1-4B20-9622-FF15CE81AC4E}" type="datetimeFigureOut">
              <a:rPr lang="nl-BE" smtClean="0"/>
              <a:t>29/06/2017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0547-0034-41B3-87D2-977626FE946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1687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CC6-1BC1-4B20-9622-FF15CE81AC4E}" type="datetimeFigureOut">
              <a:rPr lang="nl-BE" smtClean="0"/>
              <a:t>29/06/2017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0547-0034-41B3-87D2-977626FE946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5672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CC6-1BC1-4B20-9622-FF15CE81AC4E}" type="datetimeFigureOut">
              <a:rPr lang="nl-BE" smtClean="0"/>
              <a:t>29/06/2017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0547-0034-41B3-87D2-977626FE946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7980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CC6-1BC1-4B20-9622-FF15CE81AC4E}" type="datetimeFigureOut">
              <a:rPr lang="nl-BE" smtClean="0"/>
              <a:t>29/06/2017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0547-0034-41B3-87D2-977626FE946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030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CC6-1BC1-4B20-9622-FF15CE81AC4E}" type="datetimeFigureOut">
              <a:rPr lang="nl-BE" smtClean="0"/>
              <a:t>29/06/2017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0547-0034-41B3-87D2-977626FE946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1759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CC6-1BC1-4B20-9622-FF15CE81AC4E}" type="datetimeFigureOut">
              <a:rPr lang="nl-BE" smtClean="0"/>
              <a:t>29/06/2017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0547-0034-41B3-87D2-977626FE946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478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CC6-1BC1-4B20-9622-FF15CE81AC4E}" type="datetimeFigureOut">
              <a:rPr lang="nl-BE" smtClean="0"/>
              <a:t>29/06/2017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0547-0034-41B3-87D2-977626FE946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95422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CC6-1BC1-4B20-9622-FF15CE81AC4E}" type="datetimeFigureOut">
              <a:rPr lang="nl-BE" smtClean="0"/>
              <a:t>29/06/2017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0547-0034-41B3-87D2-977626FE946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921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CC6-1BC1-4B20-9622-FF15CE81AC4E}" type="datetimeFigureOut">
              <a:rPr lang="nl-BE" smtClean="0"/>
              <a:t>29/06/2017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0547-0034-41B3-87D2-977626FE946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8735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CC6-1BC1-4B20-9622-FF15CE81AC4E}" type="datetimeFigureOut">
              <a:rPr lang="nl-BE" smtClean="0"/>
              <a:t>29/06/2017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0547-0034-41B3-87D2-977626FE946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5796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CC6-1BC1-4B20-9622-FF15CE81AC4E}" type="datetimeFigureOut">
              <a:rPr lang="nl-BE" smtClean="0"/>
              <a:t>29/06/2017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0547-0034-41B3-87D2-977626FE946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7113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ACC6-1BC1-4B20-9622-FF15CE81AC4E}" type="datetimeFigureOut">
              <a:rPr lang="nl-BE" smtClean="0"/>
              <a:t>29/06/2017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40547-0034-41B3-87D2-977626FE946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6770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BACC6-1BC1-4B20-9622-FF15CE81AC4E}" type="datetimeFigureOut">
              <a:rPr lang="nl-BE" smtClean="0"/>
              <a:t>29/06/2017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40547-0034-41B3-87D2-977626FE9462}" type="slidenum">
              <a:rPr lang="nl-BE" smtClean="0"/>
              <a:t>‹#›</a:t>
            </a:fld>
            <a:endParaRPr lang="nl-BE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80000"/>
                    </a14:imgEffect>
                    <a14:imgEffect>
                      <a14:brightnessContrast bright="76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8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5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creativecommons.org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creativecommons.org/licenses/by/4.0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creativecommons.org/licenses/by-nc/4.0/" TargetMode="Externa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creativecommons.org/licenses/by-nd/4.0/" TargetMode="Externa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creativecommons.org/licenses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hyperlink" Target="https://creativecommons.org/share-your-work/public-domain/cc0/" TargetMode="External"/><Relationship Id="rId5" Type="http://schemas.openxmlformats.org/officeDocument/2006/relationships/image" Target="../media/image25.jp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creativecommons.org/share-your-work/public-domain/pdm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creativecommons.org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hyperlink" Target="https://creativecommons.org/licenses/by-sa/4.0/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ilkayholt@gmail.com" TargetMode="External"/><Relationship Id="rId4" Type="http://schemas.openxmlformats.org/officeDocument/2006/relationships/hyperlink" Target="https://unsplash.com/@mrrrk_smith?photo=P6uqpNyXcI4" TargetMode="External"/><Relationship Id="rId5" Type="http://schemas.openxmlformats.org/officeDocument/2006/relationships/hyperlink" Target="https://www.flickr.com/photos/pictureperfectpose/76138988" TargetMode="External"/><Relationship Id="rId6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gwen.franck@eifl.net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mitations_and_exceptions_to_copyright" TargetMode="External"/><Relationship Id="rId4" Type="http://schemas.openxmlformats.org/officeDocument/2006/relationships/hyperlink" Target="https://en.wikipedia.org/wiki/Fair_use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en.wikipedia.org/wiki/Berne_Convention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8" Type="http://schemas.openxmlformats.org/officeDocument/2006/relationships/image" Target="../media/image12.jpg"/><Relationship Id="rId9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sz="8800" dirty="0" smtClean="0"/>
              <a:t>Creative Commons</a:t>
            </a:r>
            <a:endParaRPr lang="nl-BE" sz="8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Introduction webinar for librarians </a:t>
            </a:r>
          </a:p>
          <a:p>
            <a:r>
              <a:rPr lang="nl-BE" dirty="0" smtClean="0"/>
              <a:t>Gwen Franck (EIFL)</a:t>
            </a:r>
          </a:p>
          <a:p>
            <a:r>
              <a:rPr lang="nl-BE" dirty="0" smtClean="0"/>
              <a:t>Ilkay Holt (Creative Commons Turkey)</a:t>
            </a:r>
          </a:p>
          <a:p>
            <a:endParaRPr lang="nl-BE" dirty="0"/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15" y="6030278"/>
            <a:ext cx="1670685" cy="58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50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endParaRPr lang="nl-BE" dirty="0"/>
          </a:p>
        </p:txBody>
      </p:sp>
      <p:sp>
        <p:nvSpPr>
          <p:cNvPr id="3" name="TextBox 2"/>
          <p:cNvSpPr txBox="1"/>
          <p:nvPr/>
        </p:nvSpPr>
        <p:spPr>
          <a:xfrm>
            <a:off x="1816925" y="1235033"/>
            <a:ext cx="925087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 smtClean="0"/>
              <a:t>Public domain status: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dirty="0" smtClean="0"/>
              <a:t>Often difficult to determine whether Public Domain or not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800" dirty="0" smtClean="0"/>
              <a:t>Variations per jurisdiction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800" dirty="0" smtClean="0"/>
              <a:t>Author(s) unknown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800" dirty="0"/>
              <a:t>Copy or adaptation?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dirty="0" smtClean="0"/>
              <a:t>Rights holders undertake action when (c) expires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3159608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 smtClean="0"/>
              <a:t>“Some rights reserved”</a:t>
            </a:r>
          </a:p>
          <a:p>
            <a:pPr lvl="1"/>
            <a:r>
              <a:rPr lang="nl-BE" dirty="0" smtClean="0"/>
              <a:t>Middle ground between full (c) and Public Domain</a:t>
            </a:r>
          </a:p>
          <a:p>
            <a:r>
              <a:rPr lang="nl-BE" dirty="0" smtClean="0"/>
              <a:t>Author/rights holder:</a:t>
            </a:r>
          </a:p>
          <a:p>
            <a:pPr lvl="1"/>
            <a:r>
              <a:rPr lang="nl-BE" dirty="0" smtClean="0"/>
              <a:t>Predefines manners of permitted re-use</a:t>
            </a:r>
          </a:p>
          <a:p>
            <a:pPr lvl="1"/>
            <a:r>
              <a:rPr lang="nl-BE" dirty="0" smtClean="0"/>
              <a:t>User does not need to ask for permission when re-using the content (for most open licenses)</a:t>
            </a:r>
          </a:p>
          <a:p>
            <a:r>
              <a:rPr lang="nl-BE" dirty="0" smtClean="0"/>
              <a:t>‘Simplification’ of author rights</a:t>
            </a:r>
          </a:p>
          <a:p>
            <a:r>
              <a:rPr lang="nl-BE" dirty="0" smtClean="0"/>
              <a:t>Legally valid</a:t>
            </a:r>
          </a:p>
          <a:p>
            <a:pPr lvl="1"/>
            <a:r>
              <a:rPr lang="nl-BE" dirty="0" smtClean="0"/>
              <a:t>Creator still retains author rights (unless they have put the work into the public domain)</a:t>
            </a:r>
          </a:p>
          <a:p>
            <a:pPr lvl="1"/>
            <a:r>
              <a:rPr lang="nl-BE" dirty="0" smtClean="0"/>
              <a:t>Non-compliance with license is a copyright infringement</a:t>
            </a:r>
          </a:p>
          <a:p>
            <a:r>
              <a:rPr lang="nl-BE" dirty="0" smtClean="0"/>
              <a:t>Different licenses for different types of content </a:t>
            </a:r>
          </a:p>
          <a:p>
            <a:pPr lvl="1"/>
            <a:r>
              <a:rPr lang="nl-BE" dirty="0" smtClean="0"/>
              <a:t>Great variation in requirements and permissions</a:t>
            </a:r>
          </a:p>
          <a:p>
            <a:pPr lvl="1"/>
            <a:endParaRPr lang="nl-BE" dirty="0" smtClean="0"/>
          </a:p>
          <a:p>
            <a:pPr lvl="1"/>
            <a:endParaRPr lang="nl-B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b="1" dirty="0" smtClean="0"/>
              <a:t>Open licensing: a ‘quick’ fix</a:t>
            </a:r>
            <a:endParaRPr lang="nl-BE" sz="4800" b="1" dirty="0"/>
          </a:p>
        </p:txBody>
      </p:sp>
    </p:spTree>
    <p:extLst>
      <p:ext uri="{BB962C8B-B14F-4D97-AF65-F5344CB8AC3E}">
        <p14:creationId xmlns:p14="http://schemas.microsoft.com/office/powerpoint/2010/main" val="397445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One of the most well-known all round open licenses</a:t>
            </a:r>
          </a:p>
          <a:p>
            <a:r>
              <a:rPr lang="nl-BE" dirty="0" smtClean="0"/>
              <a:t>Over 1 billion works licensed </a:t>
            </a:r>
          </a:p>
          <a:p>
            <a:r>
              <a:rPr lang="nl-BE" dirty="0" smtClean="0"/>
              <a:t>US-based non-profit, working with a small staff and a world-wide network of volunteers who educate about ‘open’ issues, the licenses, create license translations, advise on license-related issues, ...</a:t>
            </a:r>
          </a:p>
          <a:p>
            <a:r>
              <a:rPr lang="nl-BE" dirty="0" smtClean="0"/>
              <a:t>Used on well known platforms: TED, Medium, Flickr, PLoS, Wikimedia ...</a:t>
            </a:r>
          </a:p>
          <a:p>
            <a:r>
              <a:rPr lang="nl-BE" dirty="0" smtClean="0"/>
              <a:t>6 variations and two public domain dedications</a:t>
            </a:r>
          </a:p>
          <a:p>
            <a:r>
              <a:rPr lang="nl-BE" dirty="0" smtClean="0">
                <a:hlinkClick r:id="rId2"/>
              </a:rPr>
              <a:t>www.creativecommons.org</a:t>
            </a:r>
            <a:r>
              <a:rPr lang="nl-BE" dirty="0" smtClean="0"/>
              <a:t> </a:t>
            </a:r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smtClean="0"/>
              <a:t>What is Creative Commons?</a:t>
            </a:r>
          </a:p>
        </p:txBody>
      </p:sp>
    </p:spTree>
    <p:extLst>
      <p:ext uri="{BB962C8B-B14F-4D97-AF65-F5344CB8AC3E}">
        <p14:creationId xmlns:p14="http://schemas.microsoft.com/office/powerpoint/2010/main" val="2624244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338" y="2514559"/>
            <a:ext cx="10515600" cy="1325563"/>
          </a:xfrm>
        </p:spPr>
        <p:txBody>
          <a:bodyPr/>
          <a:lstStyle/>
          <a:p>
            <a:r>
              <a:rPr lang="nl-BE" dirty="0" smtClean="0"/>
              <a:t>How does Creative Commons work?</a:t>
            </a:r>
          </a:p>
        </p:txBody>
      </p:sp>
    </p:spTree>
    <p:extLst>
      <p:ext uri="{BB962C8B-B14F-4D97-AF65-F5344CB8AC3E}">
        <p14:creationId xmlns:p14="http://schemas.microsoft.com/office/powerpoint/2010/main" val="2592550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070" y="1092214"/>
            <a:ext cx="6096851" cy="44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94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smtClean="0"/>
              <a:t>All licenses have in common: </a:t>
            </a:r>
            <a:endParaRPr lang="nl-BE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Attribution</a:t>
            </a:r>
            <a:r>
              <a:rPr lang="en-US" dirty="0"/>
              <a:t> — You must give </a:t>
            </a:r>
            <a:r>
              <a:rPr lang="en-US" dirty="0">
                <a:hlinkClick r:id="rId2"/>
              </a:rPr>
              <a:t>appropriate credit</a:t>
            </a:r>
            <a:r>
              <a:rPr lang="en-US" dirty="0"/>
              <a:t>, provide a link to the license, and </a:t>
            </a:r>
            <a:r>
              <a:rPr lang="en-US" dirty="0">
                <a:hlinkClick r:id="rId2"/>
              </a:rPr>
              <a:t>indicate if changes were made</a:t>
            </a:r>
            <a:r>
              <a:rPr lang="en-US" dirty="0"/>
              <a:t>. You may do so in any reasonable manner, but not in any way that suggests the licensor endorses you or your use. </a:t>
            </a:r>
          </a:p>
          <a:p>
            <a:r>
              <a:rPr lang="en-US" b="1" dirty="0"/>
              <a:t>No additional restrictions</a:t>
            </a:r>
            <a:r>
              <a:rPr lang="en-US" dirty="0"/>
              <a:t> — You may not apply legal terms or </a:t>
            </a:r>
            <a:r>
              <a:rPr lang="en-US" dirty="0">
                <a:hlinkClick r:id="rId2"/>
              </a:rPr>
              <a:t>technological measures</a:t>
            </a:r>
            <a:r>
              <a:rPr lang="en-US" dirty="0"/>
              <a:t> that legally restrict others from doing anything the license permits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ADDITIONAL CONDITIONS: SA, NC, ND or combination </a:t>
            </a:r>
            <a:endParaRPr lang="en-US" b="1" dirty="0"/>
          </a:p>
          <a:p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You do not have to comply with the license for elements of the material in the public domain or where your use is permitted by an applicable </a:t>
            </a:r>
            <a:r>
              <a:rPr lang="en-US" dirty="0">
                <a:hlinkClick r:id="rId2"/>
              </a:rPr>
              <a:t>exception or limitation</a:t>
            </a:r>
            <a:r>
              <a:rPr lang="en-US" dirty="0"/>
              <a:t>. </a:t>
            </a:r>
          </a:p>
          <a:p>
            <a:r>
              <a:rPr lang="en-US" dirty="0"/>
              <a:t>No warranties are given. The license may not give you all of the permissions necessary for your intended use. For example, other rights such as </a:t>
            </a:r>
            <a:r>
              <a:rPr lang="en-US" dirty="0">
                <a:hlinkClick r:id="rId2"/>
              </a:rPr>
              <a:t>publicity, privacy, or moral rights</a:t>
            </a:r>
            <a:r>
              <a:rPr lang="en-US" dirty="0"/>
              <a:t> may limit how you use the material. 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8089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7200" b="1" dirty="0" smtClean="0"/>
              <a:t> ‘BY’ – attribution</a:t>
            </a:r>
            <a:endParaRPr lang="nl-BE" sz="7200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2494"/>
            <a:ext cx="3657600" cy="3657600"/>
          </a:xfr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 Share — copy and redistribute the material in any medium or format</a:t>
            </a:r>
          </a:p>
          <a:p>
            <a:r>
              <a:rPr lang="en-US" dirty="0"/>
              <a:t>Adapt — remix, transform, and build upon the material</a:t>
            </a:r>
          </a:p>
          <a:p>
            <a:r>
              <a:rPr lang="en-US" dirty="0"/>
              <a:t>for any purpose, even commercially.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68591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7200" b="1" dirty="0" smtClean="0"/>
              <a:t>‘SA’ – ShareAlike</a:t>
            </a:r>
            <a:endParaRPr lang="nl-BE" sz="7200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 Share — copy and redistribute the material in any medium or format</a:t>
            </a:r>
          </a:p>
          <a:p>
            <a:r>
              <a:rPr lang="en-US" dirty="0"/>
              <a:t>Adapt — remix, transform, and build upon the material</a:t>
            </a:r>
          </a:p>
          <a:p>
            <a:r>
              <a:rPr lang="en-US" dirty="0"/>
              <a:t>for any purpose, even commercially. </a:t>
            </a:r>
            <a:endParaRPr lang="en-US" dirty="0" smtClean="0"/>
          </a:p>
          <a:p>
            <a:r>
              <a:rPr lang="en-US" b="1" dirty="0" err="1" smtClean="0"/>
              <a:t>ShareAlike</a:t>
            </a:r>
            <a:r>
              <a:rPr lang="en-US" b="1" dirty="0" smtClean="0"/>
              <a:t> </a:t>
            </a:r>
            <a:r>
              <a:rPr lang="en-US" b="1" dirty="0"/>
              <a:t>— If you remix, transform, or build upon the material, you must distribute your contributions under the same license as the original.</a:t>
            </a:r>
          </a:p>
          <a:p>
            <a:endParaRPr lang="nl-B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2494"/>
            <a:ext cx="3657600" cy="3657600"/>
          </a:xfrm>
        </p:spPr>
      </p:pic>
    </p:spTree>
    <p:extLst>
      <p:ext uri="{BB962C8B-B14F-4D97-AF65-F5344CB8AC3E}">
        <p14:creationId xmlns:p14="http://schemas.microsoft.com/office/powerpoint/2010/main" val="2749923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7200" b="1" dirty="0" smtClean="0"/>
              <a:t>‘NC’ - NonCommercial</a:t>
            </a:r>
            <a:endParaRPr lang="nl-BE" sz="7200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Share — copy and redistribute the material in any medium or format</a:t>
            </a:r>
          </a:p>
          <a:p>
            <a:r>
              <a:rPr lang="en-US" dirty="0"/>
              <a:t>Adapt — remix, transform, and build upon the material</a:t>
            </a:r>
          </a:p>
          <a:p>
            <a:r>
              <a:rPr lang="en-US" dirty="0"/>
              <a:t>for any purpose, even commercially. </a:t>
            </a:r>
            <a:endParaRPr lang="en-US" dirty="0" smtClean="0"/>
          </a:p>
          <a:p>
            <a:r>
              <a:rPr lang="en-US" b="1" dirty="0" err="1"/>
              <a:t>NonCommercial</a:t>
            </a:r>
            <a:r>
              <a:rPr lang="en-US" b="1" dirty="0"/>
              <a:t> — You may not use the material for </a:t>
            </a:r>
            <a:r>
              <a:rPr lang="en-US" b="1" dirty="0">
                <a:hlinkClick r:id="rId2"/>
              </a:rPr>
              <a:t>commercial purposes</a:t>
            </a:r>
            <a:r>
              <a:rPr lang="en-US" b="1" dirty="0"/>
              <a:t>. </a:t>
            </a:r>
          </a:p>
          <a:p>
            <a:endParaRPr lang="nl-B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2494"/>
            <a:ext cx="3657600" cy="3657600"/>
          </a:xfrm>
        </p:spPr>
      </p:pic>
    </p:spTree>
    <p:extLst>
      <p:ext uri="{BB962C8B-B14F-4D97-AF65-F5344CB8AC3E}">
        <p14:creationId xmlns:p14="http://schemas.microsoft.com/office/powerpoint/2010/main" val="3151814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7200" b="1" dirty="0" smtClean="0"/>
              <a:t>‘ND’ - NoDerivatives</a:t>
            </a:r>
            <a:endParaRPr lang="nl-BE" sz="7200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 Share — copy and redistribute the material in any medium or format</a:t>
            </a:r>
          </a:p>
          <a:p>
            <a:r>
              <a:rPr lang="en-US" dirty="0"/>
              <a:t>Adapt — remix, transform, and build upon the material</a:t>
            </a:r>
          </a:p>
          <a:p>
            <a:r>
              <a:rPr lang="en-US" dirty="0"/>
              <a:t>for any purpose, even commercially. </a:t>
            </a:r>
            <a:endParaRPr lang="en-US" dirty="0" smtClean="0"/>
          </a:p>
          <a:p>
            <a:r>
              <a:rPr lang="en-US" b="1" dirty="0" err="1"/>
              <a:t>NoDerivatives</a:t>
            </a:r>
            <a:r>
              <a:rPr lang="en-US" b="1" dirty="0"/>
              <a:t> — If you </a:t>
            </a:r>
            <a:r>
              <a:rPr lang="en-US" b="1" dirty="0">
                <a:hlinkClick r:id="rId2"/>
              </a:rPr>
              <a:t>remix, transform, or build upon</a:t>
            </a:r>
            <a:r>
              <a:rPr lang="en-US" b="1" dirty="0"/>
              <a:t> the material, you may not distribute the modified material. </a:t>
            </a:r>
            <a:endParaRPr lang="nl-BE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2494"/>
            <a:ext cx="3657600" cy="3657600"/>
          </a:xfrm>
        </p:spPr>
      </p:pic>
    </p:spTree>
    <p:extLst>
      <p:ext uri="{BB962C8B-B14F-4D97-AF65-F5344CB8AC3E}">
        <p14:creationId xmlns:p14="http://schemas.microsoft.com/office/powerpoint/2010/main" val="354848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What is open licensing and why is it important?</a:t>
            </a:r>
          </a:p>
          <a:p>
            <a:r>
              <a:rPr lang="nl-BE" dirty="0" smtClean="0"/>
              <a:t>What is Creative Commons?</a:t>
            </a:r>
          </a:p>
          <a:p>
            <a:r>
              <a:rPr lang="nl-BE" dirty="0" smtClean="0"/>
              <a:t>How does Creative Commons work?</a:t>
            </a:r>
          </a:p>
          <a:p>
            <a:pPr lvl="1"/>
            <a:r>
              <a:rPr lang="nl-BE" dirty="0" smtClean="0"/>
              <a:t>How to apply a license</a:t>
            </a:r>
          </a:p>
          <a:p>
            <a:pPr lvl="1"/>
            <a:r>
              <a:rPr lang="nl-BE" dirty="0" smtClean="0"/>
              <a:t>How and where to find openly licensed content</a:t>
            </a:r>
          </a:p>
          <a:p>
            <a:r>
              <a:rPr lang="nl-BE" dirty="0" smtClean="0"/>
              <a:t>Q &amp; A</a:t>
            </a:r>
            <a:endParaRPr lang="nl-B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smtClean="0"/>
              <a:t>In this webinar: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801949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8208" y="5441268"/>
            <a:ext cx="66501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800" dirty="0">
                <a:hlinkClick r:id="rId2"/>
              </a:rPr>
              <a:t>https://creativecommons.org/licenses</a:t>
            </a:r>
            <a:r>
              <a:rPr lang="nl-BE" sz="2800" dirty="0" smtClean="0">
                <a:hlinkClick r:id="rId2"/>
              </a:rPr>
              <a:t>/</a:t>
            </a:r>
            <a:r>
              <a:rPr lang="nl-BE" sz="2800" dirty="0" smtClean="0"/>
              <a:t> </a:t>
            </a:r>
            <a:endParaRPr lang="nl-BE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822" y="785751"/>
            <a:ext cx="3032037" cy="10608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42" y="2275978"/>
            <a:ext cx="3032037" cy="1066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41" y="3945052"/>
            <a:ext cx="3032037" cy="1061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98" y="785751"/>
            <a:ext cx="3067050" cy="106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98" y="2276005"/>
            <a:ext cx="3067050" cy="1066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98" y="3861572"/>
            <a:ext cx="30670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65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773" y="840799"/>
            <a:ext cx="3838575" cy="1352550"/>
          </a:xfrm>
          <a:prstGeom prst="rect">
            <a:avLst/>
          </a:prstGeom>
        </p:spPr>
      </p:pic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641" y="3688241"/>
            <a:ext cx="3838575" cy="12877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43" y="3688241"/>
            <a:ext cx="3843861" cy="134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95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74" y="1204602"/>
            <a:ext cx="6096851" cy="44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61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06335" y="2443307"/>
            <a:ext cx="10515600" cy="1325563"/>
          </a:xfrm>
        </p:spPr>
        <p:txBody>
          <a:bodyPr/>
          <a:lstStyle/>
          <a:p>
            <a:r>
              <a:rPr lang="nl-BE" dirty="0" smtClean="0"/>
              <a:t>How to apply a Creative Commons license?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94703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Copy paste applicable license text/image/code from </a:t>
            </a:r>
            <a:r>
              <a:rPr lang="nl-BE" dirty="0" smtClean="0">
                <a:hlinkClick r:id="rId2"/>
              </a:rPr>
              <a:t>www.creativecommons.org</a:t>
            </a:r>
            <a:endParaRPr lang="nl-BE" dirty="0" smtClean="0"/>
          </a:p>
          <a:p>
            <a:r>
              <a:rPr lang="nl-BE" dirty="0" smtClean="0"/>
              <a:t>Paste it in the object or in the metadata</a:t>
            </a:r>
          </a:p>
          <a:p>
            <a:r>
              <a:rPr lang="nl-BE" dirty="0" smtClean="0"/>
              <a:t>A lot of platforms have a dedicated license chooser when uploading content, adding the license information to the metadata automatically</a:t>
            </a:r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smtClean="0"/>
              <a:t>Applying a Creative Commons license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1262035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2581"/>
            <a:ext cx="7489593" cy="5178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757" y="800724"/>
            <a:ext cx="4109335" cy="5178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www.creativecommons.org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35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0657"/>
            <a:ext cx="8862839" cy="4803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709" y="815926"/>
            <a:ext cx="4171685" cy="58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85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smtClean="0"/>
              <a:t>Additional considerations</a:t>
            </a:r>
            <a:endParaRPr lang="nl-B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Combining licenses</a:t>
            </a:r>
          </a:p>
          <a:p>
            <a:pPr lvl="1"/>
            <a:r>
              <a:rPr lang="nl-BE" dirty="0" smtClean="0"/>
              <a:t>Not all licenses combine together (especially when ‘no derivatives’ or ‘non commercial’</a:t>
            </a:r>
          </a:p>
          <a:p>
            <a:r>
              <a:rPr lang="nl-BE" dirty="0" smtClean="0"/>
              <a:t>Don’t commit ‘Copyfraud’</a:t>
            </a:r>
          </a:p>
          <a:p>
            <a:pPr lvl="1"/>
            <a:r>
              <a:rPr lang="nl-BE" dirty="0" smtClean="0"/>
              <a:t>Do not apply a CC license when you don’t have the author rights</a:t>
            </a:r>
          </a:p>
          <a:p>
            <a:pPr lvl="1"/>
            <a:r>
              <a:rPr lang="nl-BE" dirty="0" smtClean="0"/>
              <a:t>Do not apply CC licenses on an (unaltered) Public Domain work</a:t>
            </a:r>
          </a:p>
        </p:txBody>
      </p:sp>
    </p:spTree>
    <p:extLst>
      <p:ext uri="{BB962C8B-B14F-4D97-AF65-F5344CB8AC3E}">
        <p14:creationId xmlns:p14="http://schemas.microsoft.com/office/powerpoint/2010/main" val="39497633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140" y="1051090"/>
            <a:ext cx="643642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dirty="0" smtClean="0"/>
              <a:t>A license is irrevocable, so think before you apply: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800" dirty="0" smtClean="0"/>
              <a:t>No Derivatives: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BE" sz="2800" dirty="0" smtClean="0"/>
              <a:t>does not allow translations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BE" sz="2800" dirty="0" smtClean="0"/>
              <a:t>even minor edits are not allowed (such as a colour filter, cropping,...)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800" dirty="0" smtClean="0"/>
              <a:t>Non Commercial 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BE" sz="2800" dirty="0" smtClean="0"/>
              <a:t>no use on .com websites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BE" sz="2800" dirty="0" smtClean="0"/>
              <a:t>difficult to define!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800" dirty="0" smtClean="0"/>
              <a:t>NC-ND: not a lot of difference with traditional copyright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79" y="347291"/>
            <a:ext cx="3799857" cy="6143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559" y="722230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978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349456"/>
            <a:ext cx="7677150" cy="2238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92" y="2837213"/>
            <a:ext cx="4128024" cy="38129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8281" y="4275117"/>
            <a:ext cx="577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/>
              <a:t>This presentation ‘Creative Commons’ by Gwen Franck and Ilkay Holt is licensed under </a:t>
            </a:r>
            <a:r>
              <a:rPr lang="nl-BE" b="1" dirty="0" smtClean="0">
                <a:hlinkClick r:id="rId4"/>
              </a:rPr>
              <a:t>a CC BY-SA license</a:t>
            </a:r>
            <a:r>
              <a:rPr lang="nl-BE" b="1" dirty="0" smtClean="0"/>
              <a:t>. </a:t>
            </a:r>
            <a:endParaRPr lang="nl-BE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5392" y="683813"/>
            <a:ext cx="4465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 smtClean="0"/>
              <a:t>Citation</a:t>
            </a:r>
            <a:endParaRPr lang="nl-BE" sz="9600" dirty="0"/>
          </a:p>
        </p:txBody>
      </p:sp>
    </p:spTree>
    <p:extLst>
      <p:ext uri="{BB962C8B-B14F-4D97-AF65-F5344CB8AC3E}">
        <p14:creationId xmlns:p14="http://schemas.microsoft.com/office/powerpoint/2010/main" val="2771030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80" y="1529725"/>
            <a:ext cx="4758315" cy="316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79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208" y="2277052"/>
            <a:ext cx="10515600" cy="1325563"/>
          </a:xfrm>
        </p:spPr>
        <p:txBody>
          <a:bodyPr/>
          <a:lstStyle/>
          <a:p>
            <a:r>
              <a:rPr lang="nl-BE" dirty="0" smtClean="0"/>
              <a:t>Where are Creative Commons licenses used?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18083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03" y="755031"/>
            <a:ext cx="9319620" cy="4744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3860" y="5592417"/>
            <a:ext cx="6334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Library staff required to create a learning material? </a:t>
            </a:r>
          </a:p>
          <a:p>
            <a:pPr algn="r"/>
            <a:r>
              <a:rPr lang="en-US" sz="2000" i="1" dirty="0" smtClean="0"/>
              <a:t>Lecturers need content for a course package? </a:t>
            </a:r>
          </a:p>
          <a:p>
            <a:pPr algn="r"/>
            <a:r>
              <a:rPr lang="en-US" sz="2000" i="1" dirty="0" smtClean="0"/>
              <a:t>You want to prepare a presentation?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692872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use a CC license?</a:t>
            </a:r>
            <a:br>
              <a:rPr lang="en-US" dirty="0" smtClean="0"/>
            </a:br>
            <a:r>
              <a:rPr lang="en-US" i="1" dirty="0" smtClean="0"/>
              <a:t>Repository management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76" y="1792987"/>
            <a:ext cx="7209263" cy="4998522"/>
          </a:xfrm>
          <a:prstGeom prst="rect">
            <a:avLst/>
          </a:prstGeom>
        </p:spPr>
      </p:pic>
      <p:pic>
        <p:nvPicPr>
          <p:cNvPr id="3" name="image34.png" descr="2016-12-23_1407.pn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81184" y="3311911"/>
            <a:ext cx="4906737" cy="330076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14652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use a CC </a:t>
            </a:r>
            <a:r>
              <a:rPr lang="en-US" dirty="0" smtClean="0"/>
              <a:t>license?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 smtClean="0"/>
              <a:t>Research support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124221"/>
            <a:ext cx="1005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EU </a:t>
            </a:r>
            <a:r>
              <a:rPr lang="en-US" dirty="0" err="1" smtClean="0"/>
              <a:t>Commisson</a:t>
            </a:r>
            <a:r>
              <a:rPr lang="en-US" dirty="0"/>
              <a:t> </a:t>
            </a:r>
            <a:r>
              <a:rPr lang="en-US" dirty="0" smtClean="0"/>
              <a:t>promotes use of CC licenses in publication and data sharing. Excerpts from H2020 </a:t>
            </a:r>
            <a:r>
              <a:rPr lang="en-US" dirty="0" err="1" smtClean="0"/>
              <a:t>Programme</a:t>
            </a:r>
            <a:r>
              <a:rPr lang="en-US" dirty="0" smtClean="0"/>
              <a:t> Guidelines to the Rules on Open Access to Scientific Publications and Open Access to Research Data in Horizon 2020</a:t>
            </a:r>
          </a:p>
          <a:p>
            <a:pPr algn="just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60063"/>
            <a:ext cx="10058400" cy="1169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42388"/>
            <a:ext cx="10058400" cy="6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8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use a CC </a:t>
            </a:r>
            <a:r>
              <a:rPr lang="en-US" dirty="0" smtClean="0"/>
              <a:t>license?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 smtClean="0"/>
              <a:t>Publishing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4368074"/>
            <a:ext cx="5257800" cy="172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2406105"/>
            <a:ext cx="5257800" cy="1603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398" y="2803797"/>
            <a:ext cx="285750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98" y="1114425"/>
            <a:ext cx="396240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1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find CC licensed resources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i="1" dirty="0"/>
              <a:t>o</a:t>
            </a:r>
            <a:r>
              <a:rPr lang="en-US" i="1" dirty="0" smtClean="0"/>
              <a:t>pen education resources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27" y="1791714"/>
            <a:ext cx="9143962" cy="4595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266" y="3074505"/>
            <a:ext cx="6671469" cy="331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8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find CC licensed resources?</a:t>
            </a:r>
            <a:br>
              <a:rPr lang="en-US" dirty="0"/>
            </a:br>
            <a:r>
              <a:rPr lang="en-US" i="1" dirty="0" smtClean="0"/>
              <a:t>images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9478"/>
            <a:ext cx="10058400" cy="481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13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find CC licensed resources?</a:t>
            </a:r>
            <a:br>
              <a:rPr lang="en-US" dirty="0"/>
            </a:br>
            <a:r>
              <a:rPr lang="en-US" i="1" dirty="0" smtClean="0"/>
              <a:t>videos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6408"/>
            <a:ext cx="10058400" cy="525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8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find CC licensed resources?</a:t>
            </a:r>
            <a:br>
              <a:rPr lang="en-US" dirty="0"/>
            </a:br>
            <a:r>
              <a:rPr lang="en-US" i="1" dirty="0" smtClean="0"/>
              <a:t>music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87068"/>
            <a:ext cx="10058400" cy="3238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277755"/>
            <a:ext cx="10058400" cy="114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2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78" y="0"/>
            <a:ext cx="9083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70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30" y="2753995"/>
            <a:ext cx="11601450" cy="1325563"/>
          </a:xfrm>
        </p:spPr>
        <p:txBody>
          <a:bodyPr>
            <a:noAutofit/>
          </a:bodyPr>
          <a:lstStyle/>
          <a:p>
            <a:r>
              <a:rPr lang="nl-BE" sz="4800" dirty="0" smtClean="0"/>
              <a:t>What is open licensing and why is it important?</a:t>
            </a:r>
            <a:br>
              <a:rPr lang="nl-BE" sz="4800" dirty="0" smtClean="0"/>
            </a:br>
            <a:endParaRPr lang="nl-BE" sz="4800" dirty="0"/>
          </a:p>
        </p:txBody>
      </p:sp>
    </p:spTree>
    <p:extLst>
      <p:ext uri="{BB962C8B-B14F-4D97-AF65-F5344CB8AC3E}">
        <p14:creationId xmlns:p14="http://schemas.microsoft.com/office/powerpoint/2010/main" val="854371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Contact: </a:t>
            </a:r>
            <a:br>
              <a:rPr lang="nl-BE" dirty="0" smtClean="0"/>
            </a:br>
            <a:r>
              <a:rPr lang="nl-BE" dirty="0" smtClean="0"/>
              <a:t>Gwen Franck (</a:t>
            </a:r>
            <a:r>
              <a:rPr lang="nl-BE" dirty="0" smtClean="0">
                <a:hlinkClick r:id="rId2"/>
              </a:rPr>
              <a:t>gwen.franck@eifl.net</a:t>
            </a:r>
            <a:r>
              <a:rPr lang="nl-BE" dirty="0" smtClean="0"/>
              <a:t>) @g_fra</a:t>
            </a:r>
            <a:br>
              <a:rPr lang="nl-BE" dirty="0" smtClean="0"/>
            </a:br>
            <a:r>
              <a:rPr lang="nl-BE" dirty="0" smtClean="0"/>
              <a:t>Ilkay Gurbuz Holt (</a:t>
            </a:r>
            <a:r>
              <a:rPr lang="nl-BE" dirty="0" smtClean="0">
                <a:hlinkClick r:id="rId3"/>
              </a:rPr>
              <a:t>ilkayholt@gmail.com</a:t>
            </a:r>
            <a:r>
              <a:rPr lang="nl-BE" dirty="0" smtClean="0"/>
              <a:t> ) @ilkayholt  </a:t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Illustration credits</a:t>
            </a:r>
            <a:br>
              <a:rPr lang="nl-BE" dirty="0" smtClean="0"/>
            </a:br>
            <a:r>
              <a:rPr lang="nl-BE" dirty="0" smtClean="0">
                <a:hlinkClick r:id="rId4"/>
              </a:rPr>
              <a:t>‘books’ by John Mark Kuznietsov on Unsplash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en-US" dirty="0" smtClean="0"/>
              <a:t>"</a:t>
            </a:r>
            <a:r>
              <a:rPr lang="en-US" dirty="0" smtClean="0">
                <a:hlinkClick r:id="rId5"/>
              </a:rPr>
              <a:t>Caution Tape" by Eugene </a:t>
            </a:r>
            <a:r>
              <a:rPr lang="en-US" dirty="0" err="1" smtClean="0">
                <a:hlinkClick r:id="rId5"/>
              </a:rPr>
              <a:t>Zemlyanskiy</a:t>
            </a:r>
            <a:r>
              <a:rPr lang="en-US" dirty="0" smtClean="0">
                <a:hlinkClick r:id="rId5"/>
              </a:rPr>
              <a:t> </a:t>
            </a:r>
            <a:r>
              <a:rPr lang="en-US" dirty="0" smtClean="0"/>
              <a:t>on Flickr (</a:t>
            </a:r>
            <a:r>
              <a:rPr lang="en-US" dirty="0" smtClean="0">
                <a:hlinkClick r:id="rId6"/>
              </a:rPr>
              <a:t>CC BY </a:t>
            </a:r>
            <a:r>
              <a:rPr lang="en-US" dirty="0" smtClean="0"/>
              <a:t>)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83742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90" y="521970"/>
            <a:ext cx="4617720" cy="461772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4" name="TextBox 3"/>
          <p:cNvSpPr txBox="1"/>
          <p:nvPr/>
        </p:nvSpPr>
        <p:spPr>
          <a:xfrm>
            <a:off x="1623060" y="5486400"/>
            <a:ext cx="8983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800" b="1" dirty="0" smtClean="0"/>
              <a:t>“All rights reserved”</a:t>
            </a:r>
            <a:endParaRPr lang="nl-BE" sz="4800" b="1" dirty="0"/>
          </a:p>
        </p:txBody>
      </p:sp>
    </p:spTree>
    <p:extLst>
      <p:ext uri="{BB962C8B-B14F-4D97-AF65-F5344CB8AC3E}">
        <p14:creationId xmlns:p14="http://schemas.microsoft.com/office/powerpoint/2010/main" val="684606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Based on the ‘all rights reserved’ principle</a:t>
            </a:r>
          </a:p>
          <a:p>
            <a:r>
              <a:rPr lang="nl-BE" dirty="0" smtClean="0"/>
              <a:t>Based on 19th century </a:t>
            </a:r>
            <a:r>
              <a:rPr lang="nl-BE" dirty="0" smtClean="0">
                <a:hlinkClick r:id="rId2"/>
              </a:rPr>
              <a:t>Berne Convention</a:t>
            </a:r>
            <a:endParaRPr lang="nl-BE" dirty="0" smtClean="0"/>
          </a:p>
          <a:p>
            <a:r>
              <a:rPr lang="nl-BE" dirty="0" smtClean="0"/>
              <a:t>Works remain in system until x amount of years after death of longest living author/ rights holder</a:t>
            </a:r>
          </a:p>
          <a:p>
            <a:r>
              <a:rPr lang="nl-BE" dirty="0" smtClean="0"/>
              <a:t>Automatic – no action required</a:t>
            </a:r>
          </a:p>
          <a:p>
            <a:r>
              <a:rPr lang="nl-BE" dirty="0" smtClean="0"/>
              <a:t>Access via </a:t>
            </a:r>
            <a:r>
              <a:rPr lang="nl-BE" dirty="0" smtClean="0">
                <a:hlinkClick r:id="rId3"/>
              </a:rPr>
              <a:t>Exceptions </a:t>
            </a:r>
            <a:r>
              <a:rPr lang="nl-BE" dirty="0" smtClean="0">
                <a:hlinkClick r:id="rId3"/>
              </a:rPr>
              <a:t>and Limitations</a:t>
            </a:r>
            <a:r>
              <a:rPr lang="nl-BE" dirty="0" smtClean="0"/>
              <a:t> </a:t>
            </a:r>
            <a:r>
              <a:rPr lang="nl-BE" dirty="0" smtClean="0"/>
              <a:t>as set out in national copyright law</a:t>
            </a:r>
            <a:endParaRPr lang="nl-BE" dirty="0" smtClean="0"/>
          </a:p>
          <a:p>
            <a:r>
              <a:rPr lang="nl-BE" dirty="0" smtClean="0">
                <a:hlinkClick r:id="rId4"/>
              </a:rPr>
              <a:t>Fair use / Fair dealing </a:t>
            </a:r>
            <a:r>
              <a:rPr lang="nl-BE" dirty="0" smtClean="0"/>
              <a:t>(common law countries such as US)</a:t>
            </a:r>
          </a:p>
          <a:p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b="1" dirty="0" smtClean="0"/>
              <a:t>Traditional copyright system</a:t>
            </a:r>
            <a:endParaRPr lang="nl-BE" sz="4800" b="1" dirty="0"/>
          </a:p>
        </p:txBody>
      </p:sp>
    </p:spTree>
    <p:extLst>
      <p:ext uri="{BB962C8B-B14F-4D97-AF65-F5344CB8AC3E}">
        <p14:creationId xmlns:p14="http://schemas.microsoft.com/office/powerpoint/2010/main" val="2091074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BE" dirty="0" smtClean="0"/>
              <a:t>Protection period evolved from lifespan author to more than 70 years (tendency to be even more increased)</a:t>
            </a:r>
          </a:p>
          <a:p>
            <a:r>
              <a:rPr lang="nl-BE" dirty="0" smtClean="0"/>
              <a:t>Exceptions are not harmonised</a:t>
            </a:r>
          </a:p>
          <a:p>
            <a:r>
              <a:rPr lang="nl-BE" dirty="0" smtClean="0"/>
              <a:t>Automatic – it is difficult to abstain from your rights even if you want to </a:t>
            </a:r>
          </a:p>
          <a:p>
            <a:r>
              <a:rPr lang="nl-BE" dirty="0" smtClean="0"/>
              <a:t>Orphan works: difficult to decide copyright status </a:t>
            </a:r>
          </a:p>
          <a:p>
            <a:r>
              <a:rPr lang="nl-BE" dirty="0" smtClean="0"/>
              <a:t>Not adapted to reality in 2017</a:t>
            </a:r>
          </a:p>
          <a:p>
            <a:r>
              <a:rPr lang="nl-BE" dirty="0" smtClean="0"/>
              <a:t>Any re-use (except when L&amp;E apply or fair use): permission required</a:t>
            </a:r>
          </a:p>
          <a:p>
            <a:r>
              <a:rPr lang="nl-BE" dirty="0" smtClean="0"/>
              <a:t>Public domain under pressure</a:t>
            </a:r>
          </a:p>
          <a:p>
            <a:r>
              <a:rPr lang="nl-BE" dirty="0" smtClean="0"/>
              <a:t>Copyright reform: a complicated, long process</a:t>
            </a:r>
            <a:endParaRPr lang="nl-B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b="1" dirty="0" smtClean="0"/>
              <a:t>A flawed system: </a:t>
            </a:r>
            <a:endParaRPr lang="nl-BE" sz="4800" b="1" dirty="0"/>
          </a:p>
        </p:txBody>
      </p:sp>
    </p:spTree>
    <p:extLst>
      <p:ext uri="{BB962C8B-B14F-4D97-AF65-F5344CB8AC3E}">
        <p14:creationId xmlns:p14="http://schemas.microsoft.com/office/powerpoint/2010/main" val="2025834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Everything on which no copyright applies</a:t>
            </a:r>
          </a:p>
          <a:p>
            <a:pPr lvl="1"/>
            <a:r>
              <a:rPr lang="nl-BE" dirty="0" smtClean="0"/>
              <a:t>Protection has expired</a:t>
            </a:r>
          </a:p>
          <a:p>
            <a:pPr lvl="1"/>
            <a:r>
              <a:rPr lang="nl-BE" dirty="0" smtClean="0"/>
              <a:t>The content has never been copyrightable</a:t>
            </a:r>
          </a:p>
          <a:p>
            <a:pPr lvl="1"/>
            <a:r>
              <a:rPr lang="nl-BE" dirty="0" smtClean="0"/>
              <a:t>All rights have been waived by the rights holder</a:t>
            </a:r>
          </a:p>
          <a:p>
            <a:r>
              <a:rPr lang="nl-BE" dirty="0" smtClean="0"/>
              <a:t>Public Domain works:</a:t>
            </a:r>
          </a:p>
          <a:p>
            <a:pPr lvl="1"/>
            <a:r>
              <a:rPr lang="nl-BE" dirty="0" smtClean="0"/>
              <a:t>All re-use is permitted</a:t>
            </a:r>
          </a:p>
          <a:p>
            <a:pPr lvl="1"/>
            <a:r>
              <a:rPr lang="nl-BE" dirty="0" smtClean="0"/>
              <a:t>You can ‘remix’ Public Domain works and claim (c) on the new work, but the original stays in the Public Domain! </a:t>
            </a:r>
          </a:p>
          <a:p>
            <a:pPr lvl="1"/>
            <a:endParaRPr lang="nl-B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b="1" dirty="0" smtClean="0"/>
              <a:t>The Public Domain</a:t>
            </a:r>
            <a:endParaRPr lang="nl-BE" sz="4800" b="1" dirty="0"/>
          </a:p>
        </p:txBody>
      </p:sp>
    </p:spTree>
    <p:extLst>
      <p:ext uri="{BB962C8B-B14F-4D97-AF65-F5344CB8AC3E}">
        <p14:creationId xmlns:p14="http://schemas.microsoft.com/office/powerpoint/2010/main" val="1318553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256" y="129217"/>
            <a:ext cx="3297559" cy="4396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300" y="3183713"/>
            <a:ext cx="3430843" cy="3430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1" y="0"/>
            <a:ext cx="2213040" cy="3090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583" y="300000"/>
            <a:ext cx="2332636" cy="23326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42" y="5066384"/>
            <a:ext cx="1689019" cy="1266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02" y="430507"/>
            <a:ext cx="1672108" cy="37941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396" y="4610931"/>
            <a:ext cx="2161083" cy="22199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57" y="3442397"/>
            <a:ext cx="2121888" cy="33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9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</TotalTime>
  <Words>1246</Words>
  <Application>Microsoft Macintosh PowerPoint</Application>
  <PresentationFormat>Custom</PresentationFormat>
  <Paragraphs>131</Paragraphs>
  <Slides>40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Creative Commons</vt:lpstr>
      <vt:lpstr>In this webinar:</vt:lpstr>
      <vt:lpstr>PowerPoint Presentation</vt:lpstr>
      <vt:lpstr>What is open licensing and why is it important? </vt:lpstr>
      <vt:lpstr>PowerPoint Presentation</vt:lpstr>
      <vt:lpstr>Traditional copyright system</vt:lpstr>
      <vt:lpstr>A flawed system: </vt:lpstr>
      <vt:lpstr>The Public Domain</vt:lpstr>
      <vt:lpstr>PowerPoint Presentation</vt:lpstr>
      <vt:lpstr>  </vt:lpstr>
      <vt:lpstr>Open licensing: a ‘quick’ fix</vt:lpstr>
      <vt:lpstr>What is Creative Commons?</vt:lpstr>
      <vt:lpstr>How does Creative Commons work?</vt:lpstr>
      <vt:lpstr>PowerPoint Presentation</vt:lpstr>
      <vt:lpstr>All licenses have in common: </vt:lpstr>
      <vt:lpstr> ‘BY’ – attribution</vt:lpstr>
      <vt:lpstr>‘SA’ – ShareAlike</vt:lpstr>
      <vt:lpstr>‘NC’ - NonCommercial</vt:lpstr>
      <vt:lpstr>‘ND’ - NoDerivatives</vt:lpstr>
      <vt:lpstr>PowerPoint Presentation</vt:lpstr>
      <vt:lpstr>PowerPoint Presentation</vt:lpstr>
      <vt:lpstr>PowerPoint Presentation</vt:lpstr>
      <vt:lpstr>How to apply a Creative Commons license?</vt:lpstr>
      <vt:lpstr>Applying a Creative Commons license</vt:lpstr>
      <vt:lpstr>www.creativecommons.org</vt:lpstr>
      <vt:lpstr>Attribution</vt:lpstr>
      <vt:lpstr>Additional considerations</vt:lpstr>
      <vt:lpstr>PowerPoint Presentation</vt:lpstr>
      <vt:lpstr>PowerPoint Presentation</vt:lpstr>
      <vt:lpstr>Where are Creative Commons licenses used?</vt:lpstr>
      <vt:lpstr>PowerPoint Presentation</vt:lpstr>
      <vt:lpstr>Where to use a CC license? Repository management</vt:lpstr>
      <vt:lpstr>Where to use a CC license? Research support</vt:lpstr>
      <vt:lpstr>Where to use a CC license? Publishing</vt:lpstr>
      <vt:lpstr>Where to find CC licensed resources? open education resources</vt:lpstr>
      <vt:lpstr>Where to find CC licensed resources? images</vt:lpstr>
      <vt:lpstr>Where to find CC licensed resources? videos</vt:lpstr>
      <vt:lpstr>Where to find CC licensed resources? music</vt:lpstr>
      <vt:lpstr>PowerPoint Presentation</vt:lpstr>
      <vt:lpstr>        Contact:  Gwen Franck (gwen.franck@eifl.net) @g_fra Ilkay Gurbuz Holt (ilkayholt@gmail.com ) @ilkayholt     Illustration credits ‘books’ by John Mark Kuznietsov on Unsplash "Caution Tape" by Eugene Zemlyanskiy on Flickr (CC BY 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gfranck</dc:creator>
  <cp:lastModifiedBy>Romy Beard</cp:lastModifiedBy>
  <cp:revision>43</cp:revision>
  <dcterms:created xsi:type="dcterms:W3CDTF">2017-06-19T12:02:21Z</dcterms:created>
  <dcterms:modified xsi:type="dcterms:W3CDTF">2017-06-29T18:30:05Z</dcterms:modified>
</cp:coreProperties>
</file>