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  <p:sldMasterId id="2147483715" r:id="rId2"/>
  </p:sldMasterIdLst>
  <p:notesMasterIdLst>
    <p:notesMasterId r:id="rId29"/>
  </p:notesMasterIdLst>
  <p:sldIdLst>
    <p:sldId id="256" r:id="rId3"/>
    <p:sldId id="292" r:id="rId4"/>
    <p:sldId id="294" r:id="rId5"/>
    <p:sldId id="295" r:id="rId6"/>
    <p:sldId id="296" r:id="rId7"/>
    <p:sldId id="297" r:id="rId8"/>
    <p:sldId id="301" r:id="rId9"/>
    <p:sldId id="302" r:id="rId10"/>
    <p:sldId id="303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57" r:id="rId20"/>
    <p:sldId id="258" r:id="rId21"/>
    <p:sldId id="259" r:id="rId22"/>
    <p:sldId id="260" r:id="rId23"/>
    <p:sldId id="287" r:id="rId24"/>
    <p:sldId id="288" r:id="rId25"/>
    <p:sldId id="289" r:id="rId26"/>
    <p:sldId id="290" r:id="rId27"/>
    <p:sldId id="291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 snapToObjects="1" showGuides="1">
      <p:cViewPr varScale="1">
        <p:scale>
          <a:sx n="121" d="100"/>
          <a:sy n="121" d="100"/>
        </p:scale>
        <p:origin x="-192" y="-1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42059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hape 7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Shape 7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Shape 9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Shape 9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Shape 100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Shape 10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Shape 107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Shape 10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Shape 108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Shape 10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Shape 110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Shape 1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Shape 112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Shape 1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Shape 11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Shape 1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slide shows the document types and the connections - the main message is to show the different elements and the links we create.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Explanation links: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links within a document source are symbolised via the white hexagons and then number in it.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Publications and clinical trials: 139k links from Publications to Trials, and 350k point from a trial to publications. 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Policy papers to come, hence the dotted lines.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Shape 7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Shape 7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Shape 76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Shape 7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685802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500" tIns="88500" rIns="88500" bIns="885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lot of text so that it works ‘read only in a hand out. </a:t>
            </a:r>
            <a:endParaRPr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If you do not want to follow the text, tell your own DS story...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75121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Shape 77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Shape 7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5225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3859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902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685802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500" tIns="88500" rIns="88500" bIns="88500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699090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Shape 5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7922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0538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Shape 9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Shape 9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8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8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8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5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6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7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8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9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8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8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8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Relationship Id="rId3" Type="http://schemas.openxmlformats.org/officeDocument/2006/relationships/image" Target="../media/image1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jp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5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6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7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8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9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000000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8750" y="0"/>
            <a:ext cx="7715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8"/>
          <p:cNvSpPr/>
          <p:nvPr/>
        </p:nvSpPr>
        <p:spPr>
          <a:xfrm>
            <a:off x="0" y="0"/>
            <a:ext cx="9144000" cy="7572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Shape 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225" y="229362"/>
            <a:ext cx="2016176" cy="2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29900" y="1046950"/>
            <a:ext cx="3632450" cy="26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3600" y="1420075"/>
            <a:ext cx="2832251" cy="245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756900" y="1617950"/>
            <a:ext cx="3632400" cy="1938000"/>
          </a:xfrm>
          <a:prstGeom prst="rect">
            <a:avLst/>
          </a:prstGeom>
          <a:noFill/>
          <a:ln>
            <a:noFill/>
          </a:ln>
          <a:effectLst>
            <a:outerShdw blurRad="342900" dist="9525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5041575" y="1577325"/>
            <a:ext cx="2016300" cy="21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/3 Text 1/3 Grafik/Picture" type="secHead">
  <p:cSld name="SECTION_HEADER">
    <p:bg>
      <p:bgPr>
        <a:solidFill>
          <a:srgbClr val="000000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hape 9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2725" y="1097175"/>
            <a:ext cx="6790252" cy="43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54159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9" name="Shape 99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Shape 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 descr="Dimensions_new_colour(white)-01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/3 Text 1/3 Hexagon Grün">
  <p:cSld name="SECTION_HEADER_7">
    <p:bg>
      <p:bgPr>
        <a:solidFill>
          <a:srgbClr val="000000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Shape 1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2725" y="1097175"/>
            <a:ext cx="6790252" cy="43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54159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4">
            <a:alphaModFix amt="43000"/>
          </a:blip>
          <a:srcRect b="9057"/>
          <a:stretch/>
        </p:blipFill>
        <p:spPr>
          <a:xfrm>
            <a:off x="5020275" y="-363075"/>
            <a:ext cx="5559499" cy="505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6741" y="1957873"/>
            <a:ext cx="2484245" cy="248444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>
            <a:spLocks noGrp="1"/>
          </p:cNvSpPr>
          <p:nvPr>
            <p:ph type="subTitle" idx="2"/>
          </p:nvPr>
        </p:nvSpPr>
        <p:spPr>
          <a:xfrm>
            <a:off x="6367050" y="2526725"/>
            <a:ext cx="1728900" cy="13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11" name="Shape 111" descr="Dimensions_new_colour(white)-01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/3 Text + 1/3 Hexagon Blau">
  <p:cSld name="SECTION_HEADER_4_1">
    <p:bg>
      <p:bgPr>
        <a:solidFill>
          <a:srgbClr val="000000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5101000" y="-216425"/>
            <a:ext cx="4905649" cy="535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1175" y="2192975"/>
            <a:ext cx="2229324" cy="193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34575" y="835875"/>
            <a:ext cx="6152026" cy="407497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54159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ubTitle" idx="2"/>
          </p:nvPr>
        </p:nvSpPr>
        <p:spPr>
          <a:xfrm>
            <a:off x="6367050" y="2526725"/>
            <a:ext cx="1728900" cy="13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21" name="Shape 121" descr="Dimensions_new_colour(white)-01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/3 Text + 1/3 Hexagon Blau 1">
  <p:cSld name="SECTION_HEADER_4_1_2">
    <p:bg>
      <p:bgPr>
        <a:solidFill>
          <a:srgbClr val="000000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5101000" y="-216425"/>
            <a:ext cx="4905649" cy="535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4575" y="835875"/>
            <a:ext cx="6152026" cy="407497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Shape 1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44289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5">
            <a:alphaModFix/>
          </a:blip>
          <a:srcRect r="38537" b="8592"/>
          <a:stretch/>
        </p:blipFill>
        <p:spPr>
          <a:xfrm>
            <a:off x="4232350" y="465850"/>
            <a:ext cx="5064051" cy="4184700"/>
          </a:xfrm>
          <a:prstGeom prst="rect">
            <a:avLst/>
          </a:prstGeom>
          <a:noFill/>
          <a:ln>
            <a:noFill/>
          </a:ln>
          <a:effectLst>
            <a:reflection stA="24000" endPos="30000" dist="38100" dir="5400000" fadeDir="5400012" sy="-100000" algn="bl" rotWithShape="0"/>
          </a:effectLst>
        </p:spPr>
      </p:pic>
      <p:pic>
        <p:nvPicPr>
          <p:cNvPr id="130" name="Shape 130" descr="Dimensions_new_colour(white)-01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/3 Text + 1/3 Hexagon Orange">
  <p:cSld name="SECTION_HEADER_4_1_1">
    <p:bg>
      <p:bgPr>
        <a:solidFill>
          <a:srgbClr val="000000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5097813" y="-221775"/>
            <a:ext cx="4949800" cy="540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6121175" y="2192975"/>
            <a:ext cx="2229325" cy="192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4">
            <a:alphaModFix amt="91000"/>
          </a:blip>
          <a:stretch>
            <a:fillRect/>
          </a:stretch>
        </p:blipFill>
        <p:spPr>
          <a:xfrm>
            <a:off x="-369550" y="1445850"/>
            <a:ext cx="5867275" cy="429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" name="Shape 1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54159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ubTitle" idx="2"/>
          </p:nvPr>
        </p:nvSpPr>
        <p:spPr>
          <a:xfrm>
            <a:off x="6367050" y="2526725"/>
            <a:ext cx="1728900" cy="13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40" name="Shape 140" descr="Dimensions_new_colour(white)-01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/3 Text 1/3 Grafik/Picture 1">
  <p:cSld name="SECTION_HEADER_6">
    <p:bg>
      <p:bgPr>
        <a:solidFill>
          <a:srgbClr val="000000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2725" y="1097175"/>
            <a:ext cx="6790252" cy="43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" name="Shape 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Shape 155"/>
          <p:cNvGrpSpPr/>
          <p:nvPr/>
        </p:nvGrpSpPr>
        <p:grpSpPr>
          <a:xfrm>
            <a:off x="-839875" y="3110388"/>
            <a:ext cx="9515675" cy="1288287"/>
            <a:chOff x="-542925" y="3236088"/>
            <a:chExt cx="9515675" cy="1288287"/>
          </a:xfrm>
        </p:grpSpPr>
        <p:pic>
          <p:nvPicPr>
            <p:cNvPr id="156" name="Shape 15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-542925" y="3286125"/>
              <a:ext cx="8639175" cy="123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Shape 157"/>
            <p:cNvSpPr/>
            <p:nvPr/>
          </p:nvSpPr>
          <p:spPr>
            <a:xfrm>
              <a:off x="7734300" y="3486150"/>
              <a:ext cx="888000" cy="769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8" name="Shape 15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51325" y="3236088"/>
              <a:ext cx="1321426" cy="12696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756900" y="1808925"/>
            <a:ext cx="4761000" cy="1113300"/>
          </a:xfrm>
          <a:prstGeom prst="rect">
            <a:avLst/>
          </a:prstGeom>
          <a:noFill/>
          <a:ln>
            <a:noFill/>
          </a:ln>
          <a:effectLst>
            <a:outerShdw blurRad="342900" dist="9525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60" name="Shape 160" descr="Dimensions_new_colour(white)-01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/1 Text only blue">
  <p:cSld name="SECTION_HEADER_5">
    <p:bg>
      <p:bgPr>
        <a:solidFill>
          <a:srgbClr val="000000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3525675" y="-36475"/>
            <a:ext cx="6745426" cy="4468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310325" y="230100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5" name="Shape 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 descr="Dimensions_new_colour(white)-01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83658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title" idx="2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/1 Text only less blue">
  <p:cSld name="SECTION_HEADER_5_1">
    <p:bg>
      <p:bgPr>
        <a:solidFill>
          <a:srgbClr val="000000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hape 170"/>
          <p:cNvPicPr preferRelativeResize="0"/>
          <p:nvPr/>
        </p:nvPicPr>
        <p:blipFill rotWithShape="1">
          <a:blip r:embed="rId2">
            <a:alphaModFix/>
          </a:blip>
          <a:srcRect r="37308"/>
          <a:stretch/>
        </p:blipFill>
        <p:spPr>
          <a:xfrm rot="10800000">
            <a:off x="6650175" y="237600"/>
            <a:ext cx="3431950" cy="362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0325" y="230100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 descr="Dimensions_new_colour(white)-01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83658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title" idx="2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/2 Text + 1/2 Text">
  <p:cSld name="Title and body 1">
    <p:bg>
      <p:bgPr>
        <a:solidFill>
          <a:srgbClr val="000000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92225" y="-203554"/>
            <a:ext cx="9144002" cy="540795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Shape 188"/>
          <p:cNvSpPr txBox="1"/>
          <p:nvPr/>
        </p:nvSpPr>
        <p:spPr>
          <a:xfrm>
            <a:off x="6846700" y="3583800"/>
            <a:ext cx="2028900" cy="16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39486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body" idx="2"/>
          </p:nvPr>
        </p:nvSpPr>
        <p:spPr>
          <a:xfrm>
            <a:off x="4796300" y="1161925"/>
            <a:ext cx="39486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pic>
        <p:nvPicPr>
          <p:cNvPr id="193" name="Shape 193" descr="Dimensions_new_colour(white)-01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/2 Text + 1/2 Text 1">
  <p:cSld name="Title and body 1_2">
    <p:bg>
      <p:bgPr>
        <a:solidFill>
          <a:srgbClr val="000000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/>
          <p:cNvPicPr preferRelativeResize="0"/>
          <p:nvPr/>
        </p:nvPicPr>
        <p:blipFill rotWithShape="1">
          <a:blip r:embed="rId2">
            <a:alphaModFix/>
          </a:blip>
          <a:srcRect t="6634" b="6642"/>
          <a:stretch/>
        </p:blipFill>
        <p:spPr>
          <a:xfrm>
            <a:off x="1372550" y="0"/>
            <a:ext cx="77714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29900" y="1046950"/>
            <a:ext cx="3632450" cy="266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756900" y="1617950"/>
            <a:ext cx="7449300" cy="1938000"/>
          </a:xfrm>
          <a:prstGeom prst="rect">
            <a:avLst/>
          </a:prstGeom>
          <a:noFill/>
          <a:ln>
            <a:noFill/>
          </a:ln>
          <a:effectLst>
            <a:outerShdw blurRad="342900" dist="9525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" name="Shape 2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 descr="Dimensions_new_colour(white)-01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_2">
    <p:bg>
      <p:bgPr>
        <a:solidFill>
          <a:srgbClr val="000000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ape 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5825"/>
            <a:ext cx="9345152" cy="514224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6"/>
          <p:cNvSpPr/>
          <p:nvPr/>
        </p:nvSpPr>
        <p:spPr>
          <a:xfrm>
            <a:off x="0" y="0"/>
            <a:ext cx="9144000" cy="7572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Shape 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225" y="229362"/>
            <a:ext cx="2016176" cy="2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29900" y="1046950"/>
            <a:ext cx="3632450" cy="26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3600" y="1420075"/>
            <a:ext cx="2832251" cy="245319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697100" y="918650"/>
            <a:ext cx="3866700" cy="1938000"/>
          </a:xfrm>
          <a:prstGeom prst="rect">
            <a:avLst/>
          </a:prstGeom>
          <a:noFill/>
          <a:ln>
            <a:noFill/>
          </a:ln>
          <a:effectLst>
            <a:outerShdw blurRad="342900" dist="9525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ubTitle" idx="1"/>
          </p:nvPr>
        </p:nvSpPr>
        <p:spPr>
          <a:xfrm>
            <a:off x="5041575" y="1577325"/>
            <a:ext cx="2016300" cy="21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CUSTOM_3">
    <p:bg>
      <p:bgPr>
        <a:solidFill>
          <a:srgbClr val="000000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hape 2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328746" y="1110849"/>
            <a:ext cx="5261121" cy="385497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Shape 204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16231" y="-267916"/>
            <a:ext cx="2929096" cy="214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850" y="1110850"/>
            <a:ext cx="1868924" cy="1617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3175" y="1948763"/>
            <a:ext cx="1868924" cy="1617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9042" y="1088175"/>
            <a:ext cx="1868924" cy="1617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7875" y="2802413"/>
            <a:ext cx="1868924" cy="1617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Shape 2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8350" y="1948763"/>
            <a:ext cx="1868924" cy="1617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3816" y="1088163"/>
            <a:ext cx="1868924" cy="1617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2924" y="2802400"/>
            <a:ext cx="1868924" cy="161728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subTitle" idx="1"/>
          </p:nvPr>
        </p:nvSpPr>
        <p:spPr>
          <a:xfrm>
            <a:off x="693225" y="12962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subTitle" idx="2"/>
          </p:nvPr>
        </p:nvSpPr>
        <p:spPr>
          <a:xfrm>
            <a:off x="2177988" y="2124713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subTitle" idx="3"/>
          </p:nvPr>
        </p:nvSpPr>
        <p:spPr>
          <a:xfrm>
            <a:off x="3639088" y="1296213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subTitle" idx="4"/>
          </p:nvPr>
        </p:nvSpPr>
        <p:spPr>
          <a:xfrm>
            <a:off x="3639088" y="29944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subTitle" idx="5"/>
          </p:nvPr>
        </p:nvSpPr>
        <p:spPr>
          <a:xfrm>
            <a:off x="5113150" y="2124700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subTitle" idx="6"/>
          </p:nvPr>
        </p:nvSpPr>
        <p:spPr>
          <a:xfrm>
            <a:off x="6587200" y="12836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subTitle" idx="7"/>
          </p:nvPr>
        </p:nvSpPr>
        <p:spPr>
          <a:xfrm>
            <a:off x="6612675" y="2988138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22" name="Shape 222" descr="Dimensions_new_colour(white)-01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_2">
    <p:bg>
      <p:bgPr>
        <a:solidFill>
          <a:srgbClr val="000000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84527" y="694787"/>
            <a:ext cx="6447626" cy="4125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6" name="Shape 2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989435" y="-103712"/>
            <a:ext cx="2581825" cy="165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842" y="1110850"/>
            <a:ext cx="1868924" cy="161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7875" y="1088187"/>
            <a:ext cx="1868924" cy="161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3175" y="1948762"/>
            <a:ext cx="1868924" cy="161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">
            <a:off x="4888350" y="1948761"/>
            <a:ext cx="1868924" cy="161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">
            <a:off x="6356150" y="1088186"/>
            <a:ext cx="1868924" cy="161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">
            <a:off x="6361537" y="2802411"/>
            <a:ext cx="1868924" cy="161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">
            <a:off x="3417887" y="2802411"/>
            <a:ext cx="1868924" cy="161727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Shape 235"/>
          <p:cNvSpPr txBox="1">
            <a:spLocks noGrp="1"/>
          </p:cNvSpPr>
          <p:nvPr>
            <p:ph type="subTitle" idx="1"/>
          </p:nvPr>
        </p:nvSpPr>
        <p:spPr>
          <a:xfrm>
            <a:off x="693225" y="12962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subTitle" idx="2"/>
          </p:nvPr>
        </p:nvSpPr>
        <p:spPr>
          <a:xfrm>
            <a:off x="2177988" y="2124713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subTitle" idx="3"/>
          </p:nvPr>
        </p:nvSpPr>
        <p:spPr>
          <a:xfrm>
            <a:off x="3639088" y="1296213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subTitle" idx="4"/>
          </p:nvPr>
        </p:nvSpPr>
        <p:spPr>
          <a:xfrm>
            <a:off x="3639088" y="29944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9" name="Shape 239"/>
          <p:cNvSpPr txBox="1">
            <a:spLocks noGrp="1"/>
          </p:cNvSpPr>
          <p:nvPr>
            <p:ph type="subTitle" idx="5"/>
          </p:nvPr>
        </p:nvSpPr>
        <p:spPr>
          <a:xfrm>
            <a:off x="5113150" y="2124700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subTitle" idx="6"/>
          </p:nvPr>
        </p:nvSpPr>
        <p:spPr>
          <a:xfrm>
            <a:off x="6587200" y="12836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subTitle" idx="7"/>
          </p:nvPr>
        </p:nvSpPr>
        <p:spPr>
          <a:xfrm>
            <a:off x="6612675" y="2988138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43" name="Shape 243" descr="Dimensions_new_colour(white)-01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bg>
      <p:bgPr>
        <a:solidFill>
          <a:srgbClr val="000000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hape 2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61826" y="-247650"/>
            <a:ext cx="9534301" cy="5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7" name="Shape 2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850" y="1110850"/>
            <a:ext cx="1868924" cy="161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3175" y="1948775"/>
            <a:ext cx="1868924" cy="161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9862" y="1088175"/>
            <a:ext cx="1868924" cy="161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9062" y="2802400"/>
            <a:ext cx="1868924" cy="161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8362" y="1948775"/>
            <a:ext cx="1868924" cy="161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737" y="1088175"/>
            <a:ext cx="1868924" cy="161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1262" y="2812200"/>
            <a:ext cx="1868924" cy="161727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6" name="Shape 256"/>
          <p:cNvSpPr txBox="1">
            <a:spLocks noGrp="1"/>
          </p:cNvSpPr>
          <p:nvPr>
            <p:ph type="subTitle" idx="1"/>
          </p:nvPr>
        </p:nvSpPr>
        <p:spPr>
          <a:xfrm>
            <a:off x="693225" y="12962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7" name="Shape 257"/>
          <p:cNvSpPr txBox="1">
            <a:spLocks noGrp="1"/>
          </p:cNvSpPr>
          <p:nvPr>
            <p:ph type="subTitle" idx="2"/>
          </p:nvPr>
        </p:nvSpPr>
        <p:spPr>
          <a:xfrm>
            <a:off x="2177988" y="2124713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8" name="Shape 258"/>
          <p:cNvSpPr txBox="1">
            <a:spLocks noGrp="1"/>
          </p:cNvSpPr>
          <p:nvPr>
            <p:ph type="subTitle" idx="3"/>
          </p:nvPr>
        </p:nvSpPr>
        <p:spPr>
          <a:xfrm>
            <a:off x="3639088" y="1296213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9" name="Shape 259"/>
          <p:cNvSpPr txBox="1">
            <a:spLocks noGrp="1"/>
          </p:cNvSpPr>
          <p:nvPr>
            <p:ph type="subTitle" idx="4"/>
          </p:nvPr>
        </p:nvSpPr>
        <p:spPr>
          <a:xfrm>
            <a:off x="3639088" y="29944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0" name="Shape 260"/>
          <p:cNvSpPr txBox="1">
            <a:spLocks noGrp="1"/>
          </p:cNvSpPr>
          <p:nvPr>
            <p:ph type="subTitle" idx="5"/>
          </p:nvPr>
        </p:nvSpPr>
        <p:spPr>
          <a:xfrm>
            <a:off x="5113150" y="2124700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1" name="Shape 261"/>
          <p:cNvSpPr txBox="1">
            <a:spLocks noGrp="1"/>
          </p:cNvSpPr>
          <p:nvPr>
            <p:ph type="subTitle" idx="6"/>
          </p:nvPr>
        </p:nvSpPr>
        <p:spPr>
          <a:xfrm>
            <a:off x="6587200" y="12836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2" name="Shape 262"/>
          <p:cNvSpPr txBox="1">
            <a:spLocks noGrp="1"/>
          </p:cNvSpPr>
          <p:nvPr>
            <p:ph type="subTitle" idx="7"/>
          </p:nvPr>
        </p:nvSpPr>
        <p:spPr>
          <a:xfrm>
            <a:off x="6612675" y="2988138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63" name="Shape 263" descr="Dimensions_new_colour(white)-01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1">
    <p:bg>
      <p:bgPr>
        <a:solidFill>
          <a:srgbClr val="000000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Shape 2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38064" y="572137"/>
            <a:ext cx="7255252" cy="464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893057" y="-143292"/>
            <a:ext cx="2741500" cy="1754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Shape 269"/>
          <p:cNvGrpSpPr/>
          <p:nvPr/>
        </p:nvGrpSpPr>
        <p:grpSpPr>
          <a:xfrm>
            <a:off x="464516" y="1088222"/>
            <a:ext cx="7765780" cy="3331417"/>
            <a:chOff x="464516" y="1088233"/>
            <a:chExt cx="7735611" cy="3331417"/>
          </a:xfrm>
        </p:grpSpPr>
        <p:pic>
          <p:nvPicPr>
            <p:cNvPr id="270" name="Shape 27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4516" y="1110933"/>
              <a:ext cx="1868925" cy="16171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Shape 27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45625" y="1948808"/>
              <a:ext cx="1868925" cy="16171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Shape 27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02787" y="1088233"/>
              <a:ext cx="1868925" cy="16171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Shape 27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02787" y="2802458"/>
              <a:ext cx="1868925" cy="16171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Shape 27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69828" y="1948808"/>
              <a:ext cx="1868925" cy="16171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Shape 27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31203" y="1088233"/>
              <a:ext cx="1868925" cy="16171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Shape 27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31203" y="2802458"/>
              <a:ext cx="1868925" cy="16171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7" name="Shape 277"/>
          <p:cNvSpPr txBox="1">
            <a:spLocks noGrp="1"/>
          </p:cNvSpPr>
          <p:nvPr>
            <p:ph type="subTitle" idx="1"/>
          </p:nvPr>
        </p:nvSpPr>
        <p:spPr>
          <a:xfrm>
            <a:off x="693225" y="12962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8" name="Shape 278"/>
          <p:cNvSpPr txBox="1">
            <a:spLocks noGrp="1"/>
          </p:cNvSpPr>
          <p:nvPr>
            <p:ph type="subTitle" idx="2"/>
          </p:nvPr>
        </p:nvSpPr>
        <p:spPr>
          <a:xfrm>
            <a:off x="2177988" y="2124713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9" name="Shape 279"/>
          <p:cNvSpPr txBox="1">
            <a:spLocks noGrp="1"/>
          </p:cNvSpPr>
          <p:nvPr>
            <p:ph type="subTitle" idx="3"/>
          </p:nvPr>
        </p:nvSpPr>
        <p:spPr>
          <a:xfrm>
            <a:off x="3639088" y="1296213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0" name="Shape 280"/>
          <p:cNvSpPr txBox="1">
            <a:spLocks noGrp="1"/>
          </p:cNvSpPr>
          <p:nvPr>
            <p:ph type="subTitle" idx="4"/>
          </p:nvPr>
        </p:nvSpPr>
        <p:spPr>
          <a:xfrm>
            <a:off x="3639088" y="29944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subTitle" idx="5"/>
          </p:nvPr>
        </p:nvSpPr>
        <p:spPr>
          <a:xfrm>
            <a:off x="5113150" y="2124700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2" name="Shape 282"/>
          <p:cNvSpPr txBox="1">
            <a:spLocks noGrp="1"/>
          </p:cNvSpPr>
          <p:nvPr>
            <p:ph type="subTitle" idx="6"/>
          </p:nvPr>
        </p:nvSpPr>
        <p:spPr>
          <a:xfrm>
            <a:off x="6587200" y="12836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3" name="Shape 283"/>
          <p:cNvSpPr txBox="1">
            <a:spLocks noGrp="1"/>
          </p:cNvSpPr>
          <p:nvPr>
            <p:ph type="subTitle" idx="7"/>
          </p:nvPr>
        </p:nvSpPr>
        <p:spPr>
          <a:xfrm>
            <a:off x="6612675" y="2988138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85" name="Shape 285" descr="Dimensions_new_colour(white)-01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5">
  <p:cSld name="CUSTOM_4">
    <p:bg>
      <p:bgPr>
        <a:solidFill>
          <a:srgbClr val="000000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88" name="Shape 288"/>
          <p:cNvPicPr preferRelativeResize="0"/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-897275" y="1438275"/>
            <a:ext cx="6790475" cy="497532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Shape 289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0" name="Shape 2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Shape 291"/>
          <p:cNvPicPr preferRelativeResize="0"/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 flipH="1">
            <a:off x="7181584" y="-513450"/>
            <a:ext cx="3423238" cy="2508176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Shape 292"/>
          <p:cNvSpPr txBox="1">
            <a:spLocks noGrp="1"/>
          </p:cNvSpPr>
          <p:nvPr>
            <p:ph type="title" idx="2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93" name="Shape 2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6597" y="2779740"/>
            <a:ext cx="1953388" cy="166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6815" y="1926151"/>
            <a:ext cx="1953388" cy="166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050" y="1091586"/>
            <a:ext cx="1953388" cy="166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Shape 2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6597" y="1065524"/>
            <a:ext cx="1953388" cy="166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9308" y="1072461"/>
            <a:ext cx="1953388" cy="166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2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1505" y="1926098"/>
            <a:ext cx="1953388" cy="166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Shape 2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9308" y="2779745"/>
            <a:ext cx="1953388" cy="166260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Shape 300"/>
          <p:cNvSpPr txBox="1">
            <a:spLocks noGrp="1"/>
          </p:cNvSpPr>
          <p:nvPr>
            <p:ph type="subTitle" idx="1"/>
          </p:nvPr>
        </p:nvSpPr>
        <p:spPr>
          <a:xfrm>
            <a:off x="693225" y="12962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1" name="Shape 301"/>
          <p:cNvSpPr txBox="1">
            <a:spLocks noGrp="1"/>
          </p:cNvSpPr>
          <p:nvPr>
            <p:ph type="subTitle" idx="3"/>
          </p:nvPr>
        </p:nvSpPr>
        <p:spPr>
          <a:xfrm>
            <a:off x="2177988" y="2124713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2" name="Shape 302"/>
          <p:cNvSpPr txBox="1">
            <a:spLocks noGrp="1"/>
          </p:cNvSpPr>
          <p:nvPr>
            <p:ph type="subTitle" idx="4"/>
          </p:nvPr>
        </p:nvSpPr>
        <p:spPr>
          <a:xfrm>
            <a:off x="3639088" y="1296213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subTitle" idx="5"/>
          </p:nvPr>
        </p:nvSpPr>
        <p:spPr>
          <a:xfrm>
            <a:off x="3639088" y="29944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4" name="Shape 304"/>
          <p:cNvSpPr txBox="1">
            <a:spLocks noGrp="1"/>
          </p:cNvSpPr>
          <p:nvPr>
            <p:ph type="subTitle" idx="6"/>
          </p:nvPr>
        </p:nvSpPr>
        <p:spPr>
          <a:xfrm>
            <a:off x="5113150" y="2124700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5" name="Shape 305"/>
          <p:cNvSpPr txBox="1">
            <a:spLocks noGrp="1"/>
          </p:cNvSpPr>
          <p:nvPr>
            <p:ph type="subTitle" idx="7"/>
          </p:nvPr>
        </p:nvSpPr>
        <p:spPr>
          <a:xfrm>
            <a:off x="6587200" y="12836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6" name="Shape 306"/>
          <p:cNvSpPr txBox="1">
            <a:spLocks noGrp="1"/>
          </p:cNvSpPr>
          <p:nvPr>
            <p:ph type="subTitle" idx="8"/>
          </p:nvPr>
        </p:nvSpPr>
        <p:spPr>
          <a:xfrm>
            <a:off x="6612675" y="2988138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307" name="Shape 307" descr="Dimensions_new_colour(white)-01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6">
  <p:cSld name="CUSTOM_5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Shape 309"/>
          <p:cNvPicPr preferRelativeResize="0"/>
          <p:nvPr/>
        </p:nvPicPr>
        <p:blipFill rotWithShape="1">
          <a:blip r:embed="rId2">
            <a:alphaModFix/>
          </a:blip>
          <a:srcRect t="6634" b="6642"/>
          <a:stretch/>
        </p:blipFill>
        <p:spPr>
          <a:xfrm>
            <a:off x="0" y="0"/>
            <a:ext cx="914399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Shape 3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512425" y="1602750"/>
            <a:ext cx="5215800" cy="1938000"/>
          </a:xfrm>
          <a:prstGeom prst="rect">
            <a:avLst/>
          </a:prstGeom>
          <a:noFill/>
          <a:ln>
            <a:noFill/>
          </a:ln>
          <a:effectLst>
            <a:outerShdw blurRad="342900" dist="9525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2" name="Shape 312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3" name="Shape 3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4" name="Shape 314"/>
          <p:cNvGrpSpPr/>
          <p:nvPr/>
        </p:nvGrpSpPr>
        <p:grpSpPr>
          <a:xfrm>
            <a:off x="-839875" y="3110388"/>
            <a:ext cx="9515675" cy="1288287"/>
            <a:chOff x="-542925" y="3236088"/>
            <a:chExt cx="9515675" cy="1288287"/>
          </a:xfrm>
        </p:grpSpPr>
        <p:pic>
          <p:nvPicPr>
            <p:cNvPr id="315" name="Shape 3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-542925" y="3286125"/>
              <a:ext cx="8639175" cy="123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Shape 316"/>
            <p:cNvSpPr/>
            <p:nvPr/>
          </p:nvSpPr>
          <p:spPr>
            <a:xfrm>
              <a:off x="7734300" y="3486150"/>
              <a:ext cx="888000" cy="769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17" name="Shape 3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51325" y="3236088"/>
              <a:ext cx="1321426" cy="12696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8" name="Shape 318" descr="Dimensions_new_colour(white)-01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/2 Text + 1/2 Grafik/Picture">
  <p:cSld name="1/2 Text + 1/2 Grafik/Picture">
    <p:bg>
      <p:bgPr>
        <a:solidFill>
          <a:srgbClr val="000000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34575" y="835875"/>
            <a:ext cx="6152026" cy="407497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310325" y="230100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1" name="Shape 1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39486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 Light"/>
              <a:buChar char="●"/>
              <a:defRPr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 Light"/>
              <a:buChar char="○"/>
              <a:defRPr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 Light"/>
              <a:buChar char="■"/>
              <a:defRPr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 Light"/>
              <a:buChar char="●"/>
              <a:defRPr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 Light"/>
              <a:buChar char="○"/>
              <a:defRPr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 Light"/>
              <a:buChar char="■"/>
              <a:defRPr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 Light"/>
              <a:buChar char="●"/>
              <a:defRPr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 Light"/>
              <a:buChar char="○"/>
              <a:defRPr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 Light"/>
              <a:buChar char="■"/>
              <a:defRPr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title" idx="2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84" name="Shape 184" descr="Dimensions_new_colour(white)-01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037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000000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Shape 4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8750" y="0"/>
            <a:ext cx="7715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Shape 404"/>
          <p:cNvSpPr/>
          <p:nvPr/>
        </p:nvSpPr>
        <p:spPr>
          <a:xfrm>
            <a:off x="0" y="0"/>
            <a:ext cx="9144000" cy="7572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5" name="Shape 4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225" y="229362"/>
            <a:ext cx="2016176" cy="2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Shape 4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29900" y="1046950"/>
            <a:ext cx="3632450" cy="26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Shape 4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3600" y="1420075"/>
            <a:ext cx="2832251" cy="2453199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756900" y="1617950"/>
            <a:ext cx="3632400" cy="1938000"/>
          </a:xfrm>
          <a:prstGeom prst="rect">
            <a:avLst/>
          </a:prstGeom>
          <a:noFill/>
          <a:ln>
            <a:noFill/>
          </a:ln>
          <a:effectLst>
            <a:outerShdw blurRad="342900" dist="9525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9" name="Shape 409"/>
          <p:cNvSpPr txBox="1">
            <a:spLocks noGrp="1"/>
          </p:cNvSpPr>
          <p:nvPr>
            <p:ph type="subTitle" idx="1"/>
          </p:nvPr>
        </p:nvSpPr>
        <p:spPr>
          <a:xfrm>
            <a:off x="5041575" y="1577325"/>
            <a:ext cx="2016300" cy="21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_2">
    <p:bg>
      <p:bgPr>
        <a:solidFill>
          <a:srgbClr val="000000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Shape 4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5825"/>
            <a:ext cx="9345152" cy="5142248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Shape 412"/>
          <p:cNvSpPr/>
          <p:nvPr/>
        </p:nvSpPr>
        <p:spPr>
          <a:xfrm>
            <a:off x="0" y="0"/>
            <a:ext cx="9144000" cy="7572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3" name="Shape 4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225" y="229362"/>
            <a:ext cx="2016176" cy="2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Shape 4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29900" y="1046950"/>
            <a:ext cx="3632450" cy="26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3600" y="1420075"/>
            <a:ext cx="2832251" cy="2453199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Shape 416"/>
          <p:cNvSpPr txBox="1">
            <a:spLocks noGrp="1"/>
          </p:cNvSpPr>
          <p:nvPr>
            <p:ph type="title"/>
          </p:nvPr>
        </p:nvSpPr>
        <p:spPr>
          <a:xfrm>
            <a:off x="697100" y="918650"/>
            <a:ext cx="3866700" cy="1938000"/>
          </a:xfrm>
          <a:prstGeom prst="rect">
            <a:avLst/>
          </a:prstGeom>
          <a:noFill/>
          <a:ln>
            <a:noFill/>
          </a:ln>
          <a:effectLst>
            <a:outerShdw blurRad="342900" dist="9525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17" name="Shape 417"/>
          <p:cNvSpPr txBox="1">
            <a:spLocks noGrp="1"/>
          </p:cNvSpPr>
          <p:nvPr>
            <p:ph type="subTitle" idx="1"/>
          </p:nvPr>
        </p:nvSpPr>
        <p:spPr>
          <a:xfrm>
            <a:off x="5041575" y="1577325"/>
            <a:ext cx="2016300" cy="21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_3">
    <p:bg>
      <p:bgPr>
        <a:solidFill>
          <a:srgbClr val="000000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Shape 4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78750"/>
            <a:ext cx="9165373" cy="452312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Shape 420"/>
          <p:cNvSpPr/>
          <p:nvPr/>
        </p:nvSpPr>
        <p:spPr>
          <a:xfrm>
            <a:off x="0" y="0"/>
            <a:ext cx="9144000" cy="7572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1" name="Shape 4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225" y="229362"/>
            <a:ext cx="2016176" cy="2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3600" y="1420075"/>
            <a:ext cx="2832251" cy="2453199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Shape 423"/>
          <p:cNvSpPr txBox="1">
            <a:spLocks noGrp="1"/>
          </p:cNvSpPr>
          <p:nvPr>
            <p:ph type="title"/>
          </p:nvPr>
        </p:nvSpPr>
        <p:spPr>
          <a:xfrm>
            <a:off x="756900" y="1617950"/>
            <a:ext cx="3632400" cy="1938000"/>
          </a:xfrm>
          <a:prstGeom prst="rect">
            <a:avLst/>
          </a:prstGeom>
          <a:noFill/>
          <a:ln>
            <a:noFill/>
          </a:ln>
          <a:effectLst>
            <a:outerShdw blurRad="342900" dist="9525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4" name="Shape 424"/>
          <p:cNvSpPr txBox="1">
            <a:spLocks noGrp="1"/>
          </p:cNvSpPr>
          <p:nvPr>
            <p:ph type="subTitle" idx="1"/>
          </p:nvPr>
        </p:nvSpPr>
        <p:spPr>
          <a:xfrm>
            <a:off x="5041575" y="1577325"/>
            <a:ext cx="2016300" cy="21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425" name="Shape 4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29900" y="1046950"/>
            <a:ext cx="3632450" cy="266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_3">
    <p:bg>
      <p:bgPr>
        <a:solidFill>
          <a:srgbClr val="000000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hape 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78750"/>
            <a:ext cx="9165373" cy="452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4"/>
          <p:cNvSpPr/>
          <p:nvPr/>
        </p:nvSpPr>
        <p:spPr>
          <a:xfrm>
            <a:off x="0" y="0"/>
            <a:ext cx="9144000" cy="7572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" name="Shape 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225" y="229362"/>
            <a:ext cx="2016176" cy="2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3600" y="1420075"/>
            <a:ext cx="2832251" cy="245319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56900" y="1617950"/>
            <a:ext cx="3632400" cy="1938000"/>
          </a:xfrm>
          <a:prstGeom prst="rect">
            <a:avLst/>
          </a:prstGeom>
          <a:noFill/>
          <a:ln>
            <a:noFill/>
          </a:ln>
          <a:effectLst>
            <a:outerShdw blurRad="342900" dist="9525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ubTitle" idx="1"/>
          </p:nvPr>
        </p:nvSpPr>
        <p:spPr>
          <a:xfrm>
            <a:off x="5041575" y="1577325"/>
            <a:ext cx="2016300" cy="21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9" name="Shape 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29900" y="1046950"/>
            <a:ext cx="3632450" cy="266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eparator">
  <p:cSld name="TITLE_1">
    <p:bg>
      <p:bgPr>
        <a:solidFill>
          <a:srgbClr val="000000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/>
          <p:nvPr/>
        </p:nvSpPr>
        <p:spPr>
          <a:xfrm>
            <a:off x="1846575" y="2349475"/>
            <a:ext cx="7047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88888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28" name="Shape 4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00335" y="0"/>
            <a:ext cx="701962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Shape 429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0" name="Shape 4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1" name="Shape 431"/>
          <p:cNvGrpSpPr/>
          <p:nvPr/>
        </p:nvGrpSpPr>
        <p:grpSpPr>
          <a:xfrm>
            <a:off x="-839875" y="3110388"/>
            <a:ext cx="9515675" cy="1288287"/>
            <a:chOff x="-542925" y="3236088"/>
            <a:chExt cx="9515675" cy="1288287"/>
          </a:xfrm>
        </p:grpSpPr>
        <p:pic>
          <p:nvPicPr>
            <p:cNvPr id="432" name="Shape 4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-542925" y="3286125"/>
              <a:ext cx="8639175" cy="123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3" name="Shape 433"/>
            <p:cNvSpPr/>
            <p:nvPr/>
          </p:nvSpPr>
          <p:spPr>
            <a:xfrm>
              <a:off x="7734300" y="3486150"/>
              <a:ext cx="888000" cy="769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34" name="Shape 43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51325" y="3236088"/>
              <a:ext cx="1321426" cy="12696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5" name="Shape 435"/>
          <p:cNvSpPr txBox="1">
            <a:spLocks noGrp="1"/>
          </p:cNvSpPr>
          <p:nvPr>
            <p:ph type="title"/>
          </p:nvPr>
        </p:nvSpPr>
        <p:spPr>
          <a:xfrm>
            <a:off x="756900" y="1808925"/>
            <a:ext cx="4761000" cy="1113300"/>
          </a:xfrm>
          <a:prstGeom prst="rect">
            <a:avLst/>
          </a:prstGeom>
          <a:noFill/>
          <a:ln>
            <a:noFill/>
          </a:ln>
          <a:effectLst>
            <a:outerShdw blurRad="342900" dist="9525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436" name="Shape 436" descr="Dimensions_new_colour(white)-01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eparator 1">
  <p:cSld name="TITLE_1_1">
    <p:bg>
      <p:bgPr>
        <a:solidFill>
          <a:srgbClr val="000000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/>
          <p:nvPr/>
        </p:nvSpPr>
        <p:spPr>
          <a:xfrm>
            <a:off x="1846575" y="2349475"/>
            <a:ext cx="7047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88888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39" name="Shape 4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00335" y="0"/>
            <a:ext cx="701962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Shape 440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83658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442" name="Shape 442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443" name="Shape 443" descr="Dimensions_new_colour(white)-01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Shape 444"/>
          <p:cNvSpPr txBox="1"/>
          <p:nvPr/>
        </p:nvSpPr>
        <p:spPr>
          <a:xfrm>
            <a:off x="7959275" y="4734875"/>
            <a:ext cx="5832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dimensions.ai</a:t>
            </a:r>
            <a:endParaRPr sz="10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/1 Graphic/Picture Orange" type="tx">
  <p:cSld name="TITLE_AND_BODY">
    <p:bg>
      <p:bgPr>
        <a:solidFill>
          <a:srgbClr val="000000"/>
        </a:soli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Shape 446"/>
          <p:cNvPicPr preferRelativeResize="0"/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-897275" y="1438275"/>
            <a:ext cx="6790475" cy="4975324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Shape 447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8" name="Shape 4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Shape 449"/>
          <p:cNvPicPr preferRelativeResize="0"/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 flipH="1">
            <a:off x="7181584" y="-513450"/>
            <a:ext cx="3423238" cy="2508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0" name="Shape 450"/>
          <p:cNvGrpSpPr/>
          <p:nvPr/>
        </p:nvGrpSpPr>
        <p:grpSpPr>
          <a:xfrm>
            <a:off x="-839875" y="3110388"/>
            <a:ext cx="9515675" cy="1288287"/>
            <a:chOff x="-542925" y="3236088"/>
            <a:chExt cx="9515675" cy="1288287"/>
          </a:xfrm>
        </p:grpSpPr>
        <p:pic>
          <p:nvPicPr>
            <p:cNvPr id="451" name="Shape 45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-542925" y="3286125"/>
              <a:ext cx="8639175" cy="123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2" name="Shape 452"/>
            <p:cNvSpPr/>
            <p:nvPr/>
          </p:nvSpPr>
          <p:spPr>
            <a:xfrm>
              <a:off x="7734300" y="3486150"/>
              <a:ext cx="888000" cy="769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53" name="Shape 45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51325" y="3236088"/>
              <a:ext cx="1321426" cy="12696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4" name="Shape 454"/>
          <p:cNvSpPr txBox="1">
            <a:spLocks noGrp="1"/>
          </p:cNvSpPr>
          <p:nvPr>
            <p:ph type="title"/>
          </p:nvPr>
        </p:nvSpPr>
        <p:spPr>
          <a:xfrm>
            <a:off x="756900" y="1808925"/>
            <a:ext cx="4761000" cy="1113300"/>
          </a:xfrm>
          <a:prstGeom prst="rect">
            <a:avLst/>
          </a:prstGeom>
          <a:noFill/>
          <a:ln>
            <a:noFill/>
          </a:ln>
          <a:effectLst>
            <a:outerShdw blurRad="342900" dist="9525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455" name="Shape 455" descr="Dimensions_new_colour(white)-01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/1 Graphic/Picture Orange 1">
  <p:cSld name="TITLE_AND_BODY_1">
    <p:bg>
      <p:bgPr>
        <a:solidFill>
          <a:srgbClr val="000000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Shape 457"/>
          <p:cNvPicPr preferRelativeResize="0"/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-897275" y="1438275"/>
            <a:ext cx="6790475" cy="4975324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Shape 458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9" name="Shape 459"/>
          <p:cNvPicPr preferRelativeResize="0"/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 flipH="1">
            <a:off x="7181584" y="-513450"/>
            <a:ext cx="3423238" cy="2508176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Shape 460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461" name="Shape 461" descr="Dimensions_new_colour(white)-01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Shape 462"/>
          <p:cNvSpPr txBox="1"/>
          <p:nvPr/>
        </p:nvSpPr>
        <p:spPr>
          <a:xfrm>
            <a:off x="7959275" y="4734875"/>
            <a:ext cx="5832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dimensions.ai</a:t>
            </a:r>
            <a:endParaRPr sz="10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/1 Graphic/Picture Orange 1 1">
  <p:cSld name="TITLE_AND_BODY_1_1">
    <p:bg>
      <p:bgPr>
        <a:solidFill>
          <a:srgbClr val="000000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Shape 464"/>
          <p:cNvPicPr preferRelativeResize="0"/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-897275" y="1438275"/>
            <a:ext cx="6790475" cy="4975324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Shape 465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6" name="Shape 466"/>
          <p:cNvPicPr preferRelativeResize="0"/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 flipH="1">
            <a:off x="7181584" y="-513450"/>
            <a:ext cx="3423238" cy="2508176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Shape 467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83658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pic>
        <p:nvPicPr>
          <p:cNvPr id="469" name="Shape 469" descr="Dimensions_new_colour(white)-01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Shape 470"/>
          <p:cNvSpPr txBox="1"/>
          <p:nvPr/>
        </p:nvSpPr>
        <p:spPr>
          <a:xfrm>
            <a:off x="7959275" y="4734875"/>
            <a:ext cx="5832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dimensions.ai</a:t>
            </a:r>
            <a:endParaRPr sz="10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/1 Graphic/Picture Blue">
  <p:cSld name="Title and body 1_1">
    <p:bg>
      <p:bgPr>
        <a:solidFill>
          <a:srgbClr val="000000"/>
        </a:solidFill>
        <a:effectLst/>
      </p:bgPr>
    </p:bg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Shape 4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13400" y="-207725"/>
            <a:ext cx="7129748" cy="456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Shape 473"/>
          <p:cNvPicPr preferRelativeResize="0"/>
          <p:nvPr/>
        </p:nvPicPr>
        <p:blipFill rotWithShape="1">
          <a:blip r:embed="rId2">
            <a:alphaModFix/>
          </a:blip>
          <a:srcRect l="-1612" r="-5857"/>
          <a:stretch/>
        </p:blipFill>
        <p:spPr>
          <a:xfrm rot="10800000" flipH="1">
            <a:off x="-1507973" y="2368551"/>
            <a:ext cx="3810002" cy="2400299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Shape 474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Shape 475"/>
          <p:cNvSpPr txBox="1"/>
          <p:nvPr/>
        </p:nvSpPr>
        <p:spPr>
          <a:xfrm>
            <a:off x="6846700" y="3583800"/>
            <a:ext cx="2028900" cy="16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76" name="Shape 476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477" name="Shape 477" descr="Dimensions_new_colour(white)-01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Shape 478"/>
          <p:cNvSpPr txBox="1"/>
          <p:nvPr/>
        </p:nvSpPr>
        <p:spPr>
          <a:xfrm>
            <a:off x="7959275" y="4734875"/>
            <a:ext cx="5832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dimensions.ai</a:t>
            </a:r>
            <a:endParaRPr sz="10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/1 Graphic/Picture Blue 1">
  <p:cSld name="Title and body 1_1_1">
    <p:bg>
      <p:bgPr>
        <a:solidFill>
          <a:srgbClr val="000000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Shape 4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13400" y="-207725"/>
            <a:ext cx="7129748" cy="456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Shape 481"/>
          <p:cNvPicPr preferRelativeResize="0"/>
          <p:nvPr/>
        </p:nvPicPr>
        <p:blipFill rotWithShape="1">
          <a:blip r:embed="rId2">
            <a:alphaModFix/>
          </a:blip>
          <a:srcRect l="-1612" r="-5857"/>
          <a:stretch/>
        </p:blipFill>
        <p:spPr>
          <a:xfrm rot="10800000" flipH="1">
            <a:off x="-1507973" y="2368551"/>
            <a:ext cx="3810002" cy="2400299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Shape 482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Shape 483"/>
          <p:cNvSpPr txBox="1"/>
          <p:nvPr/>
        </p:nvSpPr>
        <p:spPr>
          <a:xfrm>
            <a:off x="6846700" y="3583800"/>
            <a:ext cx="2028900" cy="16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484" name="Shape 4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5" name="Shape 485"/>
          <p:cNvGrpSpPr/>
          <p:nvPr/>
        </p:nvGrpSpPr>
        <p:grpSpPr>
          <a:xfrm>
            <a:off x="-839875" y="3110388"/>
            <a:ext cx="9515675" cy="1288287"/>
            <a:chOff x="-542925" y="3236088"/>
            <a:chExt cx="9515675" cy="1288287"/>
          </a:xfrm>
        </p:grpSpPr>
        <p:pic>
          <p:nvPicPr>
            <p:cNvPr id="486" name="Shape 48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-542925" y="3286125"/>
              <a:ext cx="8639175" cy="123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7" name="Shape 487"/>
            <p:cNvSpPr/>
            <p:nvPr/>
          </p:nvSpPr>
          <p:spPr>
            <a:xfrm>
              <a:off x="7734300" y="3486150"/>
              <a:ext cx="888000" cy="769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88" name="Shape 48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51325" y="3236088"/>
              <a:ext cx="1321426" cy="12696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9" name="Shape 489"/>
          <p:cNvSpPr txBox="1">
            <a:spLocks noGrp="1"/>
          </p:cNvSpPr>
          <p:nvPr>
            <p:ph type="title"/>
          </p:nvPr>
        </p:nvSpPr>
        <p:spPr>
          <a:xfrm>
            <a:off x="756900" y="1808925"/>
            <a:ext cx="4761000" cy="1113300"/>
          </a:xfrm>
          <a:prstGeom prst="rect">
            <a:avLst/>
          </a:prstGeom>
          <a:noFill/>
          <a:ln>
            <a:noFill/>
          </a:ln>
          <a:effectLst>
            <a:outerShdw blurRad="342900" dist="9525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490" name="Shape 490" descr="Dimensions_new_colour(white)-01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/3 Text 1/3 Grafik/Picture" type="secHead">
  <p:cSld name="SECTION_HEADER">
    <p:bg>
      <p:bgPr>
        <a:solidFill>
          <a:srgbClr val="000000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Shape 49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2725" y="1097175"/>
            <a:ext cx="6790252" cy="43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54159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494" name="Shape 494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95" name="Shape 495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6" name="Shape 496" descr="Dimensions_new_colour(white)-01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Shape 497"/>
          <p:cNvSpPr txBox="1"/>
          <p:nvPr/>
        </p:nvSpPr>
        <p:spPr>
          <a:xfrm>
            <a:off x="7959275" y="4734875"/>
            <a:ext cx="5832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dimensions.ai</a:t>
            </a:r>
            <a:endParaRPr sz="10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/3 Text 1/3 Hexagon Grün">
  <p:cSld name="SECTION_HEADER_7">
    <p:bg>
      <p:bgPr>
        <a:solidFill>
          <a:srgbClr val="000000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Shape 49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2725" y="1097175"/>
            <a:ext cx="6790252" cy="43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54159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501" name="Shape 501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02" name="Shape 502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3" name="Shape 5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Shape 504"/>
          <p:cNvPicPr preferRelativeResize="0"/>
          <p:nvPr/>
        </p:nvPicPr>
        <p:blipFill rotWithShape="1">
          <a:blip r:embed="rId4">
            <a:alphaModFix amt="43000"/>
          </a:blip>
          <a:srcRect b="9057"/>
          <a:stretch/>
        </p:blipFill>
        <p:spPr>
          <a:xfrm>
            <a:off x="5020275" y="-363075"/>
            <a:ext cx="5559499" cy="505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Shape 5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6741" y="1957873"/>
            <a:ext cx="2484245" cy="2484449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Shape 506"/>
          <p:cNvSpPr txBox="1">
            <a:spLocks noGrp="1"/>
          </p:cNvSpPr>
          <p:nvPr>
            <p:ph type="subTitle" idx="2"/>
          </p:nvPr>
        </p:nvSpPr>
        <p:spPr>
          <a:xfrm>
            <a:off x="6367050" y="2526725"/>
            <a:ext cx="1728900" cy="13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507" name="Shape 507" descr="Dimensions_new_colour(white)-01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/3 Text + 1/3 Hexagon Blau">
  <p:cSld name="SECTION_HEADER_4_1">
    <p:bg>
      <p:bgPr>
        <a:solidFill>
          <a:srgbClr val="000000"/>
        </a:solid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Shape 509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5101000" y="-216425"/>
            <a:ext cx="4905649" cy="535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Shape 5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1175" y="2192975"/>
            <a:ext cx="2229324" cy="193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Shape 5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34575" y="835875"/>
            <a:ext cx="6152026" cy="4074976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Shape 512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3" name="Shape 5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54159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515" name="Shape 515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16" name="Shape 516"/>
          <p:cNvSpPr txBox="1">
            <a:spLocks noGrp="1"/>
          </p:cNvSpPr>
          <p:nvPr>
            <p:ph type="subTitle" idx="2"/>
          </p:nvPr>
        </p:nvSpPr>
        <p:spPr>
          <a:xfrm>
            <a:off x="6367050" y="2526725"/>
            <a:ext cx="1728900" cy="13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517" name="Shape 517" descr="Dimensions_new_colour(white)-01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eparator">
  <p:cSld name="TITLE_1">
    <p:bg>
      <p:bgPr>
        <a:solidFill>
          <a:srgbClr val="000000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/>
        </p:nvSpPr>
        <p:spPr>
          <a:xfrm>
            <a:off x="1846575" y="2349475"/>
            <a:ext cx="7047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88888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2" name="Shape 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00335" y="0"/>
            <a:ext cx="701962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33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Shape 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Shape 35"/>
          <p:cNvGrpSpPr/>
          <p:nvPr/>
        </p:nvGrpSpPr>
        <p:grpSpPr>
          <a:xfrm>
            <a:off x="-839875" y="3110388"/>
            <a:ext cx="9515675" cy="1288287"/>
            <a:chOff x="-542925" y="3236088"/>
            <a:chExt cx="9515675" cy="1288287"/>
          </a:xfrm>
        </p:grpSpPr>
        <p:pic>
          <p:nvPicPr>
            <p:cNvPr id="36" name="Shape 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-542925" y="3286125"/>
              <a:ext cx="8639175" cy="123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Shape 37"/>
            <p:cNvSpPr/>
            <p:nvPr/>
          </p:nvSpPr>
          <p:spPr>
            <a:xfrm>
              <a:off x="7734300" y="3486150"/>
              <a:ext cx="888000" cy="769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8" name="Shape 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51325" y="3236088"/>
              <a:ext cx="1321426" cy="12696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756900" y="1808925"/>
            <a:ext cx="4761000" cy="1113300"/>
          </a:xfrm>
          <a:prstGeom prst="rect">
            <a:avLst/>
          </a:prstGeom>
          <a:noFill/>
          <a:ln>
            <a:noFill/>
          </a:ln>
          <a:effectLst>
            <a:outerShdw blurRad="342900" dist="9525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40" name="Shape 40" descr="Dimensions_new_colour(white)-01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/3 Text + 1/3 Hexagon Blau 1">
  <p:cSld name="SECTION_HEADER_4_1_2">
    <p:bg>
      <p:bgPr>
        <a:solidFill>
          <a:srgbClr val="000000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Shape 519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5101000" y="-216425"/>
            <a:ext cx="4905649" cy="535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Shape 5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4575" y="835875"/>
            <a:ext cx="6152026" cy="4074976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Shape 521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Shape 522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44289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523" name="Shape 523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524" name="Shape 524"/>
          <p:cNvPicPr preferRelativeResize="0"/>
          <p:nvPr/>
        </p:nvPicPr>
        <p:blipFill rotWithShape="1">
          <a:blip r:embed="rId4">
            <a:alphaModFix/>
          </a:blip>
          <a:srcRect r="38537" b="8592"/>
          <a:stretch/>
        </p:blipFill>
        <p:spPr>
          <a:xfrm>
            <a:off x="4232350" y="465850"/>
            <a:ext cx="5064051" cy="4184700"/>
          </a:xfrm>
          <a:prstGeom prst="rect">
            <a:avLst/>
          </a:prstGeom>
          <a:noFill/>
          <a:ln>
            <a:noFill/>
          </a:ln>
          <a:effectLst>
            <a:reflection stA="24000" endPos="30000" dist="38100" dir="5400000" fadeDir="5400012" sy="-100000" algn="bl" rotWithShape="0"/>
          </a:effectLst>
        </p:spPr>
      </p:pic>
      <p:pic>
        <p:nvPicPr>
          <p:cNvPr id="525" name="Shape 525" descr="Dimensions_new_colour(white)-01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Shape 526"/>
          <p:cNvSpPr txBox="1"/>
          <p:nvPr/>
        </p:nvSpPr>
        <p:spPr>
          <a:xfrm>
            <a:off x="7959275" y="4734875"/>
            <a:ext cx="5832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dimensions.ai</a:t>
            </a:r>
            <a:endParaRPr sz="10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/3 Text + 1/3 Hexagon Orange">
  <p:cSld name="SECTION_HEADER_4_1_1">
    <p:bg>
      <p:bgPr>
        <a:solidFill>
          <a:srgbClr val="000000"/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Shape 528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5097813" y="-221775"/>
            <a:ext cx="4949800" cy="540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Shape 529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6121175" y="2192975"/>
            <a:ext cx="2229325" cy="192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Shape 530"/>
          <p:cNvPicPr preferRelativeResize="0"/>
          <p:nvPr/>
        </p:nvPicPr>
        <p:blipFill>
          <a:blip r:embed="rId4">
            <a:alphaModFix amt="91000"/>
          </a:blip>
          <a:stretch>
            <a:fillRect/>
          </a:stretch>
        </p:blipFill>
        <p:spPr>
          <a:xfrm>
            <a:off x="-369550" y="1445850"/>
            <a:ext cx="5867275" cy="4298925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Shape 531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2" name="Shape 5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54159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534" name="Shape 534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5" name="Shape 535"/>
          <p:cNvSpPr txBox="1">
            <a:spLocks noGrp="1"/>
          </p:cNvSpPr>
          <p:nvPr>
            <p:ph type="subTitle" idx="2"/>
          </p:nvPr>
        </p:nvSpPr>
        <p:spPr>
          <a:xfrm>
            <a:off x="6367050" y="2526725"/>
            <a:ext cx="1728900" cy="13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536" name="Shape 536" descr="Dimensions_new_colour(white)-01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/3 Text + 1/3 Hexagon Rot">
  <p:cSld name="SECTION_HEADER_4_1_1_1">
    <p:bg>
      <p:bgPr>
        <a:solidFill>
          <a:srgbClr val="000000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Shape 5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8200" y="1647325"/>
            <a:ext cx="5441050" cy="39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Shape 539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5097827" y="-221775"/>
            <a:ext cx="4910275" cy="536055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Shape 540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541" name="Shape 5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5650" y="2192975"/>
            <a:ext cx="2218300" cy="19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Shape 542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3" name="Shape 5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Shape 544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54159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545" name="Shape 545"/>
          <p:cNvSpPr txBox="1">
            <a:spLocks noGrp="1"/>
          </p:cNvSpPr>
          <p:nvPr>
            <p:ph type="subTitle" idx="2"/>
          </p:nvPr>
        </p:nvSpPr>
        <p:spPr>
          <a:xfrm>
            <a:off x="6367050" y="2526725"/>
            <a:ext cx="1728900" cy="13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546" name="Shape 546" descr="Dimensions_new_colour(white)-01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/3 Text 1/3 Grafik/Picture 1">
  <p:cSld name="SECTION_HEADER_6">
    <p:bg>
      <p:bgPr>
        <a:solidFill>
          <a:srgbClr val="000000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Shape 5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2725" y="1097175"/>
            <a:ext cx="6790252" cy="43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Shape 549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0" name="Shape 5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1" name="Shape 551"/>
          <p:cNvGrpSpPr/>
          <p:nvPr/>
        </p:nvGrpSpPr>
        <p:grpSpPr>
          <a:xfrm>
            <a:off x="-839875" y="3110388"/>
            <a:ext cx="9515675" cy="1288287"/>
            <a:chOff x="-542925" y="3236088"/>
            <a:chExt cx="9515675" cy="1288287"/>
          </a:xfrm>
        </p:grpSpPr>
        <p:pic>
          <p:nvPicPr>
            <p:cNvPr id="552" name="Shape 55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-542925" y="3286125"/>
              <a:ext cx="8639175" cy="123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3" name="Shape 553"/>
            <p:cNvSpPr/>
            <p:nvPr/>
          </p:nvSpPr>
          <p:spPr>
            <a:xfrm>
              <a:off x="7734300" y="3486150"/>
              <a:ext cx="888000" cy="769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54" name="Shape 55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51325" y="3236088"/>
              <a:ext cx="1321426" cy="12696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756900" y="1808925"/>
            <a:ext cx="4761000" cy="1113300"/>
          </a:xfrm>
          <a:prstGeom prst="rect">
            <a:avLst/>
          </a:prstGeom>
          <a:noFill/>
          <a:ln>
            <a:noFill/>
          </a:ln>
          <a:effectLst>
            <a:outerShdw blurRad="342900" dist="9525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556" name="Shape 556" descr="Dimensions_new_colour(white)-01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/1 Text only blue">
  <p:cSld name="SECTION_HEADER_5">
    <p:bg>
      <p:bgPr>
        <a:solidFill>
          <a:srgbClr val="000000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Shape 5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3525675" y="-36475"/>
            <a:ext cx="6745426" cy="446805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Shape 559"/>
          <p:cNvSpPr txBox="1">
            <a:spLocks noGrp="1"/>
          </p:cNvSpPr>
          <p:nvPr>
            <p:ph type="title"/>
          </p:nvPr>
        </p:nvSpPr>
        <p:spPr>
          <a:xfrm>
            <a:off x="310325" y="230100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60" name="Shape 560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1" name="Shape 561" descr="Dimensions_new_colour(white)-01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Shape 562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83658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563" name="Shape 563"/>
          <p:cNvSpPr txBox="1">
            <a:spLocks noGrp="1"/>
          </p:cNvSpPr>
          <p:nvPr>
            <p:ph type="title" idx="2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64" name="Shape 564"/>
          <p:cNvSpPr txBox="1"/>
          <p:nvPr/>
        </p:nvSpPr>
        <p:spPr>
          <a:xfrm>
            <a:off x="7959275" y="4734875"/>
            <a:ext cx="5832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dimensions.ai</a:t>
            </a:r>
            <a:endParaRPr sz="10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/1 Text only less blue">
  <p:cSld name="SECTION_HEADER_5_1">
    <p:bg>
      <p:bgPr>
        <a:solidFill>
          <a:srgbClr val="000000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Shape 566"/>
          <p:cNvPicPr preferRelativeResize="0"/>
          <p:nvPr/>
        </p:nvPicPr>
        <p:blipFill rotWithShape="1">
          <a:blip r:embed="rId2">
            <a:alphaModFix/>
          </a:blip>
          <a:srcRect r="37308"/>
          <a:stretch/>
        </p:blipFill>
        <p:spPr>
          <a:xfrm rot="10800000">
            <a:off x="6650175" y="237600"/>
            <a:ext cx="3431950" cy="362605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Shape 567"/>
          <p:cNvSpPr txBox="1">
            <a:spLocks noGrp="1"/>
          </p:cNvSpPr>
          <p:nvPr>
            <p:ph type="title"/>
          </p:nvPr>
        </p:nvSpPr>
        <p:spPr>
          <a:xfrm>
            <a:off x="310325" y="230100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68" name="Shape 568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9" name="Shape 569" descr="Dimensions_new_colour(white)-01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Shape 570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83658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571" name="Shape 571"/>
          <p:cNvSpPr txBox="1">
            <a:spLocks noGrp="1"/>
          </p:cNvSpPr>
          <p:nvPr>
            <p:ph type="title" idx="2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2" name="Shape 572"/>
          <p:cNvSpPr txBox="1"/>
          <p:nvPr/>
        </p:nvSpPr>
        <p:spPr>
          <a:xfrm>
            <a:off x="7959275" y="4734875"/>
            <a:ext cx="5832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dimensions.ai</a:t>
            </a:r>
            <a:endParaRPr sz="10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/2 Text + 1/2 Text">
  <p:cSld name="Title and body 1">
    <p:bg>
      <p:bgPr>
        <a:solidFill>
          <a:srgbClr val="000000"/>
        </a:solid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Shape 5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92225" y="-203554"/>
            <a:ext cx="9144002" cy="5407955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Shape 583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Shape 584"/>
          <p:cNvSpPr txBox="1"/>
          <p:nvPr/>
        </p:nvSpPr>
        <p:spPr>
          <a:xfrm>
            <a:off x="6846700" y="3583800"/>
            <a:ext cx="2028900" cy="16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85" name="Shape 585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86" name="Shape 586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39486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587" name="Shape 587"/>
          <p:cNvSpPr txBox="1">
            <a:spLocks noGrp="1"/>
          </p:cNvSpPr>
          <p:nvPr>
            <p:ph type="body" idx="2"/>
          </p:nvPr>
        </p:nvSpPr>
        <p:spPr>
          <a:xfrm>
            <a:off x="4796300" y="1161925"/>
            <a:ext cx="39486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pic>
        <p:nvPicPr>
          <p:cNvPr id="588" name="Shape 588" descr="Dimensions_new_colour(white)-01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Shape 589"/>
          <p:cNvSpPr txBox="1"/>
          <p:nvPr/>
        </p:nvSpPr>
        <p:spPr>
          <a:xfrm>
            <a:off x="7959275" y="4734875"/>
            <a:ext cx="5832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dimensions.ai</a:t>
            </a:r>
            <a:endParaRPr sz="10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/2 Text + 1/2 Text 1">
  <p:cSld name="Title and body 1_2">
    <p:bg>
      <p:bgPr>
        <a:solidFill>
          <a:srgbClr val="000000"/>
        </a:solidFill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Shape 591"/>
          <p:cNvPicPr preferRelativeResize="0"/>
          <p:nvPr/>
        </p:nvPicPr>
        <p:blipFill rotWithShape="1">
          <a:blip r:embed="rId2">
            <a:alphaModFix/>
          </a:blip>
          <a:srcRect t="6634" b="6642"/>
          <a:stretch/>
        </p:blipFill>
        <p:spPr>
          <a:xfrm>
            <a:off x="1372550" y="0"/>
            <a:ext cx="77714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Shape 59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3" name="Shape 5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29900" y="1046950"/>
            <a:ext cx="3632450" cy="2661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Shape 594"/>
          <p:cNvSpPr txBox="1">
            <a:spLocks noGrp="1"/>
          </p:cNvSpPr>
          <p:nvPr>
            <p:ph type="title"/>
          </p:nvPr>
        </p:nvSpPr>
        <p:spPr>
          <a:xfrm>
            <a:off x="756900" y="1617950"/>
            <a:ext cx="7449300" cy="1938000"/>
          </a:xfrm>
          <a:prstGeom prst="rect">
            <a:avLst/>
          </a:prstGeom>
          <a:noFill/>
          <a:ln>
            <a:noFill/>
          </a:ln>
          <a:effectLst>
            <a:outerShdw blurRad="342900" dist="9525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95" name="Shape 595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6" name="Shape 5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Shape 597" descr="Dimensions_new_colour(white)-01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CUSTOM_3">
    <p:bg>
      <p:bgPr>
        <a:solidFill>
          <a:srgbClr val="000000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Shape 59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328746" y="1110849"/>
            <a:ext cx="5261121" cy="3854974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Shape 600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1" name="Shape 6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Shape 6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16231" y="-267916"/>
            <a:ext cx="2929096" cy="214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Shape 6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850" y="1110850"/>
            <a:ext cx="1868924" cy="1617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Shape 6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3175" y="1948763"/>
            <a:ext cx="1868924" cy="1617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Shape 6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9042" y="1088175"/>
            <a:ext cx="1868924" cy="1617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Shape 6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7875" y="2802413"/>
            <a:ext cx="1868924" cy="1617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Shape 6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8350" y="1948763"/>
            <a:ext cx="1868924" cy="1617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Shape 6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3816" y="1088163"/>
            <a:ext cx="1868924" cy="1617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Shape 6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2924" y="2802400"/>
            <a:ext cx="1868924" cy="1617282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Shape 610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11" name="Shape 611"/>
          <p:cNvSpPr txBox="1">
            <a:spLocks noGrp="1"/>
          </p:cNvSpPr>
          <p:nvPr>
            <p:ph type="subTitle" idx="1"/>
          </p:nvPr>
        </p:nvSpPr>
        <p:spPr>
          <a:xfrm>
            <a:off x="693225" y="12962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12" name="Shape 612"/>
          <p:cNvSpPr txBox="1">
            <a:spLocks noGrp="1"/>
          </p:cNvSpPr>
          <p:nvPr>
            <p:ph type="subTitle" idx="2"/>
          </p:nvPr>
        </p:nvSpPr>
        <p:spPr>
          <a:xfrm>
            <a:off x="2177988" y="2124713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13" name="Shape 613"/>
          <p:cNvSpPr txBox="1">
            <a:spLocks noGrp="1"/>
          </p:cNvSpPr>
          <p:nvPr>
            <p:ph type="subTitle" idx="3"/>
          </p:nvPr>
        </p:nvSpPr>
        <p:spPr>
          <a:xfrm>
            <a:off x="3639088" y="1296213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14" name="Shape 614"/>
          <p:cNvSpPr txBox="1">
            <a:spLocks noGrp="1"/>
          </p:cNvSpPr>
          <p:nvPr>
            <p:ph type="subTitle" idx="4"/>
          </p:nvPr>
        </p:nvSpPr>
        <p:spPr>
          <a:xfrm>
            <a:off x="3639088" y="29944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15" name="Shape 615"/>
          <p:cNvSpPr txBox="1">
            <a:spLocks noGrp="1"/>
          </p:cNvSpPr>
          <p:nvPr>
            <p:ph type="subTitle" idx="5"/>
          </p:nvPr>
        </p:nvSpPr>
        <p:spPr>
          <a:xfrm>
            <a:off x="5113150" y="2124700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16" name="Shape 616"/>
          <p:cNvSpPr txBox="1">
            <a:spLocks noGrp="1"/>
          </p:cNvSpPr>
          <p:nvPr>
            <p:ph type="subTitle" idx="6"/>
          </p:nvPr>
        </p:nvSpPr>
        <p:spPr>
          <a:xfrm>
            <a:off x="6587200" y="12836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17" name="Shape 617"/>
          <p:cNvSpPr txBox="1">
            <a:spLocks noGrp="1"/>
          </p:cNvSpPr>
          <p:nvPr>
            <p:ph type="subTitle" idx="7"/>
          </p:nvPr>
        </p:nvSpPr>
        <p:spPr>
          <a:xfrm>
            <a:off x="6612675" y="2988138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618" name="Shape 618" descr="Dimensions_new_colour(white)-01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_2">
    <p:bg>
      <p:bgPr>
        <a:solidFill>
          <a:srgbClr val="000000"/>
        </a:solidFill>
        <a:effectLst/>
      </p:bgPr>
    </p:bg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Shape 6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84527" y="694787"/>
            <a:ext cx="6447626" cy="4125324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Shape 621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2" name="Shape 6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Shape 6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989435" y="-103712"/>
            <a:ext cx="2581825" cy="165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Shape 6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842" y="1110850"/>
            <a:ext cx="1868924" cy="161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Shape 6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7875" y="1088187"/>
            <a:ext cx="1868924" cy="161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Shape 6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3175" y="1948762"/>
            <a:ext cx="1868924" cy="161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Shape 6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">
            <a:off x="4888350" y="1948761"/>
            <a:ext cx="1868924" cy="161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Shape 6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">
            <a:off x="6356150" y="1088186"/>
            <a:ext cx="1868924" cy="161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Shape 6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">
            <a:off x="6361537" y="2802411"/>
            <a:ext cx="1868924" cy="161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Shape 6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">
            <a:off x="3417887" y="2802411"/>
            <a:ext cx="1868924" cy="1617276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Shape 631"/>
          <p:cNvSpPr txBox="1">
            <a:spLocks noGrp="1"/>
          </p:cNvSpPr>
          <p:nvPr>
            <p:ph type="subTitle" idx="1"/>
          </p:nvPr>
        </p:nvSpPr>
        <p:spPr>
          <a:xfrm>
            <a:off x="693225" y="12962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2" name="Shape 632"/>
          <p:cNvSpPr txBox="1">
            <a:spLocks noGrp="1"/>
          </p:cNvSpPr>
          <p:nvPr>
            <p:ph type="subTitle" idx="2"/>
          </p:nvPr>
        </p:nvSpPr>
        <p:spPr>
          <a:xfrm>
            <a:off x="2177988" y="2124713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3" name="Shape 633"/>
          <p:cNvSpPr txBox="1">
            <a:spLocks noGrp="1"/>
          </p:cNvSpPr>
          <p:nvPr>
            <p:ph type="subTitle" idx="3"/>
          </p:nvPr>
        </p:nvSpPr>
        <p:spPr>
          <a:xfrm>
            <a:off x="3639088" y="1296213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4" name="Shape 634"/>
          <p:cNvSpPr txBox="1">
            <a:spLocks noGrp="1"/>
          </p:cNvSpPr>
          <p:nvPr>
            <p:ph type="subTitle" idx="4"/>
          </p:nvPr>
        </p:nvSpPr>
        <p:spPr>
          <a:xfrm>
            <a:off x="3639088" y="29944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5" name="Shape 635"/>
          <p:cNvSpPr txBox="1">
            <a:spLocks noGrp="1"/>
          </p:cNvSpPr>
          <p:nvPr>
            <p:ph type="subTitle" idx="5"/>
          </p:nvPr>
        </p:nvSpPr>
        <p:spPr>
          <a:xfrm>
            <a:off x="5113150" y="2124700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6" name="Shape 636"/>
          <p:cNvSpPr txBox="1">
            <a:spLocks noGrp="1"/>
          </p:cNvSpPr>
          <p:nvPr>
            <p:ph type="subTitle" idx="6"/>
          </p:nvPr>
        </p:nvSpPr>
        <p:spPr>
          <a:xfrm>
            <a:off x="6587200" y="12836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7" name="Shape 637"/>
          <p:cNvSpPr txBox="1">
            <a:spLocks noGrp="1"/>
          </p:cNvSpPr>
          <p:nvPr>
            <p:ph type="subTitle" idx="7"/>
          </p:nvPr>
        </p:nvSpPr>
        <p:spPr>
          <a:xfrm>
            <a:off x="6612675" y="2988138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8" name="Shape 638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639" name="Shape 639" descr="Dimensions_new_colour(white)-01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eparator 1">
  <p:cSld name="TITLE_1_1">
    <p:bg>
      <p:bgPr>
        <a:solidFill>
          <a:srgbClr val="000000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/>
        </p:nvSpPr>
        <p:spPr>
          <a:xfrm>
            <a:off x="1846575" y="2349475"/>
            <a:ext cx="7047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>
              <a:solidFill>
                <a:srgbClr val="88888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3" name="Shape 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00335" y="0"/>
            <a:ext cx="701962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44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" name="Shape 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8365800" cy="3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48" name="Shape 48" descr="Dimensions_new_colour(white)-01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bg>
      <p:bgPr>
        <a:solidFill>
          <a:srgbClr val="000000"/>
        </a:solidFill>
        <a:effectLst/>
      </p:bgPr>
    </p:bg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Shape 6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61826" y="-247650"/>
            <a:ext cx="9534301" cy="5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Shape 642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3" name="Shape 6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Shape 6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850" y="1110850"/>
            <a:ext cx="1868924" cy="161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Shape 6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3175" y="1948775"/>
            <a:ext cx="1868924" cy="161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Shape 6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9862" y="1088175"/>
            <a:ext cx="1868924" cy="161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Shape 6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9062" y="2802400"/>
            <a:ext cx="1868924" cy="161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Shape 6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8362" y="1948775"/>
            <a:ext cx="1868924" cy="161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Shape 6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737" y="1088175"/>
            <a:ext cx="1868924" cy="161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Shape 6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1262" y="2812200"/>
            <a:ext cx="1868924" cy="1617278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Shape 651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2" name="Shape 652"/>
          <p:cNvSpPr txBox="1">
            <a:spLocks noGrp="1"/>
          </p:cNvSpPr>
          <p:nvPr>
            <p:ph type="subTitle" idx="1"/>
          </p:nvPr>
        </p:nvSpPr>
        <p:spPr>
          <a:xfrm>
            <a:off x="693225" y="12962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3" name="Shape 653"/>
          <p:cNvSpPr txBox="1">
            <a:spLocks noGrp="1"/>
          </p:cNvSpPr>
          <p:nvPr>
            <p:ph type="subTitle" idx="2"/>
          </p:nvPr>
        </p:nvSpPr>
        <p:spPr>
          <a:xfrm>
            <a:off x="2177988" y="2124713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4" name="Shape 654"/>
          <p:cNvSpPr txBox="1">
            <a:spLocks noGrp="1"/>
          </p:cNvSpPr>
          <p:nvPr>
            <p:ph type="subTitle" idx="3"/>
          </p:nvPr>
        </p:nvSpPr>
        <p:spPr>
          <a:xfrm>
            <a:off x="3639088" y="1296213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5" name="Shape 655"/>
          <p:cNvSpPr txBox="1">
            <a:spLocks noGrp="1"/>
          </p:cNvSpPr>
          <p:nvPr>
            <p:ph type="subTitle" idx="4"/>
          </p:nvPr>
        </p:nvSpPr>
        <p:spPr>
          <a:xfrm>
            <a:off x="3639088" y="29944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6" name="Shape 656"/>
          <p:cNvSpPr txBox="1">
            <a:spLocks noGrp="1"/>
          </p:cNvSpPr>
          <p:nvPr>
            <p:ph type="subTitle" idx="5"/>
          </p:nvPr>
        </p:nvSpPr>
        <p:spPr>
          <a:xfrm>
            <a:off x="5113150" y="2124700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7" name="Shape 657"/>
          <p:cNvSpPr txBox="1">
            <a:spLocks noGrp="1"/>
          </p:cNvSpPr>
          <p:nvPr>
            <p:ph type="subTitle" idx="6"/>
          </p:nvPr>
        </p:nvSpPr>
        <p:spPr>
          <a:xfrm>
            <a:off x="6587200" y="12836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8" name="Shape 658"/>
          <p:cNvSpPr txBox="1">
            <a:spLocks noGrp="1"/>
          </p:cNvSpPr>
          <p:nvPr>
            <p:ph type="subTitle" idx="7"/>
          </p:nvPr>
        </p:nvSpPr>
        <p:spPr>
          <a:xfrm>
            <a:off x="6612675" y="2988138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659" name="Shape 659" descr="Dimensions_new_colour(white)-01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1">
    <p:bg>
      <p:bgPr>
        <a:solidFill>
          <a:srgbClr val="000000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Shape 6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38064" y="572137"/>
            <a:ext cx="7255252" cy="464205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Shape 662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3" name="Shape 6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Shape 6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893057" y="-143292"/>
            <a:ext cx="2741500" cy="1754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5" name="Shape 665"/>
          <p:cNvGrpSpPr/>
          <p:nvPr/>
        </p:nvGrpSpPr>
        <p:grpSpPr>
          <a:xfrm>
            <a:off x="464516" y="1088222"/>
            <a:ext cx="7765780" cy="3331417"/>
            <a:chOff x="464516" y="1088233"/>
            <a:chExt cx="7735611" cy="3331417"/>
          </a:xfrm>
        </p:grpSpPr>
        <p:pic>
          <p:nvPicPr>
            <p:cNvPr id="666" name="Shape 66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4516" y="1110933"/>
              <a:ext cx="1868925" cy="16171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7" name="Shape 66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45625" y="1948808"/>
              <a:ext cx="1868925" cy="16171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8" name="Shape 66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02787" y="1088233"/>
              <a:ext cx="1868925" cy="16171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9" name="Shape 66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02787" y="2802458"/>
              <a:ext cx="1868925" cy="16171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0" name="Shape 67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69828" y="1948808"/>
              <a:ext cx="1868925" cy="16171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1" name="Shape 67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31203" y="1088233"/>
              <a:ext cx="1868925" cy="16171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2" name="Shape 67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31203" y="2802458"/>
              <a:ext cx="1868925" cy="16171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3" name="Shape 673"/>
          <p:cNvSpPr txBox="1">
            <a:spLocks noGrp="1"/>
          </p:cNvSpPr>
          <p:nvPr>
            <p:ph type="subTitle" idx="1"/>
          </p:nvPr>
        </p:nvSpPr>
        <p:spPr>
          <a:xfrm>
            <a:off x="693225" y="12962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74" name="Shape 674"/>
          <p:cNvSpPr txBox="1">
            <a:spLocks noGrp="1"/>
          </p:cNvSpPr>
          <p:nvPr>
            <p:ph type="subTitle" idx="2"/>
          </p:nvPr>
        </p:nvSpPr>
        <p:spPr>
          <a:xfrm>
            <a:off x="2177988" y="2124713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75" name="Shape 675"/>
          <p:cNvSpPr txBox="1">
            <a:spLocks noGrp="1"/>
          </p:cNvSpPr>
          <p:nvPr>
            <p:ph type="subTitle" idx="3"/>
          </p:nvPr>
        </p:nvSpPr>
        <p:spPr>
          <a:xfrm>
            <a:off x="3639088" y="1296213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76" name="Shape 676"/>
          <p:cNvSpPr txBox="1">
            <a:spLocks noGrp="1"/>
          </p:cNvSpPr>
          <p:nvPr>
            <p:ph type="subTitle" idx="4"/>
          </p:nvPr>
        </p:nvSpPr>
        <p:spPr>
          <a:xfrm>
            <a:off x="3639088" y="29944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77" name="Shape 677"/>
          <p:cNvSpPr txBox="1">
            <a:spLocks noGrp="1"/>
          </p:cNvSpPr>
          <p:nvPr>
            <p:ph type="subTitle" idx="5"/>
          </p:nvPr>
        </p:nvSpPr>
        <p:spPr>
          <a:xfrm>
            <a:off x="5113150" y="2124700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78" name="Shape 678"/>
          <p:cNvSpPr txBox="1">
            <a:spLocks noGrp="1"/>
          </p:cNvSpPr>
          <p:nvPr>
            <p:ph type="subTitle" idx="6"/>
          </p:nvPr>
        </p:nvSpPr>
        <p:spPr>
          <a:xfrm>
            <a:off x="6587200" y="12836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79" name="Shape 679"/>
          <p:cNvSpPr txBox="1">
            <a:spLocks noGrp="1"/>
          </p:cNvSpPr>
          <p:nvPr>
            <p:ph type="subTitle" idx="7"/>
          </p:nvPr>
        </p:nvSpPr>
        <p:spPr>
          <a:xfrm>
            <a:off x="6612675" y="2988138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80" name="Shape 680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681" name="Shape 681" descr="Dimensions_new_colour(white)-01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5">
  <p:cSld name="CUSTOM_4">
    <p:bg>
      <p:bgPr>
        <a:solidFill>
          <a:srgbClr val="000000"/>
        </a:solid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684" name="Shape 684"/>
          <p:cNvPicPr preferRelativeResize="0"/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-897275" y="1438275"/>
            <a:ext cx="6790475" cy="4975324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Shape 685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6" name="Shape 6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Shape 687"/>
          <p:cNvPicPr preferRelativeResize="0"/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 flipH="1">
            <a:off x="7181584" y="-513450"/>
            <a:ext cx="3423238" cy="2508176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Shape 688"/>
          <p:cNvSpPr txBox="1">
            <a:spLocks noGrp="1"/>
          </p:cNvSpPr>
          <p:nvPr>
            <p:ph type="title" idx="2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689" name="Shape 6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6597" y="2779740"/>
            <a:ext cx="1953388" cy="166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Shape 6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6815" y="1926151"/>
            <a:ext cx="1953388" cy="166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Shape 6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050" y="1091586"/>
            <a:ext cx="1953388" cy="166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Shape 6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6597" y="1065524"/>
            <a:ext cx="1953388" cy="166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Shape 6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9308" y="1072461"/>
            <a:ext cx="1953388" cy="166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Shape 6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1505" y="1926098"/>
            <a:ext cx="1953388" cy="166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Shape 6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9308" y="2779745"/>
            <a:ext cx="1953388" cy="1662604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Shape 696"/>
          <p:cNvSpPr txBox="1">
            <a:spLocks noGrp="1"/>
          </p:cNvSpPr>
          <p:nvPr>
            <p:ph type="subTitle" idx="1"/>
          </p:nvPr>
        </p:nvSpPr>
        <p:spPr>
          <a:xfrm>
            <a:off x="693225" y="12962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7" name="Shape 697"/>
          <p:cNvSpPr txBox="1">
            <a:spLocks noGrp="1"/>
          </p:cNvSpPr>
          <p:nvPr>
            <p:ph type="subTitle" idx="3"/>
          </p:nvPr>
        </p:nvSpPr>
        <p:spPr>
          <a:xfrm>
            <a:off x="2177988" y="2124713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8" name="Shape 698"/>
          <p:cNvSpPr txBox="1">
            <a:spLocks noGrp="1"/>
          </p:cNvSpPr>
          <p:nvPr>
            <p:ph type="subTitle" idx="4"/>
          </p:nvPr>
        </p:nvSpPr>
        <p:spPr>
          <a:xfrm>
            <a:off x="3639088" y="1296213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9" name="Shape 699"/>
          <p:cNvSpPr txBox="1">
            <a:spLocks noGrp="1"/>
          </p:cNvSpPr>
          <p:nvPr>
            <p:ph type="subTitle" idx="5"/>
          </p:nvPr>
        </p:nvSpPr>
        <p:spPr>
          <a:xfrm>
            <a:off x="3639088" y="29944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00" name="Shape 700"/>
          <p:cNvSpPr txBox="1">
            <a:spLocks noGrp="1"/>
          </p:cNvSpPr>
          <p:nvPr>
            <p:ph type="subTitle" idx="6"/>
          </p:nvPr>
        </p:nvSpPr>
        <p:spPr>
          <a:xfrm>
            <a:off x="5113150" y="2124700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01" name="Shape 701"/>
          <p:cNvSpPr txBox="1">
            <a:spLocks noGrp="1"/>
          </p:cNvSpPr>
          <p:nvPr>
            <p:ph type="subTitle" idx="7"/>
          </p:nvPr>
        </p:nvSpPr>
        <p:spPr>
          <a:xfrm>
            <a:off x="6587200" y="1283625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02" name="Shape 702"/>
          <p:cNvSpPr txBox="1">
            <a:spLocks noGrp="1"/>
          </p:cNvSpPr>
          <p:nvPr>
            <p:ph type="subTitle" idx="8"/>
          </p:nvPr>
        </p:nvSpPr>
        <p:spPr>
          <a:xfrm>
            <a:off x="6612675" y="2988138"/>
            <a:ext cx="1419300" cy="12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703" name="Shape 703" descr="Dimensions_new_colour(white)-01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6">
  <p:cSld name="CUSTOM_5"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Shape 705"/>
          <p:cNvPicPr preferRelativeResize="0"/>
          <p:nvPr/>
        </p:nvPicPr>
        <p:blipFill rotWithShape="1">
          <a:blip r:embed="rId2">
            <a:alphaModFix/>
          </a:blip>
          <a:srcRect t="6634" b="6642"/>
          <a:stretch/>
        </p:blipFill>
        <p:spPr>
          <a:xfrm>
            <a:off x="0" y="0"/>
            <a:ext cx="914399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Shape 70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Shape 707"/>
          <p:cNvSpPr txBox="1">
            <a:spLocks noGrp="1"/>
          </p:cNvSpPr>
          <p:nvPr>
            <p:ph type="title"/>
          </p:nvPr>
        </p:nvSpPr>
        <p:spPr>
          <a:xfrm>
            <a:off x="512425" y="1602750"/>
            <a:ext cx="5215800" cy="1938000"/>
          </a:xfrm>
          <a:prstGeom prst="rect">
            <a:avLst/>
          </a:prstGeom>
          <a:noFill/>
          <a:ln>
            <a:noFill/>
          </a:ln>
          <a:effectLst>
            <a:outerShdw blurRad="342900" dist="9525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08" name="Shape 708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9" name="Shape 7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0" name="Shape 710"/>
          <p:cNvGrpSpPr/>
          <p:nvPr/>
        </p:nvGrpSpPr>
        <p:grpSpPr>
          <a:xfrm>
            <a:off x="-839875" y="3110388"/>
            <a:ext cx="9515675" cy="1288287"/>
            <a:chOff x="-542925" y="3236088"/>
            <a:chExt cx="9515675" cy="1288287"/>
          </a:xfrm>
        </p:grpSpPr>
        <p:pic>
          <p:nvPicPr>
            <p:cNvPr id="711" name="Shape 7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-542925" y="3286125"/>
              <a:ext cx="8639175" cy="123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2" name="Shape 712"/>
            <p:cNvSpPr/>
            <p:nvPr/>
          </p:nvSpPr>
          <p:spPr>
            <a:xfrm>
              <a:off x="7734300" y="3486150"/>
              <a:ext cx="888000" cy="769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13" name="Shape 7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51325" y="3236088"/>
              <a:ext cx="1321426" cy="12696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14" name="Shape 714" descr="Dimensions_new_colour(white)-01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/1 Graphic/Picture Orange" type="tx">
  <p:cSld name="TITLE_AND_BODY">
    <p:bg>
      <p:bgPr>
        <a:solidFill>
          <a:srgbClr val="000000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-897275" y="1438275"/>
            <a:ext cx="6790475" cy="497532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Shape 51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" name="Shape 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53"/>
          <p:cNvPicPr preferRelativeResize="0"/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 flipH="1">
            <a:off x="7181584" y="-513450"/>
            <a:ext cx="3423238" cy="2508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Shape 54"/>
          <p:cNvGrpSpPr/>
          <p:nvPr/>
        </p:nvGrpSpPr>
        <p:grpSpPr>
          <a:xfrm>
            <a:off x="-839875" y="3110388"/>
            <a:ext cx="9515675" cy="1288287"/>
            <a:chOff x="-542925" y="3236088"/>
            <a:chExt cx="9515675" cy="1288287"/>
          </a:xfrm>
        </p:grpSpPr>
        <p:pic>
          <p:nvPicPr>
            <p:cNvPr id="55" name="Shape 5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-542925" y="3286125"/>
              <a:ext cx="8639175" cy="123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Shape 56"/>
            <p:cNvSpPr/>
            <p:nvPr/>
          </p:nvSpPr>
          <p:spPr>
            <a:xfrm>
              <a:off x="7734300" y="3486150"/>
              <a:ext cx="888000" cy="769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7" name="Shape 5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51325" y="3236088"/>
              <a:ext cx="1321426" cy="12696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756900" y="1808925"/>
            <a:ext cx="4761000" cy="1113300"/>
          </a:xfrm>
          <a:prstGeom prst="rect">
            <a:avLst/>
          </a:prstGeom>
          <a:noFill/>
          <a:ln>
            <a:noFill/>
          </a:ln>
          <a:effectLst>
            <a:outerShdw blurRad="342900" dist="9525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59" name="Shape 59" descr="Dimensions_new_colour(white)-01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/1 Graphic/Picture Orange 1">
  <p:cSld name="TITLE_AND_BODY_1">
    <p:bg>
      <p:bgPr>
        <a:solidFill>
          <a:srgbClr val="000000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hape 61"/>
          <p:cNvPicPr preferRelativeResize="0"/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-897275" y="1438275"/>
            <a:ext cx="6790475" cy="497532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" name="Shape 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/>
          <p:cNvPicPr preferRelativeResize="0"/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 flipH="1">
            <a:off x="7181584" y="-513450"/>
            <a:ext cx="3423238" cy="250817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66" name="Shape 66" descr="Dimensions_new_colour(white)-01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/1 Graphic/Picture Blue">
  <p:cSld name="Title and body 1_1">
    <p:bg>
      <p:bgPr>
        <a:solidFill>
          <a:srgbClr val="000000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hape 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13400" y="-207725"/>
            <a:ext cx="7129748" cy="456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 rotWithShape="1">
          <a:blip r:embed="rId2">
            <a:alphaModFix/>
          </a:blip>
          <a:srcRect l="-1612" r="-5857"/>
          <a:stretch/>
        </p:blipFill>
        <p:spPr>
          <a:xfrm rot="10800000" flipH="1">
            <a:off x="-1507973" y="2368551"/>
            <a:ext cx="3810002" cy="240029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Shape 79"/>
          <p:cNvSpPr txBox="1"/>
          <p:nvPr/>
        </p:nvSpPr>
        <p:spPr>
          <a:xfrm>
            <a:off x="6846700" y="3583800"/>
            <a:ext cx="2028900" cy="16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81" name="Shape 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 descr="Dimensions_new_colour(white)-01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/1 Graphic/Picture Blue 1">
  <p:cSld name="Title and body 1_1_1">
    <p:bg>
      <p:bgPr>
        <a:solidFill>
          <a:srgbClr val="000000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13400" y="-207725"/>
            <a:ext cx="7129748" cy="456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 rotWithShape="1">
          <a:blip r:embed="rId2">
            <a:alphaModFix/>
          </a:blip>
          <a:srcRect l="-1612" r="-5857"/>
          <a:stretch/>
        </p:blipFill>
        <p:spPr>
          <a:xfrm rot="10800000" flipH="1">
            <a:off x="-1507973" y="2368551"/>
            <a:ext cx="3810002" cy="240029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/>
          <p:nvPr/>
        </p:nvSpPr>
        <p:spPr>
          <a:xfrm>
            <a:off x="0" y="4692650"/>
            <a:ext cx="9144000" cy="4566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Shape 87"/>
          <p:cNvSpPr txBox="1"/>
          <p:nvPr/>
        </p:nvSpPr>
        <p:spPr>
          <a:xfrm>
            <a:off x="6846700" y="3583800"/>
            <a:ext cx="2028900" cy="16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1975" y="4819850"/>
            <a:ext cx="772200" cy="212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" name="Shape 89"/>
          <p:cNvGrpSpPr/>
          <p:nvPr/>
        </p:nvGrpSpPr>
        <p:grpSpPr>
          <a:xfrm>
            <a:off x="-839875" y="3110388"/>
            <a:ext cx="9515675" cy="1288287"/>
            <a:chOff x="-542925" y="3236088"/>
            <a:chExt cx="9515675" cy="1288287"/>
          </a:xfrm>
        </p:grpSpPr>
        <p:pic>
          <p:nvPicPr>
            <p:cNvPr id="90" name="Shape 9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-542925" y="3286125"/>
              <a:ext cx="8639175" cy="123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Shape 91"/>
            <p:cNvSpPr/>
            <p:nvPr/>
          </p:nvSpPr>
          <p:spPr>
            <a:xfrm>
              <a:off x="7734300" y="3486150"/>
              <a:ext cx="888000" cy="769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" name="Shape 9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51325" y="3236088"/>
              <a:ext cx="1321426" cy="12696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756900" y="1808925"/>
            <a:ext cx="4761000" cy="1113300"/>
          </a:xfrm>
          <a:prstGeom prst="rect">
            <a:avLst/>
          </a:prstGeom>
          <a:noFill/>
          <a:ln>
            <a:noFill/>
          </a:ln>
          <a:effectLst>
            <a:outerShdw blurRad="342900" dist="9525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94" name="Shape 94" descr="Dimensions_new_colour(white)-01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325" y="4819848"/>
            <a:ext cx="1197938" cy="2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3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716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png"/><Relationship Id="rId10" Type="http://schemas.openxmlformats.org/officeDocument/2006/relationships/image" Target="../media/image102.png"/><Relationship Id="rId11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21.png"/><Relationship Id="rId21" Type="http://schemas.openxmlformats.org/officeDocument/2006/relationships/image" Target="../media/image122.png"/><Relationship Id="rId22" Type="http://schemas.openxmlformats.org/officeDocument/2006/relationships/image" Target="../media/image123.png"/><Relationship Id="rId23" Type="http://schemas.openxmlformats.org/officeDocument/2006/relationships/image" Target="../media/image124.png"/><Relationship Id="rId24" Type="http://schemas.openxmlformats.org/officeDocument/2006/relationships/image" Target="../media/image125.png"/><Relationship Id="rId25" Type="http://schemas.openxmlformats.org/officeDocument/2006/relationships/image" Target="../media/image126.png"/><Relationship Id="rId26" Type="http://schemas.openxmlformats.org/officeDocument/2006/relationships/image" Target="../media/image127.png"/><Relationship Id="rId27" Type="http://schemas.openxmlformats.org/officeDocument/2006/relationships/image" Target="../media/image128.png"/><Relationship Id="rId28" Type="http://schemas.openxmlformats.org/officeDocument/2006/relationships/image" Target="../media/image129.png"/><Relationship Id="rId29" Type="http://schemas.openxmlformats.org/officeDocument/2006/relationships/image" Target="../media/image13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30" Type="http://schemas.openxmlformats.org/officeDocument/2006/relationships/image" Target="../media/image131.png"/><Relationship Id="rId31" Type="http://schemas.openxmlformats.org/officeDocument/2006/relationships/image" Target="../media/image132.png"/><Relationship Id="rId32" Type="http://schemas.openxmlformats.org/officeDocument/2006/relationships/image" Target="../media/image133.png"/><Relationship Id="rId9" Type="http://schemas.openxmlformats.org/officeDocument/2006/relationships/image" Target="../media/image110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image" Target="../media/image109.png"/><Relationship Id="rId33" Type="http://schemas.openxmlformats.org/officeDocument/2006/relationships/image" Target="../media/image134.png"/><Relationship Id="rId34" Type="http://schemas.openxmlformats.org/officeDocument/2006/relationships/image" Target="../media/image135.png"/><Relationship Id="rId35" Type="http://schemas.openxmlformats.org/officeDocument/2006/relationships/image" Target="../media/image136.png"/><Relationship Id="rId10" Type="http://schemas.openxmlformats.org/officeDocument/2006/relationships/image" Target="../media/image111.png"/><Relationship Id="rId11" Type="http://schemas.openxmlformats.org/officeDocument/2006/relationships/image" Target="../media/image112.png"/><Relationship Id="rId12" Type="http://schemas.openxmlformats.org/officeDocument/2006/relationships/image" Target="../media/image113.png"/><Relationship Id="rId13" Type="http://schemas.openxmlformats.org/officeDocument/2006/relationships/image" Target="../media/image114.png"/><Relationship Id="rId14" Type="http://schemas.openxmlformats.org/officeDocument/2006/relationships/image" Target="../media/image115.png"/><Relationship Id="rId15" Type="http://schemas.openxmlformats.org/officeDocument/2006/relationships/image" Target="../media/image116.png"/><Relationship Id="rId16" Type="http://schemas.openxmlformats.org/officeDocument/2006/relationships/image" Target="../media/image117.png"/><Relationship Id="rId17" Type="http://schemas.openxmlformats.org/officeDocument/2006/relationships/image" Target="../media/image118.png"/><Relationship Id="rId18" Type="http://schemas.openxmlformats.org/officeDocument/2006/relationships/image" Target="../media/image119.png"/><Relationship Id="rId19" Type="http://schemas.openxmlformats.org/officeDocument/2006/relationships/image" Target="../media/image1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7" Type="http://schemas.openxmlformats.org/officeDocument/2006/relationships/image" Target="../media/image147.png"/><Relationship Id="rId8" Type="http://schemas.openxmlformats.org/officeDocument/2006/relationships/image" Target="../media/image148.pn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image" Target="../media/image43.png"/><Relationship Id="rId15" Type="http://schemas.openxmlformats.org/officeDocument/2006/relationships/image" Target="../media/image44.png"/><Relationship Id="rId16" Type="http://schemas.openxmlformats.org/officeDocument/2006/relationships/image" Target="../media/image45.png"/><Relationship Id="rId17" Type="http://schemas.openxmlformats.org/officeDocument/2006/relationships/image" Target="../media/image46.png"/><Relationship Id="rId18" Type="http://schemas.openxmlformats.org/officeDocument/2006/relationships/image" Target="../media/image47.png"/><Relationship Id="rId19" Type="http://schemas.openxmlformats.org/officeDocument/2006/relationships/image" Target="../media/image48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9.png"/><Relationship Id="rId3" Type="http://schemas.openxmlformats.org/officeDocument/2006/relationships/image" Target="../media/image1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49.png"/><Relationship Id="rId5" Type="http://schemas.openxmlformats.org/officeDocument/2006/relationships/image" Target="../media/image55.png"/><Relationship Id="rId6" Type="http://schemas.openxmlformats.org/officeDocument/2006/relationships/image" Target="../media/image50.png"/><Relationship Id="rId7" Type="http://schemas.openxmlformats.org/officeDocument/2006/relationships/image" Target="../media/image56.png"/><Relationship Id="rId8" Type="http://schemas.openxmlformats.org/officeDocument/2006/relationships/image" Target="../media/image51.png"/><Relationship Id="rId9" Type="http://schemas.openxmlformats.org/officeDocument/2006/relationships/image" Target="../media/image53.png"/><Relationship Id="rId1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3" Type="http://schemas.openxmlformats.org/officeDocument/2006/relationships/image" Target="../media/image67.png"/><Relationship Id="rId14" Type="http://schemas.openxmlformats.org/officeDocument/2006/relationships/image" Target="../media/image68.png"/><Relationship Id="rId15" Type="http://schemas.openxmlformats.org/officeDocument/2006/relationships/image" Target="../media/image69.png"/><Relationship Id="rId16" Type="http://schemas.openxmlformats.org/officeDocument/2006/relationships/image" Target="../media/image70.png"/><Relationship Id="rId17" Type="http://schemas.openxmlformats.org/officeDocument/2006/relationships/image" Target="../media/image71.gif"/><Relationship Id="rId18" Type="http://schemas.openxmlformats.org/officeDocument/2006/relationships/image" Target="../media/image72.png"/><Relationship Id="rId19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png"/><Relationship Id="rId20" Type="http://schemas.openxmlformats.org/officeDocument/2006/relationships/image" Target="../media/image90.png"/><Relationship Id="rId21" Type="http://schemas.openxmlformats.org/officeDocument/2006/relationships/image" Target="../media/image91.png"/><Relationship Id="rId22" Type="http://schemas.openxmlformats.org/officeDocument/2006/relationships/image" Target="../media/image92.png"/><Relationship Id="rId10" Type="http://schemas.openxmlformats.org/officeDocument/2006/relationships/image" Target="../media/image80.png"/><Relationship Id="rId11" Type="http://schemas.openxmlformats.org/officeDocument/2006/relationships/image" Target="../media/image81.png"/><Relationship Id="rId12" Type="http://schemas.openxmlformats.org/officeDocument/2006/relationships/image" Target="../media/image82.png"/><Relationship Id="rId13" Type="http://schemas.openxmlformats.org/officeDocument/2006/relationships/image" Target="../media/image83.png"/><Relationship Id="rId14" Type="http://schemas.openxmlformats.org/officeDocument/2006/relationships/image" Target="../media/image84.png"/><Relationship Id="rId15" Type="http://schemas.openxmlformats.org/officeDocument/2006/relationships/image" Target="../media/image85.png"/><Relationship Id="rId16" Type="http://schemas.openxmlformats.org/officeDocument/2006/relationships/image" Target="../media/image86.png"/><Relationship Id="rId17" Type="http://schemas.openxmlformats.org/officeDocument/2006/relationships/image" Target="../media/image87.png"/><Relationship Id="rId18" Type="http://schemas.openxmlformats.org/officeDocument/2006/relationships/image" Target="../media/image88.png"/><Relationship Id="rId19" Type="http://schemas.openxmlformats.org/officeDocument/2006/relationships/image" Target="../media/image89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63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 txBox="1">
            <a:spLocks noGrp="1"/>
          </p:cNvSpPr>
          <p:nvPr>
            <p:ph type="title"/>
          </p:nvPr>
        </p:nvSpPr>
        <p:spPr>
          <a:xfrm>
            <a:off x="317241" y="1808925"/>
            <a:ext cx="8686800" cy="14661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Helping Libraries Make Global Research Discoverable</a:t>
            </a:r>
            <a:r>
              <a:rPr lang="en" dirty="0"/>
              <a:t>– </a:t>
            </a:r>
            <a:br>
              <a:rPr lang="en" dirty="0"/>
            </a:br>
            <a:r>
              <a:rPr lang="en" dirty="0"/>
              <a:t>An EIFL &amp; Digital Science project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Shape 956"/>
          <p:cNvSpPr/>
          <p:nvPr/>
        </p:nvSpPr>
        <p:spPr>
          <a:xfrm>
            <a:off x="455400" y="1639150"/>
            <a:ext cx="4394700" cy="1895700"/>
          </a:xfrm>
          <a:prstGeom prst="homePlate">
            <a:avLst>
              <a:gd name="adj" fmla="val 28634"/>
            </a:avLst>
          </a:prstGeom>
          <a:gradFill>
            <a:gsLst>
              <a:gs pos="0">
                <a:srgbClr val="FFFFFF">
                  <a:alpha val="26666"/>
                </a:srgbClr>
              </a:gs>
              <a:gs pos="100000">
                <a:srgbClr val="FFFFFF">
                  <a:alpha val="5882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Shape 957"/>
          <p:cNvSpPr/>
          <p:nvPr/>
        </p:nvSpPr>
        <p:spPr>
          <a:xfrm>
            <a:off x="4422879" y="1639148"/>
            <a:ext cx="4460100" cy="1895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119999"/>
                </a:lnTo>
                <a:lnTo>
                  <a:pt x="19410" y="59999"/>
                </a:lnTo>
                <a:close/>
              </a:path>
            </a:pathLst>
          </a:custGeom>
          <a:gradFill>
            <a:gsLst>
              <a:gs pos="0">
                <a:srgbClr val="FFFFFF">
                  <a:alpha val="26666"/>
                </a:srgbClr>
              </a:gs>
              <a:gs pos="100000">
                <a:srgbClr val="FFFFFF">
                  <a:alpha val="5882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Shape 958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the publications backbone: Two steps</a:t>
            </a:r>
            <a:endParaRPr/>
          </a:p>
        </p:txBody>
      </p:sp>
      <p:sp>
        <p:nvSpPr>
          <p:cNvPr id="959" name="Shape 959"/>
          <p:cNvSpPr/>
          <p:nvPr/>
        </p:nvSpPr>
        <p:spPr>
          <a:xfrm>
            <a:off x="1057502" y="2223125"/>
            <a:ext cx="3256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None/>
            </a:pPr>
            <a:r>
              <a:rPr lang="en" b="1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Getting a metadata backbone in place</a:t>
            </a:r>
            <a:endParaRPr b="1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None/>
            </a:pPr>
            <a:r>
              <a:rPr lang="en" b="1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/>
            </a:r>
            <a:br>
              <a:rPr lang="en" b="1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</a:br>
            <a:r>
              <a:rPr lang="en" sz="1400" b="1" i="0" u="none" strike="noStrike" cap="none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Aggregating the large backbone – 91.5M publication records</a:t>
            </a:r>
            <a:endParaRPr dirty="0"/>
          </a:p>
        </p:txBody>
      </p:sp>
      <p:cxnSp>
        <p:nvCxnSpPr>
          <p:cNvPr id="960" name="Shape 960"/>
          <p:cNvCxnSpPr/>
          <p:nvPr/>
        </p:nvCxnSpPr>
        <p:spPr>
          <a:xfrm>
            <a:off x="1057489" y="2436495"/>
            <a:ext cx="356700" cy="0"/>
          </a:xfrm>
          <a:prstGeom prst="straightConnector1">
            <a:avLst/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1" name="Shape 961"/>
          <p:cNvSpPr/>
          <p:nvPr/>
        </p:nvSpPr>
        <p:spPr>
          <a:xfrm>
            <a:off x="5262405" y="2223125"/>
            <a:ext cx="2821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None/>
            </a:pPr>
            <a:r>
              <a:rPr lang="en" b="1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Increasing discoverability</a:t>
            </a:r>
            <a:endParaRPr b="1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None/>
            </a:pPr>
            <a:r>
              <a:rPr lang="en" b="1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/>
            </a:r>
            <a:br>
              <a:rPr lang="en" b="1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</a:br>
            <a:r>
              <a:rPr lang="en" sz="1400" b="1" i="0" u="none" strike="noStrike" cap="none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Enriching records by processing the full text; now done for 60M</a:t>
            </a:r>
            <a:endParaRPr dirty="0"/>
          </a:p>
        </p:txBody>
      </p:sp>
      <p:cxnSp>
        <p:nvCxnSpPr>
          <p:cNvPr id="962" name="Shape 962"/>
          <p:cNvCxnSpPr/>
          <p:nvPr/>
        </p:nvCxnSpPr>
        <p:spPr>
          <a:xfrm>
            <a:off x="5262406" y="2436495"/>
            <a:ext cx="356700" cy="0"/>
          </a:xfrm>
          <a:prstGeom prst="straightConnector1">
            <a:avLst/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3" name="Shape 963"/>
          <p:cNvSpPr/>
          <p:nvPr/>
        </p:nvSpPr>
        <p:spPr>
          <a:xfrm>
            <a:off x="552663" y="4502458"/>
            <a:ext cx="6636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uli"/>
              <a:buNone/>
            </a:pPr>
            <a:r>
              <a:rPr lang="en" sz="9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* CrossRef, Pubmed, PubMed Central, jstage, arXiv, bio</a:t>
            </a:r>
            <a:r>
              <a:rPr lang="en" sz="9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Rxiv</a:t>
            </a:r>
            <a:r>
              <a:rPr lang="en" sz="9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, Europe PubMed Central, OpenAire, and more</a:t>
            </a:r>
            <a:endParaRPr/>
          </a:p>
        </p:txBody>
      </p:sp>
      <p:grpSp>
        <p:nvGrpSpPr>
          <p:cNvPr id="964" name="Shape 964"/>
          <p:cNvGrpSpPr/>
          <p:nvPr/>
        </p:nvGrpSpPr>
        <p:grpSpPr>
          <a:xfrm>
            <a:off x="1054778" y="1562297"/>
            <a:ext cx="1065600" cy="390600"/>
            <a:chOff x="2385010" y="1196362"/>
            <a:chExt cx="1065600" cy="390600"/>
          </a:xfrm>
        </p:grpSpPr>
        <p:sp>
          <p:nvSpPr>
            <p:cNvPr id="965" name="Shape 965"/>
            <p:cNvSpPr/>
            <p:nvPr/>
          </p:nvSpPr>
          <p:spPr>
            <a:xfrm>
              <a:off x="2385010" y="1270623"/>
              <a:ext cx="730800" cy="242100"/>
            </a:xfrm>
            <a:prstGeom prst="rect">
              <a:avLst/>
            </a:prstGeom>
            <a:gradFill>
              <a:gsLst>
                <a:gs pos="0">
                  <a:srgbClr val="1F4596"/>
                </a:gs>
                <a:gs pos="38000">
                  <a:srgbClr val="1F4596"/>
                </a:gs>
                <a:gs pos="100000">
                  <a:srgbClr val="2392D2"/>
                </a:gs>
              </a:gsLst>
              <a:lin ang="19800047" scaled="0"/>
            </a:gradFill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Muli"/>
                <a:buNone/>
              </a:pPr>
              <a:r>
                <a:rPr lang="en" sz="110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STEP</a:t>
              </a:r>
              <a:endParaRPr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966" name="Shape 966"/>
            <p:cNvSpPr/>
            <p:nvPr/>
          </p:nvSpPr>
          <p:spPr>
            <a:xfrm>
              <a:off x="3005110" y="1196362"/>
              <a:ext cx="445500" cy="390600"/>
            </a:xfrm>
            <a:prstGeom prst="hexagon">
              <a:avLst>
                <a:gd name="adj" fmla="val 28279"/>
                <a:gd name="vf" fmla="val 115470"/>
              </a:avLst>
            </a:prstGeom>
            <a:solidFill>
              <a:srgbClr val="000000"/>
            </a:solidFill>
            <a:ln w="19050" cap="rnd" cmpd="sng">
              <a:solidFill>
                <a:srgbClr val="2392D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Muli"/>
                <a:buNone/>
              </a:pPr>
              <a:r>
                <a:rPr lang="en" sz="1000" b="0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01</a:t>
              </a:r>
              <a:endParaRPr/>
            </a:p>
          </p:txBody>
        </p:sp>
      </p:grpSp>
      <p:grpSp>
        <p:nvGrpSpPr>
          <p:cNvPr id="967" name="Shape 967"/>
          <p:cNvGrpSpPr/>
          <p:nvPr/>
        </p:nvGrpSpPr>
        <p:grpSpPr>
          <a:xfrm>
            <a:off x="5261080" y="1562297"/>
            <a:ext cx="1065600" cy="390600"/>
            <a:chOff x="2385010" y="1196362"/>
            <a:chExt cx="1065600" cy="390600"/>
          </a:xfrm>
        </p:grpSpPr>
        <p:sp>
          <p:nvSpPr>
            <p:cNvPr id="968" name="Shape 968"/>
            <p:cNvSpPr/>
            <p:nvPr/>
          </p:nvSpPr>
          <p:spPr>
            <a:xfrm>
              <a:off x="2385010" y="1270623"/>
              <a:ext cx="730800" cy="242100"/>
            </a:xfrm>
            <a:prstGeom prst="rect">
              <a:avLst/>
            </a:prstGeom>
            <a:gradFill>
              <a:gsLst>
                <a:gs pos="0">
                  <a:srgbClr val="1F4596"/>
                </a:gs>
                <a:gs pos="38000">
                  <a:srgbClr val="1F4596"/>
                </a:gs>
                <a:gs pos="100000">
                  <a:srgbClr val="2392D2"/>
                </a:gs>
              </a:gsLst>
              <a:lin ang="19800047" scaled="0"/>
            </a:gradFill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Muli"/>
                <a:buNone/>
              </a:pPr>
              <a:r>
                <a:rPr lang="en" sz="1100" b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STEP</a:t>
              </a:r>
              <a:endParaRPr/>
            </a:p>
          </p:txBody>
        </p:sp>
        <p:sp>
          <p:nvSpPr>
            <p:cNvPr id="969" name="Shape 969"/>
            <p:cNvSpPr/>
            <p:nvPr/>
          </p:nvSpPr>
          <p:spPr>
            <a:xfrm>
              <a:off x="3005110" y="1196362"/>
              <a:ext cx="445500" cy="390600"/>
            </a:xfrm>
            <a:prstGeom prst="hexagon">
              <a:avLst>
                <a:gd name="adj" fmla="val 28279"/>
                <a:gd name="vf" fmla="val 115470"/>
              </a:avLst>
            </a:prstGeom>
            <a:solidFill>
              <a:srgbClr val="000000"/>
            </a:solidFill>
            <a:ln w="19050" cap="rnd" cmpd="sng">
              <a:solidFill>
                <a:srgbClr val="2392D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Muli"/>
                <a:buNone/>
              </a:pPr>
              <a:r>
                <a:rPr lang="en" sz="1000" b="0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02</a:t>
              </a:r>
              <a:endParaRPr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Shape 974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Data in Dimensions - publication metadata backbone</a:t>
            </a:r>
            <a:endParaRPr/>
          </a:p>
        </p:txBody>
      </p:sp>
      <p:sp>
        <p:nvSpPr>
          <p:cNvPr id="975" name="Shape 975"/>
          <p:cNvSpPr txBox="1"/>
          <p:nvPr/>
        </p:nvSpPr>
        <p:spPr>
          <a:xfrm>
            <a:off x="473375" y="1789350"/>
            <a:ext cx="2733300" cy="25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 b="0" i="0" u="none" strike="noStrike" cap="none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Journal articles, pre-prints and books/book chapters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91+</a:t>
            </a:r>
            <a:r>
              <a:rPr lang="en" sz="1200" b="0" i="0" u="none" strike="noStrike" cap="none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 million records based on metadata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 b="0" i="0" u="none" strike="noStrike" cap="none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Metadata and citations derived from multiple available databases 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 b="0" i="0" u="none" strike="noStrike" cap="none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OA tagging </a:t>
            </a:r>
            <a:endParaRPr sz="1200" b="0" i="0" u="none" strike="noStrike" cap="none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R</a:t>
            </a:r>
            <a:r>
              <a:rPr lang="en" sz="1200" b="0" i="0" u="none" strike="noStrike" cap="none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ule-based document type identification</a:t>
            </a:r>
            <a:endParaRPr sz="1200" b="0" i="0" u="none" strike="noStrike" cap="none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200" dirty="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976" name="Shape 976"/>
          <p:cNvGrpSpPr/>
          <p:nvPr/>
        </p:nvGrpSpPr>
        <p:grpSpPr>
          <a:xfrm>
            <a:off x="473315" y="1133967"/>
            <a:ext cx="2940764" cy="489890"/>
            <a:chOff x="2819177" y="-1053001"/>
            <a:chExt cx="4736292" cy="789000"/>
          </a:xfrm>
        </p:grpSpPr>
        <p:sp>
          <p:nvSpPr>
            <p:cNvPr id="977" name="Shape 977"/>
            <p:cNvSpPr/>
            <p:nvPr/>
          </p:nvSpPr>
          <p:spPr>
            <a:xfrm rot="-5400000">
              <a:off x="4741473" y="-2817541"/>
              <a:ext cx="641400" cy="4318200"/>
            </a:xfrm>
            <a:prstGeom prst="upDownArrow">
              <a:avLst>
                <a:gd name="adj1" fmla="val 100000"/>
                <a:gd name="adj2" fmla="val 30000"/>
              </a:avLst>
            </a:prstGeom>
            <a:gradFill>
              <a:gsLst>
                <a:gs pos="0">
                  <a:srgbClr val="FFFFFF">
                    <a:alpha val="26666"/>
                  </a:srgbClr>
                </a:gs>
                <a:gs pos="100000">
                  <a:srgbClr val="FFFFFF">
                    <a:alpha val="5882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Shape 978"/>
            <p:cNvSpPr/>
            <p:nvPr/>
          </p:nvSpPr>
          <p:spPr>
            <a:xfrm>
              <a:off x="3803369" y="-881532"/>
              <a:ext cx="3752100" cy="44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91425" bIns="45700" anchor="t" anchorCtr="0">
              <a:noAutofit/>
            </a:bodyPr>
            <a:lstStyle/>
            <a:p>
              <a:pPr marL="1016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Muli"/>
                <a:buNone/>
              </a:pPr>
              <a:r>
                <a:rPr lang="en" sz="1200" b="0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PUBLICATIONS</a:t>
              </a:r>
              <a:endParaRPr sz="12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979" name="Shape 979"/>
            <p:cNvSpPr/>
            <p:nvPr/>
          </p:nvSpPr>
          <p:spPr>
            <a:xfrm>
              <a:off x="2819177" y="-1053001"/>
              <a:ext cx="900300" cy="789000"/>
            </a:xfrm>
            <a:prstGeom prst="hexagon">
              <a:avLst>
                <a:gd name="adj" fmla="val 28279"/>
                <a:gd name="vf" fmla="val 115470"/>
              </a:avLst>
            </a:prstGeom>
            <a:noFill/>
            <a:ln w="19050" cap="rnd" cmpd="sng">
              <a:solidFill>
                <a:srgbClr val="2392D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cxnSp>
        <p:nvCxnSpPr>
          <p:cNvPr id="980" name="Shape 980"/>
          <p:cNvCxnSpPr/>
          <p:nvPr/>
        </p:nvCxnSpPr>
        <p:spPr>
          <a:xfrm>
            <a:off x="473375" y="4631101"/>
            <a:ext cx="2733300" cy="0"/>
          </a:xfrm>
          <a:prstGeom prst="straightConnector1">
            <a:avLst/>
          </a:prstGeom>
          <a:noFill/>
          <a:ln w="9525" cap="flat" cmpd="sng">
            <a:solidFill>
              <a:srgbClr val="2392D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81" name="Shape 9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0380" y="1866750"/>
            <a:ext cx="718420" cy="270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Shape 9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9286" y="1868433"/>
            <a:ext cx="768760" cy="266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3" name="Shape 983"/>
          <p:cNvGrpSpPr/>
          <p:nvPr/>
        </p:nvGrpSpPr>
        <p:grpSpPr>
          <a:xfrm>
            <a:off x="640916" y="1266992"/>
            <a:ext cx="223710" cy="223772"/>
            <a:chOff x="4113213" y="1997076"/>
            <a:chExt cx="360300" cy="360400"/>
          </a:xfrm>
        </p:grpSpPr>
        <p:sp>
          <p:nvSpPr>
            <p:cNvPr id="984" name="Shape 984"/>
            <p:cNvSpPr/>
            <p:nvPr/>
          </p:nvSpPr>
          <p:spPr>
            <a:xfrm>
              <a:off x="4113213" y="1997076"/>
              <a:ext cx="360300" cy="74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60000"/>
                    <a:pt x="120000" y="60000"/>
                    <a:pt x="120000" y="60000"/>
                  </a:cubicBezTo>
                  <a:cubicBezTo>
                    <a:pt x="120000" y="24000"/>
                    <a:pt x="115000" y="0"/>
                    <a:pt x="107500" y="0"/>
                  </a:cubicBezTo>
                  <a:cubicBezTo>
                    <a:pt x="12500" y="0"/>
                    <a:pt x="12500" y="0"/>
                    <a:pt x="12500" y="0"/>
                  </a:cubicBezTo>
                  <a:cubicBezTo>
                    <a:pt x="5000" y="0"/>
                    <a:pt x="0" y="24000"/>
                    <a:pt x="0" y="60000"/>
                  </a:cubicBezTo>
                  <a:cubicBezTo>
                    <a:pt x="0" y="120000"/>
                    <a:pt x="0" y="120000"/>
                    <a:pt x="0" y="120000"/>
                  </a:cubicBezTo>
                  <a:lnTo>
                    <a:pt x="120000" y="120000"/>
                  </a:lnTo>
                  <a:close/>
                  <a:moveTo>
                    <a:pt x="50000" y="48000"/>
                  </a:moveTo>
                  <a:cubicBezTo>
                    <a:pt x="52500" y="48000"/>
                    <a:pt x="55000" y="60000"/>
                    <a:pt x="55000" y="72000"/>
                  </a:cubicBezTo>
                  <a:cubicBezTo>
                    <a:pt x="55000" y="84000"/>
                    <a:pt x="52500" y="96000"/>
                    <a:pt x="50000" y="96000"/>
                  </a:cubicBezTo>
                  <a:cubicBezTo>
                    <a:pt x="47500" y="96000"/>
                    <a:pt x="45000" y="84000"/>
                    <a:pt x="45000" y="72000"/>
                  </a:cubicBezTo>
                  <a:cubicBezTo>
                    <a:pt x="45000" y="60000"/>
                    <a:pt x="47500" y="48000"/>
                    <a:pt x="50000" y="48000"/>
                  </a:cubicBezTo>
                  <a:close/>
                  <a:moveTo>
                    <a:pt x="35000" y="48000"/>
                  </a:moveTo>
                  <a:cubicBezTo>
                    <a:pt x="37500" y="48000"/>
                    <a:pt x="40000" y="60000"/>
                    <a:pt x="40000" y="72000"/>
                  </a:cubicBezTo>
                  <a:cubicBezTo>
                    <a:pt x="40000" y="84000"/>
                    <a:pt x="37500" y="96000"/>
                    <a:pt x="35000" y="96000"/>
                  </a:cubicBezTo>
                  <a:cubicBezTo>
                    <a:pt x="32500" y="96000"/>
                    <a:pt x="30000" y="84000"/>
                    <a:pt x="30000" y="72000"/>
                  </a:cubicBezTo>
                  <a:cubicBezTo>
                    <a:pt x="30000" y="60000"/>
                    <a:pt x="32500" y="48000"/>
                    <a:pt x="35000" y="48000"/>
                  </a:cubicBezTo>
                  <a:close/>
                  <a:moveTo>
                    <a:pt x="20000" y="48000"/>
                  </a:moveTo>
                  <a:cubicBezTo>
                    <a:pt x="22500" y="48000"/>
                    <a:pt x="25000" y="60000"/>
                    <a:pt x="25000" y="72000"/>
                  </a:cubicBezTo>
                  <a:cubicBezTo>
                    <a:pt x="25000" y="84000"/>
                    <a:pt x="22500" y="96000"/>
                    <a:pt x="20000" y="96000"/>
                  </a:cubicBezTo>
                  <a:cubicBezTo>
                    <a:pt x="17500" y="96000"/>
                    <a:pt x="15000" y="84000"/>
                    <a:pt x="15000" y="72000"/>
                  </a:cubicBezTo>
                  <a:cubicBezTo>
                    <a:pt x="15000" y="60000"/>
                    <a:pt x="17500" y="48000"/>
                    <a:pt x="20000" y="48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Shape 985"/>
            <p:cNvSpPr/>
            <p:nvPr/>
          </p:nvSpPr>
          <p:spPr>
            <a:xfrm>
              <a:off x="4113213" y="2085976"/>
              <a:ext cx="360300" cy="271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103333"/>
                    <a:pt x="0" y="103333"/>
                    <a:pt x="0" y="103333"/>
                  </a:cubicBezTo>
                  <a:cubicBezTo>
                    <a:pt x="0" y="113333"/>
                    <a:pt x="5000" y="120000"/>
                    <a:pt x="12500" y="120000"/>
                  </a:cubicBezTo>
                  <a:cubicBezTo>
                    <a:pt x="107500" y="120000"/>
                    <a:pt x="107500" y="120000"/>
                    <a:pt x="107500" y="120000"/>
                  </a:cubicBezTo>
                  <a:cubicBezTo>
                    <a:pt x="115000" y="120000"/>
                    <a:pt x="120000" y="113333"/>
                    <a:pt x="120000" y="103333"/>
                  </a:cubicBezTo>
                  <a:cubicBezTo>
                    <a:pt x="120000" y="0"/>
                    <a:pt x="120000" y="0"/>
                    <a:pt x="120000" y="0"/>
                  </a:cubicBezTo>
                  <a:lnTo>
                    <a:pt x="0" y="0"/>
                  </a:lnTo>
                  <a:close/>
                  <a:moveTo>
                    <a:pt x="35000" y="103333"/>
                  </a:moveTo>
                  <a:cubicBezTo>
                    <a:pt x="35000" y="105000"/>
                    <a:pt x="33750" y="106666"/>
                    <a:pt x="32500" y="106666"/>
                  </a:cubicBezTo>
                  <a:cubicBezTo>
                    <a:pt x="17500" y="106666"/>
                    <a:pt x="17500" y="106666"/>
                    <a:pt x="17500" y="106666"/>
                  </a:cubicBezTo>
                  <a:cubicBezTo>
                    <a:pt x="16250" y="106666"/>
                    <a:pt x="15000" y="105000"/>
                    <a:pt x="15000" y="103333"/>
                  </a:cubicBezTo>
                  <a:cubicBezTo>
                    <a:pt x="15000" y="50000"/>
                    <a:pt x="15000" y="50000"/>
                    <a:pt x="15000" y="50000"/>
                  </a:cubicBezTo>
                  <a:cubicBezTo>
                    <a:pt x="15000" y="48333"/>
                    <a:pt x="16250" y="46666"/>
                    <a:pt x="17500" y="46666"/>
                  </a:cubicBezTo>
                  <a:cubicBezTo>
                    <a:pt x="32500" y="46666"/>
                    <a:pt x="32500" y="46666"/>
                    <a:pt x="32500" y="46666"/>
                  </a:cubicBezTo>
                  <a:cubicBezTo>
                    <a:pt x="33750" y="46666"/>
                    <a:pt x="35000" y="48333"/>
                    <a:pt x="35000" y="50000"/>
                  </a:cubicBezTo>
                  <a:lnTo>
                    <a:pt x="35000" y="103333"/>
                  </a:lnTo>
                  <a:close/>
                  <a:moveTo>
                    <a:pt x="105000" y="103333"/>
                  </a:moveTo>
                  <a:cubicBezTo>
                    <a:pt x="105000" y="105000"/>
                    <a:pt x="103750" y="106666"/>
                    <a:pt x="102500" y="106666"/>
                  </a:cubicBezTo>
                  <a:cubicBezTo>
                    <a:pt x="47500" y="106666"/>
                    <a:pt x="47500" y="106666"/>
                    <a:pt x="47500" y="106666"/>
                  </a:cubicBezTo>
                  <a:cubicBezTo>
                    <a:pt x="46250" y="106666"/>
                    <a:pt x="45000" y="105000"/>
                    <a:pt x="45000" y="103333"/>
                  </a:cubicBezTo>
                  <a:cubicBezTo>
                    <a:pt x="45000" y="83333"/>
                    <a:pt x="45000" y="83333"/>
                    <a:pt x="45000" y="83333"/>
                  </a:cubicBezTo>
                  <a:cubicBezTo>
                    <a:pt x="45000" y="81666"/>
                    <a:pt x="46250" y="80000"/>
                    <a:pt x="47500" y="80000"/>
                  </a:cubicBezTo>
                  <a:cubicBezTo>
                    <a:pt x="102500" y="80000"/>
                    <a:pt x="102500" y="80000"/>
                    <a:pt x="102500" y="80000"/>
                  </a:cubicBezTo>
                  <a:cubicBezTo>
                    <a:pt x="103750" y="80000"/>
                    <a:pt x="105000" y="81666"/>
                    <a:pt x="105000" y="83333"/>
                  </a:cubicBezTo>
                  <a:lnTo>
                    <a:pt x="105000" y="103333"/>
                  </a:lnTo>
                  <a:close/>
                  <a:moveTo>
                    <a:pt x="105000" y="70000"/>
                  </a:moveTo>
                  <a:cubicBezTo>
                    <a:pt x="105000" y="71666"/>
                    <a:pt x="103750" y="73333"/>
                    <a:pt x="102500" y="73333"/>
                  </a:cubicBezTo>
                  <a:cubicBezTo>
                    <a:pt x="47500" y="73333"/>
                    <a:pt x="47500" y="73333"/>
                    <a:pt x="47500" y="73333"/>
                  </a:cubicBezTo>
                  <a:cubicBezTo>
                    <a:pt x="46250" y="73333"/>
                    <a:pt x="45000" y="71666"/>
                    <a:pt x="45000" y="70000"/>
                  </a:cubicBezTo>
                  <a:cubicBezTo>
                    <a:pt x="45000" y="50000"/>
                    <a:pt x="45000" y="50000"/>
                    <a:pt x="45000" y="50000"/>
                  </a:cubicBezTo>
                  <a:cubicBezTo>
                    <a:pt x="45000" y="48333"/>
                    <a:pt x="46250" y="46666"/>
                    <a:pt x="47500" y="46666"/>
                  </a:cubicBezTo>
                  <a:cubicBezTo>
                    <a:pt x="102500" y="46666"/>
                    <a:pt x="102500" y="46666"/>
                    <a:pt x="102500" y="46666"/>
                  </a:cubicBezTo>
                  <a:cubicBezTo>
                    <a:pt x="103750" y="46666"/>
                    <a:pt x="105000" y="48333"/>
                    <a:pt x="105000" y="50000"/>
                  </a:cubicBezTo>
                  <a:lnTo>
                    <a:pt x="105000" y="70000"/>
                  </a:lnTo>
                  <a:close/>
                  <a:moveTo>
                    <a:pt x="105000" y="36666"/>
                  </a:moveTo>
                  <a:cubicBezTo>
                    <a:pt x="105000" y="38333"/>
                    <a:pt x="103750" y="40000"/>
                    <a:pt x="102500" y="40000"/>
                  </a:cubicBezTo>
                  <a:cubicBezTo>
                    <a:pt x="17500" y="40000"/>
                    <a:pt x="17500" y="40000"/>
                    <a:pt x="17500" y="40000"/>
                  </a:cubicBezTo>
                  <a:cubicBezTo>
                    <a:pt x="16250" y="40000"/>
                    <a:pt x="15000" y="38333"/>
                    <a:pt x="15000" y="36666"/>
                  </a:cubicBezTo>
                  <a:cubicBezTo>
                    <a:pt x="15000" y="16666"/>
                    <a:pt x="15000" y="16666"/>
                    <a:pt x="15000" y="16666"/>
                  </a:cubicBezTo>
                  <a:cubicBezTo>
                    <a:pt x="15000" y="15000"/>
                    <a:pt x="16250" y="13333"/>
                    <a:pt x="17500" y="13333"/>
                  </a:cubicBezTo>
                  <a:cubicBezTo>
                    <a:pt x="102500" y="13333"/>
                    <a:pt x="102500" y="13333"/>
                    <a:pt x="102500" y="13333"/>
                  </a:cubicBezTo>
                  <a:cubicBezTo>
                    <a:pt x="103750" y="13333"/>
                    <a:pt x="105000" y="15000"/>
                    <a:pt x="105000" y="16666"/>
                  </a:cubicBezTo>
                  <a:lnTo>
                    <a:pt x="105000" y="366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6" name="Shape 986"/>
          <p:cNvSpPr/>
          <p:nvPr/>
        </p:nvSpPr>
        <p:spPr>
          <a:xfrm rot="-5400000">
            <a:off x="4260875" y="753341"/>
            <a:ext cx="332400" cy="1602000"/>
          </a:xfrm>
          <a:prstGeom prst="upDownArrow">
            <a:avLst>
              <a:gd name="adj1" fmla="val 100000"/>
              <a:gd name="adj2" fmla="val 30000"/>
            </a:avLst>
          </a:prstGeom>
          <a:solidFill>
            <a:srgbClr val="2392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Shape 987"/>
          <p:cNvSpPr txBox="1"/>
          <p:nvPr/>
        </p:nvSpPr>
        <p:spPr>
          <a:xfrm>
            <a:off x="3725798" y="1388067"/>
            <a:ext cx="14025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uli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JOURNALS / BOOKS</a:t>
            </a:r>
            <a:endParaRPr/>
          </a:p>
        </p:txBody>
      </p:sp>
      <p:grpSp>
        <p:nvGrpSpPr>
          <p:cNvPr id="988" name="Shape 988"/>
          <p:cNvGrpSpPr/>
          <p:nvPr/>
        </p:nvGrpSpPr>
        <p:grpSpPr>
          <a:xfrm>
            <a:off x="3691683" y="2282976"/>
            <a:ext cx="1470869" cy="1128163"/>
            <a:chOff x="3580376" y="2282976"/>
            <a:chExt cx="1692600" cy="1128163"/>
          </a:xfrm>
        </p:grpSpPr>
        <p:cxnSp>
          <p:nvCxnSpPr>
            <p:cNvPr id="989" name="Shape 989"/>
            <p:cNvCxnSpPr/>
            <p:nvPr/>
          </p:nvCxnSpPr>
          <p:spPr>
            <a:xfrm>
              <a:off x="3580376" y="2282976"/>
              <a:ext cx="1692600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Shape 990"/>
            <p:cNvCxnSpPr/>
            <p:nvPr/>
          </p:nvCxnSpPr>
          <p:spPr>
            <a:xfrm>
              <a:off x="3580376" y="2847057"/>
              <a:ext cx="1692600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Shape 991"/>
            <p:cNvCxnSpPr/>
            <p:nvPr/>
          </p:nvCxnSpPr>
          <p:spPr>
            <a:xfrm>
              <a:off x="3580376" y="3411139"/>
              <a:ext cx="1692600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92" name="Shape 992"/>
          <p:cNvSpPr/>
          <p:nvPr/>
        </p:nvSpPr>
        <p:spPr>
          <a:xfrm rot="-5400000">
            <a:off x="5957466" y="753341"/>
            <a:ext cx="332400" cy="1602000"/>
          </a:xfrm>
          <a:prstGeom prst="upDownArrow">
            <a:avLst>
              <a:gd name="adj1" fmla="val 100000"/>
              <a:gd name="adj2" fmla="val 30000"/>
            </a:avLst>
          </a:prstGeom>
          <a:solidFill>
            <a:srgbClr val="2392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Shape 993"/>
          <p:cNvSpPr txBox="1"/>
          <p:nvPr/>
        </p:nvSpPr>
        <p:spPr>
          <a:xfrm>
            <a:off x="5422398" y="1388067"/>
            <a:ext cx="14025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uli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PRE-PRINT / OA</a:t>
            </a:r>
            <a:endParaRPr/>
          </a:p>
        </p:txBody>
      </p:sp>
      <p:sp>
        <p:nvSpPr>
          <p:cNvPr id="994" name="Shape 994"/>
          <p:cNvSpPr/>
          <p:nvPr/>
        </p:nvSpPr>
        <p:spPr>
          <a:xfrm rot="-5400000">
            <a:off x="7653391" y="753341"/>
            <a:ext cx="332400" cy="1602000"/>
          </a:xfrm>
          <a:prstGeom prst="upDownArrow">
            <a:avLst>
              <a:gd name="adj1" fmla="val 100000"/>
              <a:gd name="adj2" fmla="val 30000"/>
            </a:avLst>
          </a:prstGeom>
          <a:solidFill>
            <a:srgbClr val="2392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Shape 995"/>
          <p:cNvSpPr txBox="1"/>
          <p:nvPr/>
        </p:nvSpPr>
        <p:spPr>
          <a:xfrm>
            <a:off x="7118323" y="1388067"/>
            <a:ext cx="14025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uli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Pipeline 2018/19</a:t>
            </a:r>
            <a:endParaRPr/>
          </a:p>
        </p:txBody>
      </p:sp>
      <p:grpSp>
        <p:nvGrpSpPr>
          <p:cNvPr id="996" name="Shape 996"/>
          <p:cNvGrpSpPr/>
          <p:nvPr/>
        </p:nvGrpSpPr>
        <p:grpSpPr>
          <a:xfrm>
            <a:off x="7084198" y="2282976"/>
            <a:ext cx="1470869" cy="1128163"/>
            <a:chOff x="3580376" y="2282976"/>
            <a:chExt cx="1692600" cy="1128163"/>
          </a:xfrm>
        </p:grpSpPr>
        <p:cxnSp>
          <p:nvCxnSpPr>
            <p:cNvPr id="997" name="Shape 997"/>
            <p:cNvCxnSpPr/>
            <p:nvPr/>
          </p:nvCxnSpPr>
          <p:spPr>
            <a:xfrm>
              <a:off x="3580376" y="2282976"/>
              <a:ext cx="1692600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Shape 998"/>
            <p:cNvCxnSpPr/>
            <p:nvPr/>
          </p:nvCxnSpPr>
          <p:spPr>
            <a:xfrm>
              <a:off x="3580376" y="2847057"/>
              <a:ext cx="1692600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Shape 999"/>
            <p:cNvCxnSpPr/>
            <p:nvPr/>
          </p:nvCxnSpPr>
          <p:spPr>
            <a:xfrm>
              <a:off x="3580376" y="3411139"/>
              <a:ext cx="1692600" cy="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000" name="Shape 1000"/>
          <p:cNvCxnSpPr/>
          <p:nvPr/>
        </p:nvCxnSpPr>
        <p:spPr>
          <a:xfrm>
            <a:off x="5388202" y="2282976"/>
            <a:ext cx="14709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01" name="Shape 10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5900" y="2475293"/>
            <a:ext cx="1238800" cy="1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Shape 10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2026" y="2987823"/>
            <a:ext cx="1164537" cy="2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Shape 10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88599" y="1775154"/>
            <a:ext cx="668812" cy="436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Shape 100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55926" y="2435474"/>
            <a:ext cx="934158" cy="3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Shape 100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03605" y="3002250"/>
            <a:ext cx="1238799" cy="287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Shape 100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53475" y="4157000"/>
            <a:ext cx="421005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Shape 100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28400" y="3773650"/>
            <a:ext cx="590550" cy="36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Shape 1012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Record enrichment from full text processing</a:t>
            </a:r>
            <a:endParaRPr/>
          </a:p>
        </p:txBody>
      </p:sp>
      <p:sp>
        <p:nvSpPr>
          <p:cNvPr id="1013" name="Shape 1013"/>
          <p:cNvSpPr txBox="1"/>
          <p:nvPr/>
        </p:nvSpPr>
        <p:spPr>
          <a:xfrm>
            <a:off x="244775" y="1680950"/>
            <a:ext cx="3473700" cy="26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Increased discoverability through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uli"/>
              <a:buChar char="○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Full text index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uli"/>
              <a:buChar char="○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Openly available discovery interface</a:t>
            </a:r>
            <a:b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</a:b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714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uli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Highly contextualised - freely available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uli"/>
              <a:buChar char="○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Related grants, publication references, related trials, related patents</a:t>
            </a:r>
            <a:b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</a:b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Improved representation compared to the ‘backbone’ records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Direct relationships with &gt;100 publishers</a:t>
            </a:r>
            <a:endParaRPr/>
          </a:p>
          <a:p>
            <a:pPr marL="171450" marR="0" lvl="0" indent="-158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uli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Full text for 50M articles </a:t>
            </a:r>
            <a:r>
              <a:rPr lang="en" sz="12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currently</a:t>
            </a:r>
            <a:endParaRPr sz="1200" b="1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1014" name="Shape 1014"/>
          <p:cNvGrpSpPr/>
          <p:nvPr/>
        </p:nvGrpSpPr>
        <p:grpSpPr>
          <a:xfrm>
            <a:off x="244715" y="1133967"/>
            <a:ext cx="2940764" cy="489890"/>
            <a:chOff x="2819177" y="-1053001"/>
            <a:chExt cx="4736292" cy="789000"/>
          </a:xfrm>
        </p:grpSpPr>
        <p:sp>
          <p:nvSpPr>
            <p:cNvPr id="1015" name="Shape 1015"/>
            <p:cNvSpPr/>
            <p:nvPr/>
          </p:nvSpPr>
          <p:spPr>
            <a:xfrm rot="-5400000">
              <a:off x="4741473" y="-2817541"/>
              <a:ext cx="641400" cy="4318200"/>
            </a:xfrm>
            <a:prstGeom prst="upDownArrow">
              <a:avLst>
                <a:gd name="adj1" fmla="val 100000"/>
                <a:gd name="adj2" fmla="val 30000"/>
              </a:avLst>
            </a:prstGeom>
            <a:gradFill>
              <a:gsLst>
                <a:gs pos="0">
                  <a:srgbClr val="FFFFFF">
                    <a:alpha val="26666"/>
                  </a:srgbClr>
                </a:gs>
                <a:gs pos="100000">
                  <a:srgbClr val="FFFFFF">
                    <a:alpha val="5882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Shape 1016"/>
            <p:cNvSpPr/>
            <p:nvPr/>
          </p:nvSpPr>
          <p:spPr>
            <a:xfrm>
              <a:off x="3803369" y="-881532"/>
              <a:ext cx="3752100" cy="44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91425" bIns="45700" anchor="t" anchorCtr="0">
              <a:noAutofit/>
            </a:bodyPr>
            <a:lstStyle/>
            <a:p>
              <a:pPr marL="1016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Muli"/>
                <a:buNone/>
              </a:pPr>
              <a:r>
                <a:rPr lang="en" sz="1200" b="0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PUBLICATIONS</a:t>
              </a:r>
              <a:endParaRPr sz="12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1017" name="Shape 1017"/>
            <p:cNvSpPr/>
            <p:nvPr/>
          </p:nvSpPr>
          <p:spPr>
            <a:xfrm>
              <a:off x="2819177" y="-1053001"/>
              <a:ext cx="900300" cy="789000"/>
            </a:xfrm>
            <a:prstGeom prst="hexagon">
              <a:avLst>
                <a:gd name="adj" fmla="val 28279"/>
                <a:gd name="vf" fmla="val 115470"/>
              </a:avLst>
            </a:prstGeom>
            <a:noFill/>
            <a:ln w="19050" cap="rnd" cmpd="sng">
              <a:solidFill>
                <a:srgbClr val="2392D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cxnSp>
        <p:nvCxnSpPr>
          <p:cNvPr id="1018" name="Shape 1018"/>
          <p:cNvCxnSpPr/>
          <p:nvPr/>
        </p:nvCxnSpPr>
        <p:spPr>
          <a:xfrm>
            <a:off x="244775" y="4631101"/>
            <a:ext cx="2733300" cy="0"/>
          </a:xfrm>
          <a:prstGeom prst="straightConnector1">
            <a:avLst/>
          </a:prstGeom>
          <a:noFill/>
          <a:ln w="9525" cap="flat" cmpd="sng">
            <a:solidFill>
              <a:srgbClr val="2392D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19" name="Shape 1019"/>
          <p:cNvGrpSpPr/>
          <p:nvPr/>
        </p:nvGrpSpPr>
        <p:grpSpPr>
          <a:xfrm>
            <a:off x="367266" y="1255279"/>
            <a:ext cx="223710" cy="223772"/>
            <a:chOff x="4113213" y="1997076"/>
            <a:chExt cx="360300" cy="360400"/>
          </a:xfrm>
        </p:grpSpPr>
        <p:sp>
          <p:nvSpPr>
            <p:cNvPr id="1020" name="Shape 1020"/>
            <p:cNvSpPr/>
            <p:nvPr/>
          </p:nvSpPr>
          <p:spPr>
            <a:xfrm>
              <a:off x="4113213" y="1997076"/>
              <a:ext cx="360300" cy="74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60000"/>
                    <a:pt x="120000" y="60000"/>
                    <a:pt x="120000" y="60000"/>
                  </a:cubicBezTo>
                  <a:cubicBezTo>
                    <a:pt x="120000" y="24000"/>
                    <a:pt x="115000" y="0"/>
                    <a:pt x="107500" y="0"/>
                  </a:cubicBezTo>
                  <a:cubicBezTo>
                    <a:pt x="12500" y="0"/>
                    <a:pt x="12500" y="0"/>
                    <a:pt x="12500" y="0"/>
                  </a:cubicBezTo>
                  <a:cubicBezTo>
                    <a:pt x="5000" y="0"/>
                    <a:pt x="0" y="24000"/>
                    <a:pt x="0" y="60000"/>
                  </a:cubicBezTo>
                  <a:cubicBezTo>
                    <a:pt x="0" y="120000"/>
                    <a:pt x="0" y="120000"/>
                    <a:pt x="0" y="120000"/>
                  </a:cubicBezTo>
                  <a:lnTo>
                    <a:pt x="120000" y="120000"/>
                  </a:lnTo>
                  <a:close/>
                  <a:moveTo>
                    <a:pt x="50000" y="48000"/>
                  </a:moveTo>
                  <a:cubicBezTo>
                    <a:pt x="52500" y="48000"/>
                    <a:pt x="55000" y="60000"/>
                    <a:pt x="55000" y="72000"/>
                  </a:cubicBezTo>
                  <a:cubicBezTo>
                    <a:pt x="55000" y="84000"/>
                    <a:pt x="52500" y="96000"/>
                    <a:pt x="50000" y="96000"/>
                  </a:cubicBezTo>
                  <a:cubicBezTo>
                    <a:pt x="47500" y="96000"/>
                    <a:pt x="45000" y="84000"/>
                    <a:pt x="45000" y="72000"/>
                  </a:cubicBezTo>
                  <a:cubicBezTo>
                    <a:pt x="45000" y="60000"/>
                    <a:pt x="47500" y="48000"/>
                    <a:pt x="50000" y="48000"/>
                  </a:cubicBezTo>
                  <a:close/>
                  <a:moveTo>
                    <a:pt x="35000" y="48000"/>
                  </a:moveTo>
                  <a:cubicBezTo>
                    <a:pt x="37500" y="48000"/>
                    <a:pt x="40000" y="60000"/>
                    <a:pt x="40000" y="72000"/>
                  </a:cubicBezTo>
                  <a:cubicBezTo>
                    <a:pt x="40000" y="84000"/>
                    <a:pt x="37500" y="96000"/>
                    <a:pt x="35000" y="96000"/>
                  </a:cubicBezTo>
                  <a:cubicBezTo>
                    <a:pt x="32500" y="96000"/>
                    <a:pt x="30000" y="84000"/>
                    <a:pt x="30000" y="72000"/>
                  </a:cubicBezTo>
                  <a:cubicBezTo>
                    <a:pt x="30000" y="60000"/>
                    <a:pt x="32500" y="48000"/>
                    <a:pt x="35000" y="48000"/>
                  </a:cubicBezTo>
                  <a:close/>
                  <a:moveTo>
                    <a:pt x="20000" y="48000"/>
                  </a:moveTo>
                  <a:cubicBezTo>
                    <a:pt x="22500" y="48000"/>
                    <a:pt x="25000" y="60000"/>
                    <a:pt x="25000" y="72000"/>
                  </a:cubicBezTo>
                  <a:cubicBezTo>
                    <a:pt x="25000" y="84000"/>
                    <a:pt x="22500" y="96000"/>
                    <a:pt x="20000" y="96000"/>
                  </a:cubicBezTo>
                  <a:cubicBezTo>
                    <a:pt x="17500" y="96000"/>
                    <a:pt x="15000" y="84000"/>
                    <a:pt x="15000" y="72000"/>
                  </a:cubicBezTo>
                  <a:cubicBezTo>
                    <a:pt x="15000" y="60000"/>
                    <a:pt x="17500" y="48000"/>
                    <a:pt x="20000" y="48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Shape 1021"/>
            <p:cNvSpPr/>
            <p:nvPr/>
          </p:nvSpPr>
          <p:spPr>
            <a:xfrm>
              <a:off x="4113213" y="2085976"/>
              <a:ext cx="360300" cy="271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103333"/>
                    <a:pt x="0" y="103333"/>
                    <a:pt x="0" y="103333"/>
                  </a:cubicBezTo>
                  <a:cubicBezTo>
                    <a:pt x="0" y="113333"/>
                    <a:pt x="5000" y="120000"/>
                    <a:pt x="12500" y="120000"/>
                  </a:cubicBezTo>
                  <a:cubicBezTo>
                    <a:pt x="107500" y="120000"/>
                    <a:pt x="107500" y="120000"/>
                    <a:pt x="107500" y="120000"/>
                  </a:cubicBezTo>
                  <a:cubicBezTo>
                    <a:pt x="115000" y="120000"/>
                    <a:pt x="120000" y="113333"/>
                    <a:pt x="120000" y="103333"/>
                  </a:cubicBezTo>
                  <a:cubicBezTo>
                    <a:pt x="120000" y="0"/>
                    <a:pt x="120000" y="0"/>
                    <a:pt x="120000" y="0"/>
                  </a:cubicBezTo>
                  <a:lnTo>
                    <a:pt x="0" y="0"/>
                  </a:lnTo>
                  <a:close/>
                  <a:moveTo>
                    <a:pt x="35000" y="103333"/>
                  </a:moveTo>
                  <a:cubicBezTo>
                    <a:pt x="35000" y="105000"/>
                    <a:pt x="33750" y="106666"/>
                    <a:pt x="32500" y="106666"/>
                  </a:cubicBezTo>
                  <a:cubicBezTo>
                    <a:pt x="17500" y="106666"/>
                    <a:pt x="17500" y="106666"/>
                    <a:pt x="17500" y="106666"/>
                  </a:cubicBezTo>
                  <a:cubicBezTo>
                    <a:pt x="16250" y="106666"/>
                    <a:pt x="15000" y="105000"/>
                    <a:pt x="15000" y="103333"/>
                  </a:cubicBezTo>
                  <a:cubicBezTo>
                    <a:pt x="15000" y="50000"/>
                    <a:pt x="15000" y="50000"/>
                    <a:pt x="15000" y="50000"/>
                  </a:cubicBezTo>
                  <a:cubicBezTo>
                    <a:pt x="15000" y="48333"/>
                    <a:pt x="16250" y="46666"/>
                    <a:pt x="17500" y="46666"/>
                  </a:cubicBezTo>
                  <a:cubicBezTo>
                    <a:pt x="32500" y="46666"/>
                    <a:pt x="32500" y="46666"/>
                    <a:pt x="32500" y="46666"/>
                  </a:cubicBezTo>
                  <a:cubicBezTo>
                    <a:pt x="33750" y="46666"/>
                    <a:pt x="35000" y="48333"/>
                    <a:pt x="35000" y="50000"/>
                  </a:cubicBezTo>
                  <a:lnTo>
                    <a:pt x="35000" y="103333"/>
                  </a:lnTo>
                  <a:close/>
                  <a:moveTo>
                    <a:pt x="105000" y="103333"/>
                  </a:moveTo>
                  <a:cubicBezTo>
                    <a:pt x="105000" y="105000"/>
                    <a:pt x="103750" y="106666"/>
                    <a:pt x="102500" y="106666"/>
                  </a:cubicBezTo>
                  <a:cubicBezTo>
                    <a:pt x="47500" y="106666"/>
                    <a:pt x="47500" y="106666"/>
                    <a:pt x="47500" y="106666"/>
                  </a:cubicBezTo>
                  <a:cubicBezTo>
                    <a:pt x="46250" y="106666"/>
                    <a:pt x="45000" y="105000"/>
                    <a:pt x="45000" y="103333"/>
                  </a:cubicBezTo>
                  <a:cubicBezTo>
                    <a:pt x="45000" y="83333"/>
                    <a:pt x="45000" y="83333"/>
                    <a:pt x="45000" y="83333"/>
                  </a:cubicBezTo>
                  <a:cubicBezTo>
                    <a:pt x="45000" y="81666"/>
                    <a:pt x="46250" y="80000"/>
                    <a:pt x="47500" y="80000"/>
                  </a:cubicBezTo>
                  <a:cubicBezTo>
                    <a:pt x="102500" y="80000"/>
                    <a:pt x="102500" y="80000"/>
                    <a:pt x="102500" y="80000"/>
                  </a:cubicBezTo>
                  <a:cubicBezTo>
                    <a:pt x="103750" y="80000"/>
                    <a:pt x="105000" y="81666"/>
                    <a:pt x="105000" y="83333"/>
                  </a:cubicBezTo>
                  <a:lnTo>
                    <a:pt x="105000" y="103333"/>
                  </a:lnTo>
                  <a:close/>
                  <a:moveTo>
                    <a:pt x="105000" y="70000"/>
                  </a:moveTo>
                  <a:cubicBezTo>
                    <a:pt x="105000" y="71666"/>
                    <a:pt x="103750" y="73333"/>
                    <a:pt x="102500" y="73333"/>
                  </a:cubicBezTo>
                  <a:cubicBezTo>
                    <a:pt x="47500" y="73333"/>
                    <a:pt x="47500" y="73333"/>
                    <a:pt x="47500" y="73333"/>
                  </a:cubicBezTo>
                  <a:cubicBezTo>
                    <a:pt x="46250" y="73333"/>
                    <a:pt x="45000" y="71666"/>
                    <a:pt x="45000" y="70000"/>
                  </a:cubicBezTo>
                  <a:cubicBezTo>
                    <a:pt x="45000" y="50000"/>
                    <a:pt x="45000" y="50000"/>
                    <a:pt x="45000" y="50000"/>
                  </a:cubicBezTo>
                  <a:cubicBezTo>
                    <a:pt x="45000" y="48333"/>
                    <a:pt x="46250" y="46666"/>
                    <a:pt x="47500" y="46666"/>
                  </a:cubicBezTo>
                  <a:cubicBezTo>
                    <a:pt x="102500" y="46666"/>
                    <a:pt x="102500" y="46666"/>
                    <a:pt x="102500" y="46666"/>
                  </a:cubicBezTo>
                  <a:cubicBezTo>
                    <a:pt x="103750" y="46666"/>
                    <a:pt x="105000" y="48333"/>
                    <a:pt x="105000" y="50000"/>
                  </a:cubicBezTo>
                  <a:lnTo>
                    <a:pt x="105000" y="70000"/>
                  </a:lnTo>
                  <a:close/>
                  <a:moveTo>
                    <a:pt x="105000" y="36666"/>
                  </a:moveTo>
                  <a:cubicBezTo>
                    <a:pt x="105000" y="38333"/>
                    <a:pt x="103750" y="40000"/>
                    <a:pt x="102500" y="40000"/>
                  </a:cubicBezTo>
                  <a:cubicBezTo>
                    <a:pt x="17500" y="40000"/>
                    <a:pt x="17500" y="40000"/>
                    <a:pt x="17500" y="40000"/>
                  </a:cubicBezTo>
                  <a:cubicBezTo>
                    <a:pt x="16250" y="40000"/>
                    <a:pt x="15000" y="38333"/>
                    <a:pt x="15000" y="36666"/>
                  </a:cubicBezTo>
                  <a:cubicBezTo>
                    <a:pt x="15000" y="16666"/>
                    <a:pt x="15000" y="16666"/>
                    <a:pt x="15000" y="16666"/>
                  </a:cubicBezTo>
                  <a:cubicBezTo>
                    <a:pt x="15000" y="15000"/>
                    <a:pt x="16250" y="13333"/>
                    <a:pt x="17500" y="13333"/>
                  </a:cubicBezTo>
                  <a:cubicBezTo>
                    <a:pt x="102500" y="13333"/>
                    <a:pt x="102500" y="13333"/>
                    <a:pt x="102500" y="13333"/>
                  </a:cubicBezTo>
                  <a:cubicBezTo>
                    <a:pt x="103750" y="13333"/>
                    <a:pt x="105000" y="15000"/>
                    <a:pt x="105000" y="16666"/>
                  </a:cubicBezTo>
                  <a:lnTo>
                    <a:pt x="105000" y="366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2" name="Shape 1022"/>
          <p:cNvGrpSpPr/>
          <p:nvPr/>
        </p:nvGrpSpPr>
        <p:grpSpPr>
          <a:xfrm>
            <a:off x="3920974" y="1623852"/>
            <a:ext cx="4975512" cy="2260956"/>
            <a:chOff x="491292" y="1090953"/>
            <a:chExt cx="8186100" cy="3480000"/>
          </a:xfrm>
        </p:grpSpPr>
        <p:sp>
          <p:nvSpPr>
            <p:cNvPr id="1023" name="Shape 1023"/>
            <p:cNvSpPr/>
            <p:nvPr/>
          </p:nvSpPr>
          <p:spPr>
            <a:xfrm>
              <a:off x="491292" y="1090953"/>
              <a:ext cx="8186100" cy="3480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24" name="Shape 10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24575" y="2119725"/>
              <a:ext cx="518700" cy="518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5" name="Shape 1025"/>
            <p:cNvPicPr preferRelativeResize="0"/>
            <p:nvPr/>
          </p:nvPicPr>
          <p:blipFill rotWithShape="1">
            <a:blip r:embed="rId4">
              <a:alphaModFix/>
            </a:blip>
            <a:srcRect l="24629" t="40008" r="24080"/>
            <a:stretch/>
          </p:blipFill>
          <p:spPr>
            <a:xfrm>
              <a:off x="4701775" y="3198400"/>
              <a:ext cx="690650" cy="179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Shape 10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81576" y="3867150"/>
              <a:ext cx="405300" cy="584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7" name="Shape 10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8449" y="3822500"/>
              <a:ext cx="584275" cy="5842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28" name="Shape 1028"/>
            <p:cNvGrpSpPr/>
            <p:nvPr/>
          </p:nvGrpSpPr>
          <p:grpSpPr>
            <a:xfrm>
              <a:off x="501418" y="1090953"/>
              <a:ext cx="8165700" cy="3480000"/>
              <a:chOff x="489098" y="637953"/>
              <a:chExt cx="8165700" cy="3480000"/>
            </a:xfrm>
          </p:grpSpPr>
          <p:cxnSp>
            <p:nvCxnSpPr>
              <p:cNvPr id="1029" name="Shape 1029"/>
              <p:cNvCxnSpPr/>
              <p:nvPr/>
            </p:nvCxnSpPr>
            <p:spPr>
              <a:xfrm>
                <a:off x="489098" y="1508052"/>
                <a:ext cx="8165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Shape 1030"/>
              <p:cNvCxnSpPr/>
              <p:nvPr/>
            </p:nvCxnSpPr>
            <p:spPr>
              <a:xfrm>
                <a:off x="489098" y="2378150"/>
                <a:ext cx="8165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1" name="Shape 1031"/>
              <p:cNvCxnSpPr/>
              <p:nvPr/>
            </p:nvCxnSpPr>
            <p:spPr>
              <a:xfrm>
                <a:off x="489098" y="3248248"/>
                <a:ext cx="8165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2" name="Shape 1032"/>
              <p:cNvCxnSpPr/>
              <p:nvPr/>
            </p:nvCxnSpPr>
            <p:spPr>
              <a:xfrm>
                <a:off x="1509824" y="637953"/>
                <a:ext cx="0" cy="3480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Shape 1033"/>
              <p:cNvCxnSpPr/>
              <p:nvPr/>
            </p:nvCxnSpPr>
            <p:spPr>
              <a:xfrm>
                <a:off x="2530550" y="637953"/>
                <a:ext cx="0" cy="3480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Shape 1034"/>
              <p:cNvCxnSpPr/>
              <p:nvPr/>
            </p:nvCxnSpPr>
            <p:spPr>
              <a:xfrm>
                <a:off x="3551276" y="637953"/>
                <a:ext cx="0" cy="3480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Shape 1035"/>
              <p:cNvCxnSpPr/>
              <p:nvPr/>
            </p:nvCxnSpPr>
            <p:spPr>
              <a:xfrm>
                <a:off x="4572002" y="637953"/>
                <a:ext cx="0" cy="3480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Shape 1036"/>
              <p:cNvCxnSpPr/>
              <p:nvPr/>
            </p:nvCxnSpPr>
            <p:spPr>
              <a:xfrm>
                <a:off x="5592728" y="637953"/>
                <a:ext cx="0" cy="3480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Shape 1037"/>
              <p:cNvCxnSpPr/>
              <p:nvPr/>
            </p:nvCxnSpPr>
            <p:spPr>
              <a:xfrm>
                <a:off x="6613454" y="637953"/>
                <a:ext cx="0" cy="3480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Shape 1038"/>
              <p:cNvCxnSpPr/>
              <p:nvPr/>
            </p:nvCxnSpPr>
            <p:spPr>
              <a:xfrm>
                <a:off x="7634180" y="637953"/>
                <a:ext cx="0" cy="3480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pic>
            <p:nvPicPr>
              <p:cNvPr id="1039" name="Shape 1039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755735" y="980377"/>
                <a:ext cx="736164" cy="1852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0" name="Shape 1040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7776460" y="944885"/>
                <a:ext cx="736164" cy="25623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1" name="Shape 1041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3693557" y="986151"/>
                <a:ext cx="736163" cy="1737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2" name="Shape 1042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4850167" y="744687"/>
                <a:ext cx="464396" cy="65663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3" name="Shape 1043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652105" y="994957"/>
                <a:ext cx="736163" cy="1560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4" name="Shape 1044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5735009" y="841199"/>
                <a:ext cx="736164" cy="4636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5" name="Shape 1045"/>
              <p:cNvPicPr preferRelativeResize="0"/>
              <p:nvPr/>
            </p:nvPicPr>
            <p:blipFill rotWithShape="1">
              <a:blip r:embed="rId13">
                <a:alphaModFix/>
              </a:blip>
              <a:srcRect l="8547" t="34407" r="6404" b="23967"/>
              <a:stretch/>
            </p:blipFill>
            <p:spPr>
              <a:xfrm>
                <a:off x="2636023" y="994010"/>
                <a:ext cx="809780" cy="1579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6" name="Shape 1046"/>
              <p:cNvPicPr preferRelativeResize="0"/>
              <p:nvPr/>
            </p:nvPicPr>
            <p:blipFill rotWithShape="1">
              <a:blip r:embed="rId14">
                <a:alphaModFix/>
              </a:blip>
              <a:srcRect l="18229" t="8103" r="18096" b="8354"/>
              <a:stretch/>
            </p:blipFill>
            <p:spPr>
              <a:xfrm>
                <a:off x="7809922" y="1773190"/>
                <a:ext cx="669240" cy="3398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7" name="Shape 1047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1615297" y="1844469"/>
                <a:ext cx="809781" cy="1972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8" name="Shape 1048"/>
              <p:cNvPicPr preferRelativeResize="0"/>
              <p:nvPr/>
            </p:nvPicPr>
            <p:blipFill rotWithShape="1">
              <a:blip r:embed="rId16">
                <a:alphaModFix/>
              </a:blip>
              <a:srcRect l="12069" t="29688" r="12115" b="30932"/>
              <a:stretch/>
            </p:blipFill>
            <p:spPr>
              <a:xfrm>
                <a:off x="648893" y="962693"/>
                <a:ext cx="669240" cy="1320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9" name="Shape 1049"/>
              <p:cNvPicPr preferRelativeResize="0"/>
              <p:nvPr/>
            </p:nvPicPr>
            <p:blipFill rotWithShape="1">
              <a:blip r:embed="rId17">
                <a:alphaModFix/>
              </a:blip>
              <a:srcRect l="6553" r="5122" b="25395"/>
              <a:stretch/>
            </p:blipFill>
            <p:spPr>
              <a:xfrm>
                <a:off x="5698201" y="1881535"/>
                <a:ext cx="809780" cy="12313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0" name="Shape 1050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6718927" y="1854092"/>
                <a:ext cx="809780" cy="17801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1" name="Shape 1051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631379" y="1869613"/>
                <a:ext cx="736164" cy="1469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2" name="Shape 1052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4778165" y="1847314"/>
                <a:ext cx="608400" cy="1915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3" name="Shape 1053"/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>
                <a:off x="3693557" y="1815240"/>
                <a:ext cx="736164" cy="25572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054" name="Shape 1054"/>
              <p:cNvGrpSpPr/>
              <p:nvPr/>
            </p:nvGrpSpPr>
            <p:grpSpPr>
              <a:xfrm>
                <a:off x="748056" y="2545380"/>
                <a:ext cx="7731106" cy="535638"/>
                <a:chOff x="748056" y="2601202"/>
                <a:chExt cx="7731106" cy="535638"/>
              </a:xfrm>
            </p:grpSpPr>
            <p:pic>
              <p:nvPicPr>
                <p:cNvPr id="1055" name="Shape 1055"/>
                <p:cNvPicPr preferRelativeResize="0"/>
                <p:nvPr/>
              </p:nvPicPr>
              <p:blipFill rotWithShape="1">
                <a:blip r:embed="rId22">
                  <a:alphaModFix/>
                </a:blip>
                <a:srcRect l="16781" t="7944" r="16940" b="7624"/>
                <a:stretch/>
              </p:blipFill>
              <p:spPr>
                <a:xfrm>
                  <a:off x="5735009" y="2687513"/>
                  <a:ext cx="736164" cy="36301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56" name="Shape 1056"/>
                <p:cNvPicPr preferRelativeResize="0"/>
                <p:nvPr/>
              </p:nvPicPr>
              <p:blipFill rotWithShape="1">
                <a:blip r:embed="rId23">
                  <a:alphaModFix/>
                </a:blip>
                <a:srcRect l="9719" t="8014" r="7347" b="5149"/>
                <a:stretch/>
              </p:blipFill>
              <p:spPr>
                <a:xfrm>
                  <a:off x="748056" y="2619652"/>
                  <a:ext cx="502810" cy="49873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57" name="Shape 1057"/>
                <p:cNvPicPr preferRelativeResize="0"/>
                <p:nvPr/>
              </p:nvPicPr>
              <p:blipFill rotWithShape="1">
                <a:blip r:embed="rId24">
                  <a:alphaModFix/>
                </a:blip>
                <a:srcRect l="6117" t="18240" r="6117" b="18731"/>
                <a:stretch/>
              </p:blipFill>
              <p:spPr>
                <a:xfrm>
                  <a:off x="2706293" y="2755929"/>
                  <a:ext cx="669240" cy="22618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58" name="Shape 1058"/>
                <p:cNvPicPr preferRelativeResize="0"/>
                <p:nvPr/>
              </p:nvPicPr>
              <p:blipFill rotWithShape="1">
                <a:blip r:embed="rId25">
                  <a:alphaModFix/>
                </a:blip>
                <a:srcRect l="10374" t="1983" r="5144" b="3122"/>
                <a:stretch/>
              </p:blipFill>
              <p:spPr>
                <a:xfrm>
                  <a:off x="1715987" y="2623563"/>
                  <a:ext cx="608400" cy="4909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59" name="Shape 1059"/>
                <p:cNvPicPr preferRelativeResize="0"/>
                <p:nvPr/>
              </p:nvPicPr>
              <p:blipFill rotWithShape="1">
                <a:blip r:embed="rId26">
                  <a:alphaModFix/>
                </a:blip>
                <a:srcRect/>
                <a:stretch/>
              </p:blipFill>
              <p:spPr>
                <a:xfrm>
                  <a:off x="6755735" y="2735903"/>
                  <a:ext cx="736163" cy="2662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0" name="Shape 1060"/>
                <p:cNvPicPr preferRelativeResize="0"/>
                <p:nvPr/>
              </p:nvPicPr>
              <p:blipFill rotWithShape="1">
                <a:blip r:embed="rId27">
                  <a:alphaModFix/>
                </a:blip>
                <a:srcRect/>
                <a:stretch/>
              </p:blipFill>
              <p:spPr>
                <a:xfrm>
                  <a:off x="7809922" y="2601202"/>
                  <a:ext cx="669240" cy="535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1" name="Shape 1061"/>
                <p:cNvPicPr preferRelativeResize="0"/>
                <p:nvPr/>
              </p:nvPicPr>
              <p:blipFill rotWithShape="1">
                <a:blip r:embed="rId28">
                  <a:alphaModFix/>
                </a:blip>
                <a:srcRect/>
                <a:stretch/>
              </p:blipFill>
              <p:spPr>
                <a:xfrm>
                  <a:off x="3693557" y="2740948"/>
                  <a:ext cx="736164" cy="25614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062" name="Shape 1062"/>
              <p:cNvPicPr preferRelativeResize="0"/>
              <p:nvPr/>
            </p:nvPicPr>
            <p:blipFill rotWithShape="1">
              <a:blip r:embed="rId29">
                <a:alphaModFix/>
              </a:blip>
              <a:srcRect/>
              <a:stretch/>
            </p:blipFill>
            <p:spPr>
              <a:xfrm>
                <a:off x="7809087" y="3826484"/>
                <a:ext cx="670909" cy="13857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063" name="Shape 1063"/>
              <p:cNvGrpSpPr/>
              <p:nvPr/>
            </p:nvGrpSpPr>
            <p:grpSpPr>
              <a:xfrm>
                <a:off x="1739814" y="3343013"/>
                <a:ext cx="6740181" cy="621482"/>
                <a:chOff x="1739814" y="3356656"/>
                <a:chExt cx="6740181" cy="621482"/>
              </a:xfrm>
            </p:grpSpPr>
            <p:pic>
              <p:nvPicPr>
                <p:cNvPr id="1064" name="Shape 1064"/>
                <p:cNvPicPr preferRelativeResize="0"/>
                <p:nvPr/>
              </p:nvPicPr>
              <p:blipFill rotWithShape="1">
                <a:blip r:embed="rId30">
                  <a:alphaModFix/>
                </a:blip>
                <a:srcRect/>
                <a:stretch/>
              </p:blipFill>
              <p:spPr>
                <a:xfrm>
                  <a:off x="7809086" y="3356656"/>
                  <a:ext cx="670909" cy="2214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5" name="Shape 1065"/>
                <p:cNvPicPr preferRelativeResize="0"/>
                <p:nvPr/>
              </p:nvPicPr>
              <p:blipFill rotWithShape="1">
                <a:blip r:embed="rId31">
                  <a:alphaModFix/>
                </a:blip>
                <a:srcRect/>
                <a:stretch/>
              </p:blipFill>
              <p:spPr>
                <a:xfrm>
                  <a:off x="1739814" y="3569508"/>
                  <a:ext cx="738000" cy="2546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6" name="Shape 1066"/>
                <p:cNvPicPr preferRelativeResize="0"/>
                <p:nvPr/>
              </p:nvPicPr>
              <p:blipFill rotWithShape="1">
                <a:blip r:embed="rId32">
                  <a:alphaModFix/>
                </a:blip>
                <a:srcRect l="21982" r="21982"/>
                <a:stretch/>
              </p:blipFill>
              <p:spPr>
                <a:xfrm>
                  <a:off x="2811793" y="3415479"/>
                  <a:ext cx="458240" cy="56265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7" name="Shape 1067"/>
                <p:cNvPicPr preferRelativeResize="0"/>
                <p:nvPr/>
              </p:nvPicPr>
              <p:blipFill rotWithShape="1">
                <a:blip r:embed="rId33">
                  <a:alphaModFix/>
                </a:blip>
                <a:srcRect/>
                <a:stretch/>
              </p:blipFill>
              <p:spPr>
                <a:xfrm>
                  <a:off x="3692639" y="3626812"/>
                  <a:ext cx="738000" cy="13999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8" name="Shape 1068"/>
                <p:cNvPicPr preferRelativeResize="0"/>
                <p:nvPr/>
              </p:nvPicPr>
              <p:blipFill rotWithShape="1">
                <a:blip r:embed="rId34">
                  <a:alphaModFix/>
                </a:blip>
                <a:srcRect/>
                <a:stretch/>
              </p:blipFill>
              <p:spPr>
                <a:xfrm>
                  <a:off x="5767636" y="3534341"/>
                  <a:ext cx="670909" cy="32493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69" name="Shape 1069"/>
                <p:cNvPicPr preferRelativeResize="0"/>
                <p:nvPr/>
              </p:nvPicPr>
              <p:blipFill rotWithShape="1">
                <a:blip r:embed="rId35">
                  <a:alphaModFix/>
                </a:blip>
                <a:srcRect/>
                <a:stretch/>
              </p:blipFill>
              <p:spPr>
                <a:xfrm>
                  <a:off x="6894697" y="3465597"/>
                  <a:ext cx="458240" cy="46242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cxnSp>
            <p:nvCxnSpPr>
              <p:cNvPr id="1070" name="Shape 1070"/>
              <p:cNvCxnSpPr/>
              <p:nvPr/>
            </p:nvCxnSpPr>
            <p:spPr>
              <a:xfrm>
                <a:off x="7634180" y="3673462"/>
                <a:ext cx="102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8D8D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Shape 1075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in Dimensions - Grants </a:t>
            </a:r>
            <a:r>
              <a:rPr lang="en" b="1">
                <a:latin typeface="Muli"/>
                <a:ea typeface="Muli"/>
                <a:cs typeface="Muli"/>
                <a:sym typeface="Muli"/>
              </a:rPr>
              <a:t>currently</a:t>
            </a:r>
            <a:endParaRPr b="1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76" name="Shape 1076"/>
          <p:cNvSpPr txBox="1"/>
          <p:nvPr/>
        </p:nvSpPr>
        <p:spPr>
          <a:xfrm>
            <a:off x="473375" y="1789350"/>
            <a:ext cx="2733300" cy="22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Project funding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3.7M grants, from 250 funders globally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$1.3 trillion of funding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Sourcing</a:t>
            </a:r>
            <a:endParaRPr/>
          </a:p>
          <a:p>
            <a:pPr marL="358775" marR="0" lvl="1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1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Direct relationships with funders</a:t>
            </a:r>
            <a:endParaRPr/>
          </a:p>
          <a:p>
            <a:pPr marL="358775" marR="0" lvl="1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1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Data available via APIs</a:t>
            </a:r>
            <a:endParaRPr/>
          </a:p>
          <a:p>
            <a:pPr marL="358775" marR="0" lvl="1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1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Data available via websites which we crawl</a:t>
            </a:r>
            <a:endParaRPr/>
          </a:p>
        </p:txBody>
      </p:sp>
      <p:pic>
        <p:nvPicPr>
          <p:cNvPr id="1077" name="Shape 1077"/>
          <p:cNvPicPr preferRelativeResize="0"/>
          <p:nvPr/>
        </p:nvPicPr>
        <p:blipFill rotWithShape="1">
          <a:blip r:embed="rId3">
            <a:alphaModFix/>
          </a:blip>
          <a:srcRect b="30786"/>
          <a:stretch/>
        </p:blipFill>
        <p:spPr>
          <a:xfrm>
            <a:off x="3351550" y="1133945"/>
            <a:ext cx="5503151" cy="3497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8" name="Shape 1078"/>
          <p:cNvGrpSpPr/>
          <p:nvPr/>
        </p:nvGrpSpPr>
        <p:grpSpPr>
          <a:xfrm>
            <a:off x="473315" y="1133967"/>
            <a:ext cx="2940764" cy="489890"/>
            <a:chOff x="2819177" y="-1053001"/>
            <a:chExt cx="4736292" cy="789000"/>
          </a:xfrm>
        </p:grpSpPr>
        <p:sp>
          <p:nvSpPr>
            <p:cNvPr id="1079" name="Shape 1079"/>
            <p:cNvSpPr/>
            <p:nvPr/>
          </p:nvSpPr>
          <p:spPr>
            <a:xfrm rot="-5400000">
              <a:off x="4741473" y="-2817541"/>
              <a:ext cx="641400" cy="4318200"/>
            </a:xfrm>
            <a:prstGeom prst="upDownArrow">
              <a:avLst>
                <a:gd name="adj1" fmla="val 100000"/>
                <a:gd name="adj2" fmla="val 30000"/>
              </a:avLst>
            </a:prstGeom>
            <a:gradFill>
              <a:gsLst>
                <a:gs pos="0">
                  <a:srgbClr val="FFFFFF">
                    <a:alpha val="26666"/>
                  </a:srgbClr>
                </a:gs>
                <a:gs pos="100000">
                  <a:srgbClr val="FFFFFF">
                    <a:alpha val="5882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Shape 1080"/>
            <p:cNvSpPr/>
            <p:nvPr/>
          </p:nvSpPr>
          <p:spPr>
            <a:xfrm>
              <a:off x="3803369" y="-881532"/>
              <a:ext cx="3752100" cy="44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91425" bIns="45700" anchor="t" anchorCtr="0">
              <a:noAutofit/>
            </a:bodyPr>
            <a:lstStyle/>
            <a:p>
              <a:pPr marL="1016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Muli"/>
                <a:buNone/>
              </a:pPr>
              <a:r>
                <a:rPr lang="en" sz="1200" b="0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GRANTS</a:t>
              </a:r>
              <a:endParaRPr sz="12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1081" name="Shape 1081"/>
            <p:cNvSpPr/>
            <p:nvPr/>
          </p:nvSpPr>
          <p:spPr>
            <a:xfrm>
              <a:off x="2819177" y="-1053001"/>
              <a:ext cx="900300" cy="789000"/>
            </a:xfrm>
            <a:prstGeom prst="hexagon">
              <a:avLst>
                <a:gd name="adj" fmla="val 28279"/>
                <a:gd name="vf" fmla="val 115470"/>
              </a:avLst>
            </a:prstGeom>
            <a:noFill/>
            <a:ln w="19050" cap="rnd" cmpd="sng">
              <a:solidFill>
                <a:srgbClr val="2392D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pic>
        <p:nvPicPr>
          <p:cNvPr id="1082" name="Shape 1082"/>
          <p:cNvPicPr preferRelativeResize="0"/>
          <p:nvPr/>
        </p:nvPicPr>
        <p:blipFill rotWithShape="1">
          <a:blip r:embed="rId4">
            <a:alphaModFix/>
          </a:blip>
          <a:srcRect t="9" r="75259"/>
          <a:stretch/>
        </p:blipFill>
        <p:spPr>
          <a:xfrm>
            <a:off x="589158" y="1270775"/>
            <a:ext cx="356400" cy="22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Shape 1087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in Dimensions - Patents </a:t>
            </a:r>
            <a:r>
              <a:rPr lang="en" b="1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currently</a:t>
            </a:r>
            <a:endParaRPr/>
          </a:p>
        </p:txBody>
      </p:sp>
      <p:sp>
        <p:nvSpPr>
          <p:cNvPr id="1088" name="Shape 1088"/>
          <p:cNvSpPr txBox="1"/>
          <p:nvPr/>
        </p:nvSpPr>
        <p:spPr>
          <a:xfrm>
            <a:off x="473375" y="1789350"/>
            <a:ext cx="2733300" cy="22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US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EP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WIPO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DE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CA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IN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AU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GB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FR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Hong Kong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… and more is coming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1089" name="Shape 1089"/>
          <p:cNvGrpSpPr/>
          <p:nvPr/>
        </p:nvGrpSpPr>
        <p:grpSpPr>
          <a:xfrm>
            <a:off x="473315" y="1133967"/>
            <a:ext cx="2940764" cy="489890"/>
            <a:chOff x="2819177" y="-1053001"/>
            <a:chExt cx="4736292" cy="789000"/>
          </a:xfrm>
        </p:grpSpPr>
        <p:sp>
          <p:nvSpPr>
            <p:cNvPr id="1090" name="Shape 1090"/>
            <p:cNvSpPr/>
            <p:nvPr/>
          </p:nvSpPr>
          <p:spPr>
            <a:xfrm rot="-5400000">
              <a:off x="4741473" y="-2817541"/>
              <a:ext cx="641400" cy="4318200"/>
            </a:xfrm>
            <a:prstGeom prst="upDownArrow">
              <a:avLst>
                <a:gd name="adj1" fmla="val 100000"/>
                <a:gd name="adj2" fmla="val 30000"/>
              </a:avLst>
            </a:prstGeom>
            <a:gradFill>
              <a:gsLst>
                <a:gs pos="0">
                  <a:srgbClr val="FFFFFF">
                    <a:alpha val="26666"/>
                  </a:srgbClr>
                </a:gs>
                <a:gs pos="100000">
                  <a:srgbClr val="FFFFFF">
                    <a:alpha val="5882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Shape 1091"/>
            <p:cNvSpPr/>
            <p:nvPr/>
          </p:nvSpPr>
          <p:spPr>
            <a:xfrm>
              <a:off x="3803369" y="-881532"/>
              <a:ext cx="3752100" cy="44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91425" bIns="45700" anchor="t" anchorCtr="0">
              <a:noAutofit/>
            </a:bodyPr>
            <a:lstStyle/>
            <a:p>
              <a:pPr marL="1016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Muli"/>
                <a:buNone/>
              </a:pPr>
              <a:r>
                <a:rPr lang="en" sz="1200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PATENTS</a:t>
              </a:r>
              <a:endParaRPr sz="12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1092" name="Shape 1092"/>
            <p:cNvSpPr/>
            <p:nvPr/>
          </p:nvSpPr>
          <p:spPr>
            <a:xfrm>
              <a:off x="2819177" y="-1053001"/>
              <a:ext cx="900300" cy="789000"/>
            </a:xfrm>
            <a:prstGeom prst="hexagon">
              <a:avLst>
                <a:gd name="adj" fmla="val 28279"/>
                <a:gd name="vf" fmla="val 115470"/>
              </a:avLst>
            </a:prstGeom>
            <a:noFill/>
            <a:ln w="19050" cap="rnd" cmpd="sng">
              <a:solidFill>
                <a:srgbClr val="2392D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pic>
        <p:nvPicPr>
          <p:cNvPr id="1093" name="Shape 10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025" y="1446000"/>
            <a:ext cx="6516775" cy="3261626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Shape 1094"/>
          <p:cNvSpPr/>
          <p:nvPr/>
        </p:nvSpPr>
        <p:spPr>
          <a:xfrm>
            <a:off x="3874700" y="2398950"/>
            <a:ext cx="228600" cy="228900"/>
          </a:xfrm>
          <a:prstGeom prst="ellipse">
            <a:avLst/>
          </a:prstGeom>
          <a:solidFill>
            <a:srgbClr val="3E95A7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Shape 1095"/>
          <p:cNvSpPr/>
          <p:nvPr/>
        </p:nvSpPr>
        <p:spPr>
          <a:xfrm>
            <a:off x="7018625" y="2746975"/>
            <a:ext cx="228600" cy="228900"/>
          </a:xfrm>
          <a:prstGeom prst="ellipse">
            <a:avLst/>
          </a:prstGeom>
          <a:solidFill>
            <a:srgbClr val="3E95A7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Shape 1096"/>
          <p:cNvSpPr/>
          <p:nvPr/>
        </p:nvSpPr>
        <p:spPr>
          <a:xfrm>
            <a:off x="5695113" y="2206500"/>
            <a:ext cx="228600" cy="228900"/>
          </a:xfrm>
          <a:prstGeom prst="ellipse">
            <a:avLst/>
          </a:prstGeom>
          <a:solidFill>
            <a:srgbClr val="3E95A7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Shape 1097"/>
          <p:cNvSpPr/>
          <p:nvPr/>
        </p:nvSpPr>
        <p:spPr>
          <a:xfrm>
            <a:off x="5545913" y="2293700"/>
            <a:ext cx="228600" cy="228900"/>
          </a:xfrm>
          <a:prstGeom prst="ellipse">
            <a:avLst/>
          </a:prstGeom>
          <a:solidFill>
            <a:srgbClr val="3E95A7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Shape 1098"/>
          <p:cNvSpPr/>
          <p:nvPr/>
        </p:nvSpPr>
        <p:spPr>
          <a:xfrm>
            <a:off x="8020613" y="3676950"/>
            <a:ext cx="228600" cy="228900"/>
          </a:xfrm>
          <a:prstGeom prst="ellipse">
            <a:avLst/>
          </a:prstGeom>
          <a:solidFill>
            <a:srgbClr val="3E95A7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Shape 1099"/>
          <p:cNvSpPr/>
          <p:nvPr/>
        </p:nvSpPr>
        <p:spPr>
          <a:xfrm>
            <a:off x="5499363" y="2017650"/>
            <a:ext cx="228600" cy="228900"/>
          </a:xfrm>
          <a:prstGeom prst="ellipse">
            <a:avLst/>
          </a:prstGeom>
          <a:solidFill>
            <a:srgbClr val="3E95A7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Shape 1100"/>
          <p:cNvSpPr/>
          <p:nvPr/>
        </p:nvSpPr>
        <p:spPr>
          <a:xfrm>
            <a:off x="7917838" y="2293700"/>
            <a:ext cx="228600" cy="228900"/>
          </a:xfrm>
          <a:prstGeom prst="ellipse">
            <a:avLst/>
          </a:prstGeom>
          <a:solidFill>
            <a:srgbClr val="3E95A7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Shape 1101"/>
          <p:cNvSpPr/>
          <p:nvPr/>
        </p:nvSpPr>
        <p:spPr>
          <a:xfrm>
            <a:off x="4043488" y="2017650"/>
            <a:ext cx="228600" cy="228900"/>
          </a:xfrm>
          <a:prstGeom prst="ellipse">
            <a:avLst/>
          </a:prstGeom>
          <a:solidFill>
            <a:srgbClr val="3E95A7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02" name="Shape 1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846" y="1206402"/>
            <a:ext cx="361665" cy="35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Shape 1107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in Dimensions - Clinical Trials </a:t>
            </a:r>
            <a:r>
              <a:rPr lang="en" b="1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currently</a:t>
            </a:r>
            <a:endParaRPr/>
          </a:p>
        </p:txBody>
      </p:sp>
      <p:sp>
        <p:nvSpPr>
          <p:cNvPr id="1108" name="Shape 1108"/>
          <p:cNvSpPr txBox="1"/>
          <p:nvPr/>
        </p:nvSpPr>
        <p:spPr>
          <a:xfrm>
            <a:off x="473375" y="1789350"/>
            <a:ext cx="2733300" cy="22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ClinicalTrials.gov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EU-CTR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UMIN-CTR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ISRCTN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ANZCTR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CHICTR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NTR - new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GCTR - new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… and more are coming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1109" name="Shape 1109"/>
          <p:cNvGrpSpPr/>
          <p:nvPr/>
        </p:nvGrpSpPr>
        <p:grpSpPr>
          <a:xfrm>
            <a:off x="473315" y="1133967"/>
            <a:ext cx="2940764" cy="489890"/>
            <a:chOff x="2819177" y="-1053001"/>
            <a:chExt cx="4736292" cy="789000"/>
          </a:xfrm>
        </p:grpSpPr>
        <p:sp>
          <p:nvSpPr>
            <p:cNvPr id="1110" name="Shape 1110"/>
            <p:cNvSpPr/>
            <p:nvPr/>
          </p:nvSpPr>
          <p:spPr>
            <a:xfrm rot="-5400000">
              <a:off x="4741473" y="-2817541"/>
              <a:ext cx="641400" cy="4318200"/>
            </a:xfrm>
            <a:prstGeom prst="upDownArrow">
              <a:avLst>
                <a:gd name="adj1" fmla="val 100000"/>
                <a:gd name="adj2" fmla="val 30000"/>
              </a:avLst>
            </a:prstGeom>
            <a:gradFill>
              <a:gsLst>
                <a:gs pos="0">
                  <a:srgbClr val="FFFFFF">
                    <a:alpha val="26666"/>
                  </a:srgbClr>
                </a:gs>
                <a:gs pos="100000">
                  <a:srgbClr val="FFFFFF">
                    <a:alpha val="5882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Shape 1111"/>
            <p:cNvSpPr/>
            <p:nvPr/>
          </p:nvSpPr>
          <p:spPr>
            <a:xfrm>
              <a:off x="3803369" y="-881532"/>
              <a:ext cx="3752100" cy="44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91425" bIns="45700" anchor="t" anchorCtr="0">
              <a:noAutofit/>
            </a:bodyPr>
            <a:lstStyle/>
            <a:p>
              <a:pPr marL="1016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Muli"/>
                <a:buNone/>
              </a:pPr>
              <a:r>
                <a:rPr lang="en" sz="1200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CLINICAL TRIALS</a:t>
              </a:r>
              <a:endParaRPr sz="12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1112" name="Shape 1112"/>
            <p:cNvSpPr/>
            <p:nvPr/>
          </p:nvSpPr>
          <p:spPr>
            <a:xfrm>
              <a:off x="2819177" y="-1053001"/>
              <a:ext cx="900300" cy="789000"/>
            </a:xfrm>
            <a:prstGeom prst="hexagon">
              <a:avLst>
                <a:gd name="adj" fmla="val 28279"/>
                <a:gd name="vf" fmla="val 115470"/>
              </a:avLst>
            </a:prstGeom>
            <a:noFill/>
            <a:ln w="19050" cap="rnd" cmpd="sng">
              <a:solidFill>
                <a:srgbClr val="2392D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pic>
        <p:nvPicPr>
          <p:cNvPr id="1113" name="Shape 1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025" y="1446000"/>
            <a:ext cx="6516775" cy="3261626"/>
          </a:xfrm>
          <a:prstGeom prst="rect">
            <a:avLst/>
          </a:prstGeom>
          <a:noFill/>
          <a:ln>
            <a:noFill/>
          </a:ln>
        </p:spPr>
      </p:pic>
      <p:sp>
        <p:nvSpPr>
          <p:cNvPr id="1114" name="Shape 1114"/>
          <p:cNvSpPr/>
          <p:nvPr/>
        </p:nvSpPr>
        <p:spPr>
          <a:xfrm>
            <a:off x="3874700" y="2398950"/>
            <a:ext cx="228600" cy="228900"/>
          </a:xfrm>
          <a:prstGeom prst="ellipse">
            <a:avLst/>
          </a:prstGeom>
          <a:solidFill>
            <a:srgbClr val="9900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Shape 1115"/>
          <p:cNvSpPr/>
          <p:nvPr/>
        </p:nvSpPr>
        <p:spPr>
          <a:xfrm>
            <a:off x="5934525" y="2170050"/>
            <a:ext cx="228600" cy="228900"/>
          </a:xfrm>
          <a:prstGeom prst="ellipse">
            <a:avLst/>
          </a:prstGeom>
          <a:solidFill>
            <a:srgbClr val="9900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Shape 1116"/>
          <p:cNvSpPr/>
          <p:nvPr/>
        </p:nvSpPr>
        <p:spPr>
          <a:xfrm>
            <a:off x="5695113" y="2240925"/>
            <a:ext cx="228600" cy="228900"/>
          </a:xfrm>
          <a:prstGeom prst="ellipse">
            <a:avLst/>
          </a:prstGeom>
          <a:solidFill>
            <a:srgbClr val="9900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Shape 1117"/>
          <p:cNvSpPr/>
          <p:nvPr/>
        </p:nvSpPr>
        <p:spPr>
          <a:xfrm>
            <a:off x="7999463" y="3730125"/>
            <a:ext cx="228600" cy="228900"/>
          </a:xfrm>
          <a:prstGeom prst="ellipse">
            <a:avLst/>
          </a:prstGeom>
          <a:solidFill>
            <a:srgbClr val="9900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Shape 1118"/>
          <p:cNvSpPr/>
          <p:nvPr/>
        </p:nvSpPr>
        <p:spPr>
          <a:xfrm>
            <a:off x="8477813" y="4045550"/>
            <a:ext cx="228600" cy="228900"/>
          </a:xfrm>
          <a:prstGeom prst="ellipse">
            <a:avLst/>
          </a:prstGeom>
          <a:solidFill>
            <a:srgbClr val="9900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Shape 1119"/>
          <p:cNvSpPr/>
          <p:nvPr/>
        </p:nvSpPr>
        <p:spPr>
          <a:xfrm>
            <a:off x="7032563" y="1941150"/>
            <a:ext cx="228600" cy="228900"/>
          </a:xfrm>
          <a:prstGeom prst="ellipse">
            <a:avLst/>
          </a:prstGeom>
          <a:solidFill>
            <a:srgbClr val="9900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Shape 1120"/>
          <p:cNvSpPr/>
          <p:nvPr/>
        </p:nvSpPr>
        <p:spPr>
          <a:xfrm>
            <a:off x="5695113" y="2077250"/>
            <a:ext cx="228600" cy="228900"/>
          </a:xfrm>
          <a:prstGeom prst="ellipse">
            <a:avLst/>
          </a:prstGeom>
          <a:solidFill>
            <a:srgbClr val="9900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Shape 1121"/>
          <p:cNvSpPr/>
          <p:nvPr/>
        </p:nvSpPr>
        <p:spPr>
          <a:xfrm>
            <a:off x="7999463" y="2469825"/>
            <a:ext cx="228600" cy="228900"/>
          </a:xfrm>
          <a:prstGeom prst="ellipse">
            <a:avLst/>
          </a:prstGeom>
          <a:solidFill>
            <a:srgbClr val="9900FF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2" name="Shape 1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251" y="1200036"/>
            <a:ext cx="347356" cy="340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Shape 1127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Links between the different content sources </a:t>
            </a:r>
            <a:endParaRPr/>
          </a:p>
        </p:txBody>
      </p:sp>
      <p:pic>
        <p:nvPicPr>
          <p:cNvPr id="1128" name="Shape 1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037" y="1188829"/>
            <a:ext cx="2333760" cy="1409591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Shape 1129"/>
          <p:cNvSpPr/>
          <p:nvPr/>
        </p:nvSpPr>
        <p:spPr>
          <a:xfrm rot="-5400000">
            <a:off x="2362784" y="23574"/>
            <a:ext cx="305100" cy="2686200"/>
          </a:xfrm>
          <a:prstGeom prst="upDownArrow">
            <a:avLst>
              <a:gd name="adj1" fmla="val 100000"/>
              <a:gd name="adj2" fmla="val 30000"/>
            </a:avLst>
          </a:prstGeom>
          <a:gradFill>
            <a:gsLst>
              <a:gs pos="0">
                <a:srgbClr val="FFFFFF">
                  <a:alpha val="26666"/>
                </a:srgbClr>
              </a:gs>
              <a:gs pos="100000">
                <a:srgbClr val="FFFFFF">
                  <a:alpha val="5882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0" name="Shape 1130"/>
          <p:cNvPicPr preferRelativeResize="0"/>
          <p:nvPr/>
        </p:nvPicPr>
        <p:blipFill rotWithShape="1">
          <a:blip r:embed="rId4">
            <a:alphaModFix/>
          </a:blip>
          <a:srcRect l="3032" t="2106" r="3070" b="5905"/>
          <a:stretch/>
        </p:blipFill>
        <p:spPr>
          <a:xfrm>
            <a:off x="551625" y="1261093"/>
            <a:ext cx="1532582" cy="1113711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Shape 1131"/>
          <p:cNvSpPr/>
          <p:nvPr/>
        </p:nvSpPr>
        <p:spPr>
          <a:xfrm>
            <a:off x="2360509" y="1274290"/>
            <a:ext cx="1303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uli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Publication</a:t>
            </a:r>
            <a:endParaRPr/>
          </a:p>
        </p:txBody>
      </p:sp>
      <p:sp>
        <p:nvSpPr>
          <p:cNvPr id="1132" name="Shape 1132"/>
          <p:cNvSpPr/>
          <p:nvPr/>
        </p:nvSpPr>
        <p:spPr>
          <a:xfrm>
            <a:off x="3623981" y="1318370"/>
            <a:ext cx="96600" cy="96600"/>
          </a:xfrm>
          <a:prstGeom prst="ellipse">
            <a:avLst/>
          </a:prstGeom>
          <a:noFill/>
          <a:ln w="19050" cap="rnd" cmpd="sng">
            <a:solidFill>
              <a:srgbClr val="2392D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33" name="Shape 1133"/>
          <p:cNvSpPr/>
          <p:nvPr/>
        </p:nvSpPr>
        <p:spPr>
          <a:xfrm>
            <a:off x="2512909" y="1758811"/>
            <a:ext cx="2031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uli"/>
              <a:buChar char="•"/>
            </a:pPr>
            <a:r>
              <a:rPr lang="en" sz="100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Publication </a:t>
            </a:r>
            <a:r>
              <a:rPr lang="en"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r</a:t>
            </a:r>
            <a:r>
              <a:rPr lang="en" sz="100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eferences</a:t>
            </a:r>
            <a:endParaRPr sz="1000">
              <a:latin typeface="Muli"/>
              <a:ea typeface="Muli"/>
              <a:cs typeface="Muli"/>
              <a:sym typeface="Muli"/>
            </a:endParaRPr>
          </a:p>
          <a:p>
            <a:pPr marL="1714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uli"/>
              <a:buChar char="•"/>
            </a:pPr>
            <a:r>
              <a:rPr lang="en" sz="100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Publication </a:t>
            </a:r>
            <a:r>
              <a:rPr lang="en"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</a:t>
            </a:r>
            <a:r>
              <a:rPr lang="en" sz="100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itations</a:t>
            </a:r>
            <a:endParaRPr sz="1000">
              <a:latin typeface="Muli"/>
              <a:ea typeface="Muli"/>
              <a:cs typeface="Muli"/>
              <a:sym typeface="Muli"/>
            </a:endParaRPr>
          </a:p>
          <a:p>
            <a:pPr marL="1714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uli"/>
              <a:buChar char="•"/>
            </a:pPr>
            <a:r>
              <a:rPr lang="en" sz="100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Supporting grants </a:t>
            </a:r>
            <a:endParaRPr sz="1000" i="0" u="none" strike="noStrike" cap="none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1714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uli"/>
              <a:buChar char="•"/>
            </a:pPr>
            <a:r>
              <a:rPr lang="en" sz="100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Patent </a:t>
            </a:r>
            <a:r>
              <a:rPr lang="en"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</a:t>
            </a:r>
            <a:r>
              <a:rPr lang="en" sz="100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itations</a:t>
            </a:r>
            <a:endParaRPr sz="1000">
              <a:latin typeface="Muli"/>
              <a:ea typeface="Muli"/>
              <a:cs typeface="Muli"/>
              <a:sym typeface="Muli"/>
            </a:endParaRPr>
          </a:p>
          <a:p>
            <a:pPr marL="1714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uli"/>
              <a:buChar char="•"/>
            </a:pPr>
            <a:r>
              <a:rPr lang="en" sz="100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Linked </a:t>
            </a:r>
            <a:r>
              <a:rPr lang="en"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</a:t>
            </a:r>
            <a:r>
              <a:rPr lang="en" sz="100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linical </a:t>
            </a:r>
            <a:r>
              <a:rPr lang="en"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t</a:t>
            </a:r>
            <a:r>
              <a:rPr lang="en" sz="100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rials</a:t>
            </a:r>
            <a:endParaRPr sz="100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34" name="Shape 1134"/>
          <p:cNvSpPr/>
          <p:nvPr/>
        </p:nvSpPr>
        <p:spPr>
          <a:xfrm>
            <a:off x="3623981" y="3103533"/>
            <a:ext cx="96600" cy="96600"/>
          </a:xfrm>
          <a:prstGeom prst="ellipse">
            <a:avLst/>
          </a:prstGeom>
          <a:noFill/>
          <a:ln w="19050" cap="rnd" cmpd="sng">
            <a:solidFill>
              <a:srgbClr val="2392D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35" name="Shape 1135"/>
          <p:cNvSpPr/>
          <p:nvPr/>
        </p:nvSpPr>
        <p:spPr>
          <a:xfrm>
            <a:off x="8044944" y="1318370"/>
            <a:ext cx="96600" cy="96600"/>
          </a:xfrm>
          <a:prstGeom prst="ellipse">
            <a:avLst/>
          </a:prstGeom>
          <a:noFill/>
          <a:ln w="19050" cap="rnd" cmpd="sng">
            <a:solidFill>
              <a:srgbClr val="2392D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36" name="Shape 1136"/>
          <p:cNvSpPr/>
          <p:nvPr/>
        </p:nvSpPr>
        <p:spPr>
          <a:xfrm>
            <a:off x="8044944" y="3103533"/>
            <a:ext cx="96600" cy="96600"/>
          </a:xfrm>
          <a:prstGeom prst="ellipse">
            <a:avLst/>
          </a:prstGeom>
          <a:noFill/>
          <a:ln w="19050" cap="rnd" cmpd="sng">
            <a:solidFill>
              <a:srgbClr val="2392D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1137" name="Shape 1137"/>
          <p:cNvGrpSpPr/>
          <p:nvPr/>
        </p:nvGrpSpPr>
        <p:grpSpPr>
          <a:xfrm>
            <a:off x="4572000" y="1188829"/>
            <a:ext cx="4393472" cy="1409591"/>
            <a:chOff x="4572000" y="1188829"/>
            <a:chExt cx="4393472" cy="1409591"/>
          </a:xfrm>
        </p:grpSpPr>
        <p:pic>
          <p:nvPicPr>
            <p:cNvPr id="1138" name="Shape 113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72000" y="1188829"/>
              <a:ext cx="2333760" cy="14095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9" name="Shape 1139"/>
            <p:cNvSpPr/>
            <p:nvPr/>
          </p:nvSpPr>
          <p:spPr>
            <a:xfrm rot="-5400000">
              <a:off x="6783747" y="23574"/>
              <a:ext cx="305100" cy="2686200"/>
            </a:xfrm>
            <a:prstGeom prst="upDownArrow">
              <a:avLst>
                <a:gd name="adj1" fmla="val 100000"/>
                <a:gd name="adj2" fmla="val 30000"/>
              </a:avLst>
            </a:prstGeom>
            <a:gradFill>
              <a:gsLst>
                <a:gs pos="0">
                  <a:srgbClr val="FFFFFF">
                    <a:alpha val="26666"/>
                  </a:srgbClr>
                </a:gs>
                <a:gs pos="100000">
                  <a:srgbClr val="FFFFFF">
                    <a:alpha val="5882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Shape 1140"/>
            <p:cNvSpPr/>
            <p:nvPr/>
          </p:nvSpPr>
          <p:spPr>
            <a:xfrm>
              <a:off x="6781472" y="1274290"/>
              <a:ext cx="13035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Muli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Grant</a:t>
              </a:r>
              <a:endParaRPr/>
            </a:p>
          </p:txBody>
        </p:sp>
        <p:sp>
          <p:nvSpPr>
            <p:cNvPr id="1141" name="Shape 1141"/>
            <p:cNvSpPr/>
            <p:nvPr/>
          </p:nvSpPr>
          <p:spPr>
            <a:xfrm>
              <a:off x="6933872" y="1606411"/>
              <a:ext cx="2031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714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Muli"/>
                <a:buChar char="•"/>
              </a:pPr>
              <a:r>
                <a:rPr lang="en" sz="1000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Resulting publications</a:t>
              </a:r>
              <a:endParaRPr sz="1000">
                <a:latin typeface="Muli"/>
                <a:ea typeface="Muli"/>
                <a:cs typeface="Muli"/>
                <a:sym typeface="Muli"/>
              </a:endParaRPr>
            </a:p>
            <a:p>
              <a:pPr marL="1714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Muli"/>
                <a:buChar char="•"/>
              </a:pPr>
              <a:r>
                <a:rPr lang="en" sz="1000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Resulting patents</a:t>
              </a:r>
              <a:endParaRPr sz="1000">
                <a:latin typeface="Muli"/>
                <a:ea typeface="Muli"/>
                <a:cs typeface="Muli"/>
                <a:sym typeface="Muli"/>
              </a:endParaRPr>
            </a:p>
            <a:p>
              <a:pPr marL="1714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Muli"/>
                <a:buChar char="•"/>
              </a:pPr>
              <a:r>
                <a:rPr lang="en" sz="1000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Resulting clinical trials</a:t>
              </a:r>
              <a:endParaRPr sz="1000"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1142" name="Shape 1142"/>
            <p:cNvPicPr preferRelativeResize="0"/>
            <p:nvPr/>
          </p:nvPicPr>
          <p:blipFill rotWithShape="1">
            <a:blip r:embed="rId5">
              <a:alphaModFix/>
            </a:blip>
            <a:srcRect l="3270" t="2200" r="3280" b="6115"/>
            <a:stretch/>
          </p:blipFill>
          <p:spPr>
            <a:xfrm>
              <a:off x="4974703" y="1261093"/>
              <a:ext cx="1528354" cy="11123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3" name="Shape 1143"/>
          <p:cNvGrpSpPr/>
          <p:nvPr/>
        </p:nvGrpSpPr>
        <p:grpSpPr>
          <a:xfrm>
            <a:off x="151037" y="2973992"/>
            <a:ext cx="4393472" cy="1409591"/>
            <a:chOff x="151037" y="2973992"/>
            <a:chExt cx="4393472" cy="1409591"/>
          </a:xfrm>
        </p:grpSpPr>
        <p:pic>
          <p:nvPicPr>
            <p:cNvPr id="1144" name="Shape 114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1037" y="2973992"/>
              <a:ext cx="2333760" cy="14095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5" name="Shape 1145"/>
            <p:cNvSpPr/>
            <p:nvPr/>
          </p:nvSpPr>
          <p:spPr>
            <a:xfrm rot="-5400000">
              <a:off x="2362784" y="1808737"/>
              <a:ext cx="305100" cy="2686200"/>
            </a:xfrm>
            <a:prstGeom prst="upDownArrow">
              <a:avLst>
                <a:gd name="adj1" fmla="val 100000"/>
                <a:gd name="adj2" fmla="val 30000"/>
              </a:avLst>
            </a:prstGeom>
            <a:gradFill>
              <a:gsLst>
                <a:gs pos="0">
                  <a:srgbClr val="FFFFFF">
                    <a:alpha val="26666"/>
                  </a:srgbClr>
                </a:gs>
                <a:gs pos="100000">
                  <a:srgbClr val="FFFFFF">
                    <a:alpha val="5882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Shape 1146"/>
            <p:cNvSpPr/>
            <p:nvPr/>
          </p:nvSpPr>
          <p:spPr>
            <a:xfrm>
              <a:off x="2360509" y="3059453"/>
              <a:ext cx="13035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Muli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Patent</a:t>
              </a:r>
              <a:endParaRPr/>
            </a:p>
          </p:txBody>
        </p:sp>
        <p:sp>
          <p:nvSpPr>
            <p:cNvPr id="1147" name="Shape 1147"/>
            <p:cNvSpPr/>
            <p:nvPr/>
          </p:nvSpPr>
          <p:spPr>
            <a:xfrm>
              <a:off x="2512909" y="3391574"/>
              <a:ext cx="2031600" cy="49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714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Muli"/>
                <a:buChar char="•"/>
              </a:pPr>
              <a:r>
                <a:rPr lang="en" sz="1000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Patent references</a:t>
              </a:r>
              <a:endParaRPr sz="1000">
                <a:latin typeface="Muli"/>
                <a:ea typeface="Muli"/>
                <a:cs typeface="Muli"/>
                <a:sym typeface="Muli"/>
              </a:endParaRPr>
            </a:p>
            <a:p>
              <a:pPr marL="1714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Muli"/>
                <a:buChar char="•"/>
              </a:pPr>
              <a:r>
                <a:rPr lang="en" sz="1000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Publication references</a:t>
              </a:r>
              <a:endParaRPr sz="1000">
                <a:latin typeface="Muli"/>
                <a:ea typeface="Muli"/>
                <a:cs typeface="Muli"/>
                <a:sym typeface="Muli"/>
              </a:endParaRPr>
            </a:p>
            <a:p>
              <a:pPr marL="1714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Muli"/>
                <a:buChar char="•"/>
              </a:pPr>
              <a:r>
                <a:rPr lang="en" sz="1000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Supporting grants</a:t>
              </a:r>
              <a:endParaRPr sz="1000">
                <a:latin typeface="Muli"/>
                <a:ea typeface="Muli"/>
                <a:cs typeface="Muli"/>
                <a:sym typeface="Muli"/>
              </a:endParaRPr>
            </a:p>
            <a:p>
              <a:pPr marL="1714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Muli"/>
                <a:buChar char="•"/>
              </a:pPr>
              <a:r>
                <a:rPr lang="en" sz="1000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Patent citations</a:t>
              </a:r>
              <a:endParaRPr sz="1000"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1148" name="Shape 1148"/>
            <p:cNvPicPr preferRelativeResize="0"/>
            <p:nvPr/>
          </p:nvPicPr>
          <p:blipFill rotWithShape="1">
            <a:blip r:embed="rId6">
              <a:alphaModFix/>
            </a:blip>
            <a:srcRect l="3229" t="2217" r="3434" b="6131"/>
            <a:stretch/>
          </p:blipFill>
          <p:spPr>
            <a:xfrm>
              <a:off x="551625" y="3046256"/>
              <a:ext cx="1527160" cy="11123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9" name="Shape 1149"/>
          <p:cNvGrpSpPr/>
          <p:nvPr/>
        </p:nvGrpSpPr>
        <p:grpSpPr>
          <a:xfrm>
            <a:off x="4572000" y="2973992"/>
            <a:ext cx="4393472" cy="1409591"/>
            <a:chOff x="4572000" y="2973992"/>
            <a:chExt cx="4393472" cy="1409591"/>
          </a:xfrm>
        </p:grpSpPr>
        <p:pic>
          <p:nvPicPr>
            <p:cNvPr id="1150" name="Shape 115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72000" y="2973992"/>
              <a:ext cx="2333760" cy="14095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1" name="Shape 1151"/>
            <p:cNvSpPr/>
            <p:nvPr/>
          </p:nvSpPr>
          <p:spPr>
            <a:xfrm rot="-5400000">
              <a:off x="6783747" y="1808737"/>
              <a:ext cx="305100" cy="2686200"/>
            </a:xfrm>
            <a:prstGeom prst="upDownArrow">
              <a:avLst>
                <a:gd name="adj1" fmla="val 100000"/>
                <a:gd name="adj2" fmla="val 30000"/>
              </a:avLst>
            </a:prstGeom>
            <a:gradFill>
              <a:gsLst>
                <a:gs pos="0">
                  <a:srgbClr val="FFFFFF">
                    <a:alpha val="26666"/>
                  </a:srgbClr>
                </a:gs>
                <a:gs pos="100000">
                  <a:srgbClr val="FFFFFF">
                    <a:alpha val="5882"/>
                  </a:srgbClr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Shape 1152"/>
            <p:cNvSpPr/>
            <p:nvPr/>
          </p:nvSpPr>
          <p:spPr>
            <a:xfrm>
              <a:off x="6781472" y="3059453"/>
              <a:ext cx="13035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Muli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Clinical trial</a:t>
              </a:r>
              <a:endParaRPr/>
            </a:p>
          </p:txBody>
        </p:sp>
        <p:sp>
          <p:nvSpPr>
            <p:cNvPr id="1153" name="Shape 1153"/>
            <p:cNvSpPr/>
            <p:nvPr/>
          </p:nvSpPr>
          <p:spPr>
            <a:xfrm>
              <a:off x="6933872" y="3391574"/>
              <a:ext cx="20316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714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Muli"/>
                <a:buChar char="•"/>
              </a:pPr>
              <a:r>
                <a:rPr lang="en" sz="1000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Linked publications</a:t>
              </a:r>
              <a:endParaRPr sz="1000">
                <a:latin typeface="Muli"/>
                <a:ea typeface="Muli"/>
                <a:cs typeface="Muli"/>
                <a:sym typeface="Muli"/>
              </a:endParaRPr>
            </a:p>
            <a:p>
              <a:pPr marL="1714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Muli"/>
                <a:buChar char="•"/>
              </a:pPr>
              <a:r>
                <a:rPr lang="en" sz="1000" i="0" u="none" strike="noStrike" cap="none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Supporting grants</a:t>
              </a:r>
              <a:endParaRPr sz="1000">
                <a:latin typeface="Muli"/>
                <a:ea typeface="Muli"/>
                <a:cs typeface="Muli"/>
                <a:sym typeface="Muli"/>
              </a:endParaRPr>
            </a:p>
          </p:txBody>
        </p:sp>
        <p:pic>
          <p:nvPicPr>
            <p:cNvPr id="1154" name="Shape 1154"/>
            <p:cNvPicPr preferRelativeResize="0"/>
            <p:nvPr/>
          </p:nvPicPr>
          <p:blipFill rotWithShape="1">
            <a:blip r:embed="rId7">
              <a:alphaModFix/>
            </a:blip>
            <a:srcRect l="3185" t="2739" r="3120" b="6235"/>
            <a:stretch/>
          </p:blipFill>
          <p:spPr>
            <a:xfrm>
              <a:off x="4972588" y="3046256"/>
              <a:ext cx="1543505" cy="11123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Shape 1159"/>
          <p:cNvSpPr txBox="1">
            <a:spLocks noGrp="1"/>
          </p:cNvSpPr>
          <p:nvPr>
            <p:ph type="title" idx="2"/>
          </p:nvPr>
        </p:nvSpPr>
        <p:spPr>
          <a:xfrm>
            <a:off x="310325" y="237600"/>
            <a:ext cx="67611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The data and links dri</a:t>
            </a:r>
            <a:r>
              <a:rPr lang="en"/>
              <a:t>ving </a:t>
            </a:r>
            <a:r>
              <a:rPr lang="en">
                <a:solidFill>
                  <a:srgbClr val="FFFFFF"/>
                </a:solidFill>
              </a:rPr>
              <a:t>Dimensions...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1160" name="Shape 1160"/>
          <p:cNvGrpSpPr/>
          <p:nvPr/>
        </p:nvGrpSpPr>
        <p:grpSpPr>
          <a:xfrm>
            <a:off x="2666857" y="3632489"/>
            <a:ext cx="1012801" cy="870975"/>
            <a:chOff x="1715376" y="1468836"/>
            <a:chExt cx="1106161" cy="951261"/>
          </a:xfrm>
        </p:grpSpPr>
        <p:pic>
          <p:nvPicPr>
            <p:cNvPr id="1161" name="Shape 116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9517" y="1468836"/>
              <a:ext cx="1102021" cy="951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2" name="Shape 1162"/>
            <p:cNvSpPr txBox="1"/>
            <p:nvPr/>
          </p:nvSpPr>
          <p:spPr>
            <a:xfrm>
              <a:off x="1715376" y="1526125"/>
              <a:ext cx="1083600" cy="83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Muli"/>
                  <a:ea typeface="Muli"/>
                  <a:cs typeface="Muli"/>
                  <a:sym typeface="Muli"/>
                </a:rPr>
                <a:t>3.7m</a:t>
              </a:r>
              <a:endParaRPr sz="1200" b="1">
                <a:latin typeface="Muli"/>
                <a:ea typeface="Muli"/>
                <a:cs typeface="Muli"/>
                <a:sym typeface="Mul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Muli"/>
                  <a:ea typeface="Muli"/>
                  <a:cs typeface="Muli"/>
                  <a:sym typeface="Muli"/>
                </a:rPr>
                <a:t>grants</a:t>
              </a:r>
              <a:endParaRPr sz="1000" b="1">
                <a:latin typeface="Muli"/>
                <a:ea typeface="Muli"/>
                <a:cs typeface="Muli"/>
                <a:sym typeface="Mul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Muli"/>
                  <a:ea typeface="Muli"/>
                  <a:cs typeface="Muli"/>
                  <a:sym typeface="Muli"/>
                </a:rPr>
                <a:t>$1.3 trillion in funding</a:t>
              </a:r>
              <a:endParaRPr sz="900">
                <a:latin typeface="Muli"/>
                <a:ea typeface="Muli"/>
                <a:cs typeface="Muli"/>
                <a:sym typeface="Muli"/>
              </a:endParaRPr>
            </a:p>
          </p:txBody>
        </p:sp>
      </p:grpSp>
      <p:grpSp>
        <p:nvGrpSpPr>
          <p:cNvPr id="1163" name="Shape 1163"/>
          <p:cNvGrpSpPr/>
          <p:nvPr/>
        </p:nvGrpSpPr>
        <p:grpSpPr>
          <a:xfrm>
            <a:off x="3947025" y="1029525"/>
            <a:ext cx="1196562" cy="330100"/>
            <a:chOff x="3947025" y="1029525"/>
            <a:chExt cx="1196562" cy="330100"/>
          </a:xfrm>
        </p:grpSpPr>
        <p:sp>
          <p:nvSpPr>
            <p:cNvPr id="1164" name="Shape 1164"/>
            <p:cNvSpPr/>
            <p:nvPr/>
          </p:nvSpPr>
          <p:spPr>
            <a:xfrm>
              <a:off x="3958887" y="1218025"/>
              <a:ext cx="1184700" cy="141600"/>
            </a:xfrm>
            <a:prstGeom prst="rightArrow">
              <a:avLst>
                <a:gd name="adj1" fmla="val 14018"/>
                <a:gd name="adj2" fmla="val 93331"/>
              </a:avLst>
            </a:prstGeom>
            <a:gradFill>
              <a:gsLst>
                <a:gs pos="0">
                  <a:srgbClr val="FFFFFF"/>
                </a:gs>
                <a:gs pos="100000">
                  <a:srgbClr val="B3B3B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Shape 1165"/>
            <p:cNvSpPr txBox="1"/>
            <p:nvPr/>
          </p:nvSpPr>
          <p:spPr>
            <a:xfrm>
              <a:off x="3947025" y="1029525"/>
              <a:ext cx="1184700" cy="21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139K </a:t>
              </a:r>
              <a:r>
                <a:rPr lang="en" sz="1000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links </a:t>
              </a:r>
              <a:endPara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grpSp>
        <p:nvGrpSpPr>
          <p:cNvPr id="1166" name="Shape 1166"/>
          <p:cNvGrpSpPr/>
          <p:nvPr/>
        </p:nvGrpSpPr>
        <p:grpSpPr>
          <a:xfrm>
            <a:off x="3942150" y="1330650"/>
            <a:ext cx="1194442" cy="287000"/>
            <a:chOff x="3942150" y="1330650"/>
            <a:chExt cx="1194442" cy="287000"/>
          </a:xfrm>
        </p:grpSpPr>
        <p:sp>
          <p:nvSpPr>
            <p:cNvPr id="1167" name="Shape 1167"/>
            <p:cNvSpPr txBox="1"/>
            <p:nvPr/>
          </p:nvSpPr>
          <p:spPr>
            <a:xfrm>
              <a:off x="3951892" y="1330650"/>
              <a:ext cx="1184700" cy="21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350K </a:t>
              </a:r>
              <a:r>
                <a:rPr lang="en" sz="1000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links </a:t>
              </a:r>
              <a:endPara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1168" name="Shape 1168"/>
            <p:cNvSpPr/>
            <p:nvPr/>
          </p:nvSpPr>
          <p:spPr>
            <a:xfrm rot="10800000">
              <a:off x="3942150" y="1476050"/>
              <a:ext cx="1184700" cy="141600"/>
            </a:xfrm>
            <a:prstGeom prst="rightArrow">
              <a:avLst>
                <a:gd name="adj1" fmla="val 13770"/>
                <a:gd name="adj2" fmla="val 93331"/>
              </a:avLst>
            </a:prstGeom>
            <a:gradFill>
              <a:gsLst>
                <a:gs pos="0">
                  <a:srgbClr val="FFFFFF"/>
                </a:gs>
                <a:gs pos="100000">
                  <a:srgbClr val="B3B3B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9" name="Shape 1169"/>
          <p:cNvGrpSpPr/>
          <p:nvPr/>
        </p:nvGrpSpPr>
        <p:grpSpPr>
          <a:xfrm>
            <a:off x="3680500" y="2350750"/>
            <a:ext cx="2570642" cy="2164486"/>
            <a:chOff x="3680500" y="2350750"/>
            <a:chExt cx="2570642" cy="2164486"/>
          </a:xfrm>
        </p:grpSpPr>
        <p:grpSp>
          <p:nvGrpSpPr>
            <p:cNvPr id="1170" name="Shape 1170"/>
            <p:cNvGrpSpPr/>
            <p:nvPr/>
          </p:nvGrpSpPr>
          <p:grpSpPr>
            <a:xfrm>
              <a:off x="5219558" y="3620603"/>
              <a:ext cx="1031585" cy="894633"/>
              <a:chOff x="2935738" y="3485136"/>
              <a:chExt cx="1126676" cy="977100"/>
            </a:xfrm>
          </p:grpSpPr>
          <p:pic>
            <p:nvPicPr>
              <p:cNvPr id="1171" name="Shape 117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935738" y="3485136"/>
                <a:ext cx="1126676" cy="977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72" name="Shape 1172"/>
              <p:cNvSpPr txBox="1"/>
              <p:nvPr/>
            </p:nvSpPr>
            <p:spPr>
              <a:xfrm>
                <a:off x="2957276" y="3555625"/>
                <a:ext cx="1083600" cy="83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b="1">
                    <a:solidFill>
                      <a:schemeClr val="lt1"/>
                    </a:solidFill>
                    <a:latin typeface="Muli"/>
                    <a:ea typeface="Muli"/>
                    <a:cs typeface="Muli"/>
                    <a:sym typeface="Muli"/>
                  </a:rPr>
                  <a:t>320k</a:t>
                </a:r>
                <a:endParaRPr sz="1200" b="1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>
                    <a:solidFill>
                      <a:schemeClr val="lt1"/>
                    </a:solidFill>
                    <a:latin typeface="Muli"/>
                    <a:ea typeface="Muli"/>
                    <a:cs typeface="Muli"/>
                    <a:sym typeface="Muli"/>
                  </a:rPr>
                  <a:t>Policy papers</a:t>
                </a:r>
                <a:endParaRPr sz="1000" b="1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lt1"/>
                    </a:solidFill>
                    <a:latin typeface="Muli"/>
                    <a:ea typeface="Muli"/>
                    <a:cs typeface="Muli"/>
                    <a:sym typeface="Muli"/>
                  </a:rPr>
                  <a:t>(Q2 2018)</a:t>
                </a:r>
                <a:endParaRPr sz="800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endParaRPr>
              </a:p>
            </p:txBody>
          </p:sp>
        </p:grpSp>
        <p:cxnSp>
          <p:nvCxnSpPr>
            <p:cNvPr id="1173" name="Shape 1173"/>
            <p:cNvCxnSpPr/>
            <p:nvPr/>
          </p:nvCxnSpPr>
          <p:spPr>
            <a:xfrm>
              <a:off x="3680500" y="2350750"/>
              <a:ext cx="1758600" cy="1223400"/>
            </a:xfrm>
            <a:prstGeom prst="straightConnector1">
              <a:avLst/>
            </a:prstGeom>
            <a:noFill/>
            <a:ln w="19050" cap="flat" cmpd="sng">
              <a:solidFill>
                <a:srgbClr val="EFEFEF"/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1174" name="Shape 1174"/>
            <p:cNvCxnSpPr/>
            <p:nvPr/>
          </p:nvCxnSpPr>
          <p:spPr>
            <a:xfrm>
              <a:off x="3755794" y="4067997"/>
              <a:ext cx="1396800" cy="0"/>
            </a:xfrm>
            <a:prstGeom prst="straightConnector1">
              <a:avLst/>
            </a:prstGeom>
            <a:noFill/>
            <a:ln w="19050" cap="flat" cmpd="sng">
              <a:solidFill>
                <a:srgbClr val="EFEFEF"/>
              </a:solidFill>
              <a:prstDash val="dash"/>
              <a:round/>
              <a:headEnd type="none" w="lg" len="lg"/>
              <a:tailEnd type="none" w="lg" len="lg"/>
            </a:ln>
          </p:spPr>
        </p:cxnSp>
      </p:grpSp>
      <p:grpSp>
        <p:nvGrpSpPr>
          <p:cNvPr id="1175" name="Shape 1175"/>
          <p:cNvGrpSpPr/>
          <p:nvPr/>
        </p:nvGrpSpPr>
        <p:grpSpPr>
          <a:xfrm>
            <a:off x="3930076" y="1824828"/>
            <a:ext cx="2992191" cy="871003"/>
            <a:chOff x="3930025" y="1824786"/>
            <a:chExt cx="3165000" cy="965100"/>
          </a:xfrm>
        </p:grpSpPr>
        <p:sp>
          <p:nvSpPr>
            <p:cNvPr id="1176" name="Shape 1176"/>
            <p:cNvSpPr/>
            <p:nvPr/>
          </p:nvSpPr>
          <p:spPr>
            <a:xfrm rot="889399">
              <a:off x="3894320" y="2236424"/>
              <a:ext cx="3236410" cy="141824"/>
            </a:xfrm>
            <a:prstGeom prst="rightArrow">
              <a:avLst>
                <a:gd name="adj1" fmla="val 14646"/>
                <a:gd name="adj2" fmla="val 93331"/>
              </a:avLst>
            </a:prstGeom>
            <a:gradFill>
              <a:gsLst>
                <a:gs pos="0">
                  <a:srgbClr val="FFFFFF"/>
                </a:gs>
                <a:gs pos="100000">
                  <a:srgbClr val="B3B3B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Shape 1177"/>
            <p:cNvSpPr txBox="1"/>
            <p:nvPr/>
          </p:nvSpPr>
          <p:spPr>
            <a:xfrm rot="897287">
              <a:off x="4914428" y="2086055"/>
              <a:ext cx="1184623" cy="2167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9M </a:t>
              </a:r>
              <a:r>
                <a:rPr lang="en" sz="1000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links </a:t>
              </a:r>
              <a:endPara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grpSp>
        <p:nvGrpSpPr>
          <p:cNvPr id="1178" name="Shape 1178"/>
          <p:cNvGrpSpPr/>
          <p:nvPr/>
        </p:nvGrpSpPr>
        <p:grpSpPr>
          <a:xfrm>
            <a:off x="3809995" y="2058337"/>
            <a:ext cx="3261300" cy="1000800"/>
            <a:chOff x="3809995" y="2058337"/>
            <a:chExt cx="3261300" cy="1000800"/>
          </a:xfrm>
        </p:grpSpPr>
        <p:sp>
          <p:nvSpPr>
            <p:cNvPr id="1179" name="Shape 1179"/>
            <p:cNvSpPr/>
            <p:nvPr/>
          </p:nvSpPr>
          <p:spPr>
            <a:xfrm rot="-9900354">
              <a:off x="3771464" y="2487786"/>
              <a:ext cx="3338363" cy="141901"/>
            </a:xfrm>
            <a:prstGeom prst="rightArrow">
              <a:avLst>
                <a:gd name="adj1" fmla="val 14225"/>
                <a:gd name="adj2" fmla="val 93331"/>
              </a:avLst>
            </a:prstGeom>
            <a:gradFill>
              <a:gsLst>
                <a:gs pos="0">
                  <a:srgbClr val="FFFFFF"/>
                </a:gs>
                <a:gs pos="100000">
                  <a:srgbClr val="B3B3B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Shape 1180"/>
            <p:cNvSpPr txBox="1"/>
            <p:nvPr/>
          </p:nvSpPr>
          <p:spPr>
            <a:xfrm rot="897287">
              <a:off x="4814715" y="2328889"/>
              <a:ext cx="1184623" cy="2167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11M </a:t>
              </a:r>
              <a:r>
                <a:rPr lang="en" sz="1000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links </a:t>
              </a:r>
              <a:endPara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grpSp>
        <p:nvGrpSpPr>
          <p:cNvPr id="1181" name="Shape 1181"/>
          <p:cNvGrpSpPr/>
          <p:nvPr/>
        </p:nvGrpSpPr>
        <p:grpSpPr>
          <a:xfrm>
            <a:off x="3619550" y="2084004"/>
            <a:ext cx="4804902" cy="1721421"/>
            <a:chOff x="3619550" y="2084004"/>
            <a:chExt cx="4804902" cy="1721421"/>
          </a:xfrm>
        </p:grpSpPr>
        <p:sp>
          <p:nvSpPr>
            <p:cNvPr id="1182" name="Shape 1182"/>
            <p:cNvSpPr/>
            <p:nvPr/>
          </p:nvSpPr>
          <p:spPr>
            <a:xfrm>
              <a:off x="7027652" y="2084004"/>
              <a:ext cx="1396800" cy="1209900"/>
            </a:xfrm>
            <a:prstGeom prst="hexagon">
              <a:avLst>
                <a:gd name="adj" fmla="val 28868"/>
                <a:gd name="vf" fmla="val 115470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3" name="Shape 1183"/>
            <p:cNvGrpSpPr/>
            <p:nvPr/>
          </p:nvGrpSpPr>
          <p:grpSpPr>
            <a:xfrm>
              <a:off x="7187928" y="2219164"/>
              <a:ext cx="1023091" cy="892012"/>
              <a:chOff x="2910975" y="2099775"/>
              <a:chExt cx="1117400" cy="974237"/>
            </a:xfrm>
          </p:grpSpPr>
          <p:pic>
            <p:nvPicPr>
              <p:cNvPr id="1184" name="Shape 118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910975" y="2103388"/>
                <a:ext cx="1117400" cy="9706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85" name="Shape 1185"/>
              <p:cNvSpPr txBox="1"/>
              <p:nvPr/>
            </p:nvSpPr>
            <p:spPr>
              <a:xfrm>
                <a:off x="2935750" y="2099775"/>
                <a:ext cx="1067700" cy="95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b="1">
                    <a:solidFill>
                      <a:schemeClr val="lt1"/>
                    </a:solidFill>
                    <a:latin typeface="Muli"/>
                    <a:ea typeface="Muli"/>
                    <a:cs typeface="Muli"/>
                    <a:sym typeface="Muli"/>
                  </a:rPr>
                  <a:t>34m</a:t>
                </a:r>
                <a:endParaRPr sz="1200" b="1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lt1"/>
                    </a:solidFill>
                    <a:latin typeface="Muli"/>
                    <a:ea typeface="Muli"/>
                    <a:cs typeface="Muli"/>
                    <a:sym typeface="Muli"/>
                  </a:rPr>
                  <a:t>patents</a:t>
                </a:r>
                <a:endParaRPr sz="1000">
                  <a:latin typeface="Muli"/>
                  <a:ea typeface="Muli"/>
                  <a:cs typeface="Muli"/>
                  <a:sym typeface="Muli"/>
                </a:endParaRPr>
              </a:p>
            </p:txBody>
          </p:sp>
        </p:grpSp>
        <p:cxnSp>
          <p:nvCxnSpPr>
            <p:cNvPr id="1186" name="Shape 1186"/>
            <p:cNvCxnSpPr/>
            <p:nvPr/>
          </p:nvCxnSpPr>
          <p:spPr>
            <a:xfrm flipH="1">
              <a:off x="3619550" y="3171825"/>
              <a:ext cx="3576600" cy="633600"/>
            </a:xfrm>
            <a:prstGeom prst="straightConnector1">
              <a:avLst/>
            </a:prstGeom>
            <a:noFill/>
            <a:ln w="19050" cap="flat" cmpd="sng">
              <a:solidFill>
                <a:srgbClr val="F3F3F3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187" name="Shape 1187"/>
            <p:cNvSpPr txBox="1"/>
            <p:nvPr/>
          </p:nvSpPr>
          <p:spPr>
            <a:xfrm>
              <a:off x="7235834" y="3091525"/>
              <a:ext cx="976500" cy="21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320M </a:t>
              </a:r>
              <a:r>
                <a:rPr lang="en" sz="1000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links </a:t>
              </a:r>
              <a:endPara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1188" name="Shape 1188"/>
            <p:cNvSpPr txBox="1"/>
            <p:nvPr/>
          </p:nvSpPr>
          <p:spPr>
            <a:xfrm rot="-585198">
              <a:off x="4709724" y="3228824"/>
              <a:ext cx="1806308" cy="2167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170K </a:t>
              </a:r>
              <a:r>
                <a:rPr lang="en" sz="1000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links </a:t>
              </a:r>
              <a:endPara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grpSp>
        <p:nvGrpSpPr>
          <p:cNvPr id="1189" name="Shape 1189"/>
          <p:cNvGrpSpPr/>
          <p:nvPr/>
        </p:nvGrpSpPr>
        <p:grpSpPr>
          <a:xfrm>
            <a:off x="3342150" y="1095946"/>
            <a:ext cx="2914655" cy="2470130"/>
            <a:chOff x="3342150" y="1095946"/>
            <a:chExt cx="2914655" cy="2470130"/>
          </a:xfrm>
        </p:grpSpPr>
        <p:grpSp>
          <p:nvGrpSpPr>
            <p:cNvPr id="1190" name="Shape 1190"/>
            <p:cNvGrpSpPr/>
            <p:nvPr/>
          </p:nvGrpSpPr>
          <p:grpSpPr>
            <a:xfrm>
              <a:off x="5213891" y="1095946"/>
              <a:ext cx="1042914" cy="906879"/>
              <a:chOff x="6114091" y="1095946"/>
              <a:chExt cx="1042914" cy="906879"/>
            </a:xfrm>
          </p:grpSpPr>
          <p:pic>
            <p:nvPicPr>
              <p:cNvPr id="1191" name="Shape 1191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114091" y="1095946"/>
                <a:ext cx="1042914" cy="90687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92" name="Shape 1192"/>
              <p:cNvSpPr txBox="1"/>
              <p:nvPr/>
            </p:nvSpPr>
            <p:spPr>
              <a:xfrm>
                <a:off x="6114097" y="1166547"/>
                <a:ext cx="992100" cy="76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b="1">
                    <a:solidFill>
                      <a:schemeClr val="lt1"/>
                    </a:solidFill>
                    <a:latin typeface="Muli"/>
                    <a:ea typeface="Muli"/>
                    <a:cs typeface="Muli"/>
                    <a:sym typeface="Muli"/>
                  </a:rPr>
                  <a:t>380k</a:t>
                </a:r>
                <a:endParaRPr sz="1200" b="1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>
                    <a:solidFill>
                      <a:schemeClr val="lt1"/>
                    </a:solidFill>
                    <a:latin typeface="Muli"/>
                    <a:ea typeface="Muli"/>
                    <a:cs typeface="Muli"/>
                    <a:sym typeface="Muli"/>
                  </a:rPr>
                  <a:t>Clinical</a:t>
                </a:r>
                <a:br>
                  <a:rPr lang="en" sz="1000" b="1">
                    <a:solidFill>
                      <a:schemeClr val="lt1"/>
                    </a:solidFill>
                    <a:latin typeface="Muli"/>
                    <a:ea typeface="Muli"/>
                    <a:cs typeface="Muli"/>
                    <a:sym typeface="Muli"/>
                  </a:rPr>
                </a:br>
                <a:r>
                  <a:rPr lang="en" sz="1000" b="1">
                    <a:solidFill>
                      <a:schemeClr val="lt1"/>
                    </a:solidFill>
                    <a:latin typeface="Muli"/>
                    <a:ea typeface="Muli"/>
                    <a:cs typeface="Muli"/>
                    <a:sym typeface="Muli"/>
                  </a:rPr>
                  <a:t>trials</a:t>
                </a:r>
                <a:endParaRPr sz="1000" b="1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endParaRPr>
              </a:p>
            </p:txBody>
          </p:sp>
        </p:grpSp>
        <p:cxnSp>
          <p:nvCxnSpPr>
            <p:cNvPr id="1193" name="Shape 1193"/>
            <p:cNvCxnSpPr/>
            <p:nvPr/>
          </p:nvCxnSpPr>
          <p:spPr>
            <a:xfrm flipH="1">
              <a:off x="3492175" y="1832075"/>
              <a:ext cx="1783200" cy="1734000"/>
            </a:xfrm>
            <a:prstGeom prst="straightConnector1">
              <a:avLst/>
            </a:prstGeom>
            <a:noFill/>
            <a:ln w="19050" cap="flat" cmpd="sng">
              <a:solidFill>
                <a:srgbClr val="F3F3F3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194" name="Shape 1194"/>
            <p:cNvSpPr txBox="1"/>
            <p:nvPr/>
          </p:nvSpPr>
          <p:spPr>
            <a:xfrm rot="-2701295">
              <a:off x="3253751" y="2982776"/>
              <a:ext cx="1125997" cy="2167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43K </a:t>
              </a:r>
              <a:r>
                <a:rPr lang="en" sz="1000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to funders</a:t>
              </a:r>
              <a:endPara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grpSp>
        <p:nvGrpSpPr>
          <p:cNvPr id="1195" name="Shape 1195"/>
          <p:cNvGrpSpPr/>
          <p:nvPr/>
        </p:nvGrpSpPr>
        <p:grpSpPr>
          <a:xfrm>
            <a:off x="851114" y="1740652"/>
            <a:ext cx="1739007" cy="1371251"/>
            <a:chOff x="927314" y="1740652"/>
            <a:chExt cx="1739007" cy="1371251"/>
          </a:xfrm>
        </p:grpSpPr>
        <p:grpSp>
          <p:nvGrpSpPr>
            <p:cNvPr id="1196" name="Shape 1196"/>
            <p:cNvGrpSpPr/>
            <p:nvPr/>
          </p:nvGrpSpPr>
          <p:grpSpPr>
            <a:xfrm>
              <a:off x="927314" y="2218438"/>
              <a:ext cx="1027464" cy="893465"/>
              <a:chOff x="4176650" y="2865275"/>
              <a:chExt cx="1122176" cy="975825"/>
            </a:xfrm>
          </p:grpSpPr>
          <p:pic>
            <p:nvPicPr>
              <p:cNvPr id="1197" name="Shape 119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176650" y="2865275"/>
                <a:ext cx="1122175" cy="9758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98" name="Shape 1198"/>
              <p:cNvSpPr txBox="1"/>
              <p:nvPr/>
            </p:nvSpPr>
            <p:spPr>
              <a:xfrm>
                <a:off x="4215226" y="2935138"/>
                <a:ext cx="1083600" cy="83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b="1">
                    <a:solidFill>
                      <a:schemeClr val="lt1"/>
                    </a:solidFill>
                    <a:latin typeface="Muli"/>
                    <a:ea typeface="Muli"/>
                    <a:cs typeface="Muli"/>
                    <a:sym typeface="Muli"/>
                  </a:rPr>
                  <a:t>8m</a:t>
                </a:r>
                <a:endParaRPr sz="1200" b="1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>
                    <a:solidFill>
                      <a:schemeClr val="lt1"/>
                    </a:solidFill>
                    <a:latin typeface="Muli"/>
                    <a:ea typeface="Muli"/>
                    <a:cs typeface="Muli"/>
                    <a:sym typeface="Muli"/>
                  </a:rPr>
                  <a:t>articles with Altmetric Attention</a:t>
                </a:r>
                <a:endParaRPr sz="1000" b="1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>
                    <a:solidFill>
                      <a:schemeClr val="lt1"/>
                    </a:solidFill>
                    <a:latin typeface="Muli"/>
                    <a:ea typeface="Muli"/>
                    <a:cs typeface="Muli"/>
                    <a:sym typeface="Muli"/>
                  </a:rPr>
                  <a:t>Scores</a:t>
                </a:r>
                <a:endParaRPr sz="1000" b="1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endParaRPr>
              </a:p>
            </p:txBody>
          </p:sp>
        </p:grpSp>
        <p:cxnSp>
          <p:nvCxnSpPr>
            <p:cNvPr id="1199" name="Shape 1199"/>
            <p:cNvCxnSpPr/>
            <p:nvPr/>
          </p:nvCxnSpPr>
          <p:spPr>
            <a:xfrm flipH="1">
              <a:off x="1884221" y="2003837"/>
              <a:ext cx="782100" cy="402000"/>
            </a:xfrm>
            <a:prstGeom prst="straightConnector1">
              <a:avLst/>
            </a:prstGeom>
            <a:noFill/>
            <a:ln w="19050" cap="flat" cmpd="sng">
              <a:solidFill>
                <a:srgbClr val="F3F3F3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1200" name="Shape 1200"/>
            <p:cNvSpPr txBox="1"/>
            <p:nvPr/>
          </p:nvSpPr>
          <p:spPr>
            <a:xfrm rot="-1703412">
              <a:off x="1706264" y="1934963"/>
              <a:ext cx="871972" cy="2167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51 M mentions</a:t>
              </a:r>
              <a:endPara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grpSp>
        <p:nvGrpSpPr>
          <p:cNvPr id="1201" name="Shape 1201"/>
          <p:cNvGrpSpPr/>
          <p:nvPr/>
        </p:nvGrpSpPr>
        <p:grpSpPr>
          <a:xfrm>
            <a:off x="2459085" y="976588"/>
            <a:ext cx="1396800" cy="2579252"/>
            <a:chOff x="2459085" y="976588"/>
            <a:chExt cx="1396800" cy="2579252"/>
          </a:xfrm>
        </p:grpSpPr>
        <p:pic>
          <p:nvPicPr>
            <p:cNvPr id="1202" name="Shape 120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658074" y="1093716"/>
              <a:ext cx="1031584" cy="89487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03" name="Shape 1203"/>
            <p:cNvGrpSpPr/>
            <p:nvPr/>
          </p:nvGrpSpPr>
          <p:grpSpPr>
            <a:xfrm>
              <a:off x="2459085" y="976588"/>
              <a:ext cx="1396800" cy="2579252"/>
              <a:chOff x="2459085" y="976588"/>
              <a:chExt cx="1396800" cy="2579252"/>
            </a:xfrm>
          </p:grpSpPr>
          <p:cxnSp>
            <p:nvCxnSpPr>
              <p:cNvPr id="1204" name="Shape 1204"/>
              <p:cNvCxnSpPr>
                <a:stCxn id="1205" idx="3"/>
              </p:cNvCxnSpPr>
              <p:nvPr/>
            </p:nvCxnSpPr>
            <p:spPr>
              <a:xfrm>
                <a:off x="3183560" y="2415540"/>
                <a:ext cx="300" cy="1140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3F3F3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sp>
            <p:nvSpPr>
              <p:cNvPr id="1206" name="Shape 1206"/>
              <p:cNvSpPr/>
              <p:nvPr/>
            </p:nvSpPr>
            <p:spPr>
              <a:xfrm>
                <a:off x="2459085" y="976588"/>
                <a:ext cx="1396800" cy="1209900"/>
              </a:xfrm>
              <a:prstGeom prst="hexagon">
                <a:avLst>
                  <a:gd name="adj" fmla="val 28868"/>
                  <a:gd name="vf" fmla="val 115470"/>
                </a:avLst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Shape 1207"/>
              <p:cNvSpPr txBox="1"/>
              <p:nvPr/>
            </p:nvSpPr>
            <p:spPr>
              <a:xfrm>
                <a:off x="2669236" y="1995596"/>
                <a:ext cx="976500" cy="21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>
                    <a:solidFill>
                      <a:srgbClr val="FFFFFF"/>
                    </a:solidFill>
                    <a:latin typeface="Muli"/>
                    <a:ea typeface="Muli"/>
                    <a:cs typeface="Muli"/>
                    <a:sym typeface="Muli"/>
                  </a:rPr>
                  <a:t>873M </a:t>
                </a:r>
                <a:r>
                  <a:rPr lang="en" sz="1000">
                    <a:solidFill>
                      <a:srgbClr val="FFFFFF"/>
                    </a:solidFill>
                    <a:latin typeface="Muli"/>
                    <a:ea typeface="Muli"/>
                    <a:cs typeface="Muli"/>
                    <a:sym typeface="Muli"/>
                  </a:rPr>
                  <a:t>links </a:t>
                </a:r>
                <a:endParaRPr sz="1000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endParaRPr>
              </a:p>
            </p:txBody>
          </p:sp>
          <p:sp>
            <p:nvSpPr>
              <p:cNvPr id="1205" name="Shape 1205"/>
              <p:cNvSpPr txBox="1"/>
              <p:nvPr/>
            </p:nvSpPr>
            <p:spPr>
              <a:xfrm rot="-5400916">
                <a:off x="2620760" y="2870040"/>
                <a:ext cx="1125900" cy="21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>
                    <a:solidFill>
                      <a:srgbClr val="FFFFFF"/>
                    </a:solidFill>
                    <a:latin typeface="Muli"/>
                    <a:ea typeface="Muli"/>
                    <a:cs typeface="Muli"/>
                    <a:sym typeface="Muli"/>
                  </a:rPr>
                  <a:t>8M </a:t>
                </a:r>
                <a:r>
                  <a:rPr lang="en" sz="1000">
                    <a:solidFill>
                      <a:srgbClr val="FFFFFF"/>
                    </a:solidFill>
                    <a:latin typeface="Muli"/>
                    <a:ea typeface="Muli"/>
                    <a:cs typeface="Muli"/>
                    <a:sym typeface="Muli"/>
                  </a:rPr>
                  <a:t>links</a:t>
                </a:r>
                <a:br>
                  <a:rPr lang="en" sz="1000">
                    <a:solidFill>
                      <a:srgbClr val="FFFFFF"/>
                    </a:solidFill>
                    <a:latin typeface="Muli"/>
                    <a:ea typeface="Muli"/>
                    <a:cs typeface="Muli"/>
                    <a:sym typeface="Muli"/>
                  </a:rPr>
                </a:br>
                <a:r>
                  <a:rPr lang="en" sz="1000" b="1">
                    <a:solidFill>
                      <a:srgbClr val="FFFFFF"/>
                    </a:solidFill>
                    <a:latin typeface="Muli"/>
                    <a:ea typeface="Muli"/>
                    <a:cs typeface="Muli"/>
                    <a:sym typeface="Muli"/>
                  </a:rPr>
                  <a:t>32M</a:t>
                </a:r>
                <a:r>
                  <a:rPr lang="en" sz="1000">
                    <a:solidFill>
                      <a:srgbClr val="FFFFFF"/>
                    </a:solidFill>
                    <a:latin typeface="Muli"/>
                    <a:ea typeface="Muli"/>
                    <a:cs typeface="Muli"/>
                    <a:sym typeface="Muli"/>
                  </a:rPr>
                  <a:t> to funders</a:t>
                </a:r>
                <a:endParaRPr sz="1000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endParaRPr>
              </a:p>
            </p:txBody>
          </p:sp>
          <p:sp>
            <p:nvSpPr>
              <p:cNvPr id="1208" name="Shape 1208"/>
              <p:cNvSpPr txBox="1"/>
              <p:nvPr/>
            </p:nvSpPr>
            <p:spPr>
              <a:xfrm>
                <a:off x="2662142" y="1199295"/>
                <a:ext cx="1043100" cy="76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b="1">
                    <a:solidFill>
                      <a:schemeClr val="lt1"/>
                    </a:solidFill>
                    <a:latin typeface="Muli"/>
                    <a:ea typeface="Muli"/>
                    <a:cs typeface="Muli"/>
                    <a:sym typeface="Muli"/>
                  </a:rPr>
                  <a:t>90m</a:t>
                </a:r>
                <a:endParaRPr sz="1200" b="1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>
                    <a:solidFill>
                      <a:schemeClr val="lt1"/>
                    </a:solidFill>
                    <a:latin typeface="Muli"/>
                    <a:ea typeface="Muli"/>
                    <a:cs typeface="Muli"/>
                    <a:sym typeface="Muli"/>
                  </a:rPr>
                  <a:t>Publications</a:t>
                </a:r>
                <a:r>
                  <a:rPr lang="en" sz="1200" b="1">
                    <a:solidFill>
                      <a:schemeClr val="lt1"/>
                    </a:solidFill>
                    <a:latin typeface="Muli"/>
                    <a:ea typeface="Muli"/>
                    <a:cs typeface="Muli"/>
                    <a:sym typeface="Muli"/>
                  </a:rPr>
                  <a:t/>
                </a:r>
                <a:br>
                  <a:rPr lang="en" sz="1200" b="1">
                    <a:solidFill>
                      <a:schemeClr val="lt1"/>
                    </a:solidFill>
                    <a:latin typeface="Muli"/>
                    <a:ea typeface="Muli"/>
                    <a:cs typeface="Muli"/>
                    <a:sym typeface="Muli"/>
                  </a:rPr>
                </a:br>
                <a:r>
                  <a:rPr lang="en" sz="900">
                    <a:solidFill>
                      <a:schemeClr val="lt1"/>
                    </a:solidFill>
                    <a:latin typeface="Muli"/>
                    <a:ea typeface="Muli"/>
                    <a:cs typeface="Muli"/>
                    <a:sym typeface="Muli"/>
                  </a:rPr>
                  <a:t>improved metadata</a:t>
                </a:r>
                <a:endParaRPr sz="900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900">
                    <a:solidFill>
                      <a:schemeClr val="lt1"/>
                    </a:solidFill>
                    <a:latin typeface="Muli"/>
                    <a:ea typeface="Muli"/>
                    <a:cs typeface="Muli"/>
                    <a:sym typeface="Muli"/>
                  </a:rPr>
                  <a:t>of 50m</a:t>
                </a:r>
                <a:endParaRPr sz="900" b="1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endParaRP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 txBox="1">
            <a:spLocks noGrp="1"/>
          </p:cNvSpPr>
          <p:nvPr>
            <p:ph type="title"/>
          </p:nvPr>
        </p:nvSpPr>
        <p:spPr>
          <a:xfrm>
            <a:off x="746100" y="1758944"/>
            <a:ext cx="7922400" cy="11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information about metrics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 txBox="1">
            <a:spLocks noGrp="1"/>
          </p:cNvSpPr>
          <p:nvPr>
            <p:ph type="title"/>
          </p:nvPr>
        </p:nvSpPr>
        <p:spPr>
          <a:xfrm>
            <a:off x="310325" y="230100"/>
            <a:ext cx="79389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Shape 730"/>
          <p:cNvSpPr txBox="1">
            <a:spLocks noGrp="1"/>
          </p:cNvSpPr>
          <p:nvPr>
            <p:ph type="title" idx="2"/>
          </p:nvPr>
        </p:nvSpPr>
        <p:spPr>
          <a:xfrm>
            <a:off x="310325" y="237589"/>
            <a:ext cx="79389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Overview: Metrics in Dimensions</a:t>
            </a:r>
            <a:endParaRPr/>
          </a:p>
        </p:txBody>
      </p:sp>
      <p:sp>
        <p:nvSpPr>
          <p:cNvPr id="731" name="Shape 731"/>
          <p:cNvSpPr txBox="1"/>
          <p:nvPr/>
        </p:nvSpPr>
        <p:spPr>
          <a:xfrm>
            <a:off x="310450" y="1131000"/>
            <a:ext cx="1660800" cy="491400"/>
          </a:xfrm>
          <a:prstGeom prst="rect">
            <a:avLst/>
          </a:prstGeom>
          <a:gradFill>
            <a:gsLst>
              <a:gs pos="0">
                <a:srgbClr val="1F4596"/>
              </a:gs>
              <a:gs pos="22000">
                <a:srgbClr val="1F4596"/>
              </a:gs>
              <a:gs pos="100000">
                <a:srgbClr val="2392D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uli"/>
              <a:buNone/>
            </a:pPr>
            <a:r>
              <a:rPr lang="en" sz="13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Times cited</a:t>
            </a:r>
            <a:endParaRPr/>
          </a:p>
        </p:txBody>
      </p:sp>
      <p:sp>
        <p:nvSpPr>
          <p:cNvPr id="732" name="Shape 732"/>
          <p:cNvSpPr txBox="1"/>
          <p:nvPr/>
        </p:nvSpPr>
        <p:spPr>
          <a:xfrm>
            <a:off x="2045140" y="1131000"/>
            <a:ext cx="6204300" cy="491400"/>
          </a:xfrm>
          <a:prstGeom prst="rect">
            <a:avLst/>
          </a:prstGeom>
          <a:gradFill>
            <a:gsLst>
              <a:gs pos="0">
                <a:srgbClr val="FFFFFF">
                  <a:alpha val="26666"/>
                </a:srgbClr>
              </a:gs>
              <a:gs pos="100000">
                <a:srgbClr val="FFFFFF">
                  <a:alpha val="5882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11520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uli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Number of times a publication was cited by other publications</a:t>
            </a:r>
            <a:endParaRPr/>
          </a:p>
        </p:txBody>
      </p:sp>
      <p:sp>
        <p:nvSpPr>
          <p:cNvPr id="733" name="Shape 733"/>
          <p:cNvSpPr txBox="1"/>
          <p:nvPr/>
        </p:nvSpPr>
        <p:spPr>
          <a:xfrm>
            <a:off x="310450" y="1686275"/>
            <a:ext cx="1660800" cy="491400"/>
          </a:xfrm>
          <a:prstGeom prst="rect">
            <a:avLst/>
          </a:prstGeom>
          <a:gradFill>
            <a:gsLst>
              <a:gs pos="0">
                <a:srgbClr val="1F4596"/>
              </a:gs>
              <a:gs pos="22000">
                <a:srgbClr val="1F4596"/>
              </a:gs>
              <a:gs pos="100000">
                <a:srgbClr val="2392D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uli"/>
              <a:buNone/>
            </a:pPr>
            <a:r>
              <a:rPr lang="en" sz="13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Altmetric</a:t>
            </a:r>
            <a:endParaRPr sz="1300" b="1" i="0" u="none" strike="noStrike" cap="none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34" name="Shape 734"/>
          <p:cNvSpPr txBox="1"/>
          <p:nvPr/>
        </p:nvSpPr>
        <p:spPr>
          <a:xfrm>
            <a:off x="2045140" y="1686275"/>
            <a:ext cx="6204300" cy="491400"/>
          </a:xfrm>
          <a:prstGeom prst="rect">
            <a:avLst/>
          </a:prstGeom>
          <a:gradFill>
            <a:gsLst>
              <a:gs pos="0">
                <a:srgbClr val="FFFFFF">
                  <a:alpha val="26666"/>
                </a:srgbClr>
              </a:gs>
              <a:gs pos="100000">
                <a:srgbClr val="FFFFFF">
                  <a:alpha val="5882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11520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uli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Online mentions in social media, blogs, news outlets, policy documents, wikipedia</a:t>
            </a:r>
            <a:endParaRPr sz="1000" b="0" i="0" u="none" strike="noStrike" cap="none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35" name="Shape 735"/>
          <p:cNvSpPr txBox="1"/>
          <p:nvPr/>
        </p:nvSpPr>
        <p:spPr>
          <a:xfrm>
            <a:off x="310450" y="2241550"/>
            <a:ext cx="1660800" cy="491400"/>
          </a:xfrm>
          <a:prstGeom prst="rect">
            <a:avLst/>
          </a:prstGeom>
          <a:gradFill>
            <a:gsLst>
              <a:gs pos="0">
                <a:srgbClr val="1F4596"/>
              </a:gs>
              <a:gs pos="22000">
                <a:srgbClr val="1F4596"/>
              </a:gs>
              <a:gs pos="100000">
                <a:srgbClr val="2392D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uli"/>
              <a:buNone/>
            </a:pPr>
            <a:r>
              <a:rPr lang="en" sz="13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RCR</a:t>
            </a:r>
            <a:endParaRPr/>
          </a:p>
        </p:txBody>
      </p:sp>
      <p:sp>
        <p:nvSpPr>
          <p:cNvPr id="736" name="Shape 736"/>
          <p:cNvSpPr txBox="1"/>
          <p:nvPr/>
        </p:nvSpPr>
        <p:spPr>
          <a:xfrm>
            <a:off x="2045140" y="2241550"/>
            <a:ext cx="6204300" cy="491400"/>
          </a:xfrm>
          <a:prstGeom prst="rect">
            <a:avLst/>
          </a:prstGeom>
          <a:gradFill>
            <a:gsLst>
              <a:gs pos="0">
                <a:srgbClr val="FFFFFF">
                  <a:alpha val="26666"/>
                </a:srgbClr>
              </a:gs>
              <a:gs pos="100000">
                <a:srgbClr val="FFFFFF">
                  <a:alpha val="5882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11520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uli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Relative citation Ratio - quantifies the influence of a research article by using its co-citation network to field-normalize the number of citations it has received</a:t>
            </a:r>
            <a:endParaRPr/>
          </a:p>
        </p:txBody>
      </p:sp>
      <p:sp>
        <p:nvSpPr>
          <p:cNvPr id="737" name="Shape 737"/>
          <p:cNvSpPr txBox="1"/>
          <p:nvPr/>
        </p:nvSpPr>
        <p:spPr>
          <a:xfrm>
            <a:off x="310450" y="2796825"/>
            <a:ext cx="1660800" cy="491400"/>
          </a:xfrm>
          <a:prstGeom prst="rect">
            <a:avLst/>
          </a:prstGeom>
          <a:gradFill>
            <a:gsLst>
              <a:gs pos="0">
                <a:srgbClr val="1F4596"/>
              </a:gs>
              <a:gs pos="22000">
                <a:srgbClr val="1F4596"/>
              </a:gs>
              <a:gs pos="100000">
                <a:srgbClr val="2392D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uli"/>
              <a:buNone/>
            </a:pPr>
            <a:r>
              <a:rPr lang="en" sz="13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FCR</a:t>
            </a:r>
            <a:endParaRPr/>
          </a:p>
        </p:txBody>
      </p:sp>
      <p:sp>
        <p:nvSpPr>
          <p:cNvPr id="738" name="Shape 738"/>
          <p:cNvSpPr txBox="1"/>
          <p:nvPr/>
        </p:nvSpPr>
        <p:spPr>
          <a:xfrm>
            <a:off x="2045140" y="2796825"/>
            <a:ext cx="6204300" cy="491400"/>
          </a:xfrm>
          <a:prstGeom prst="rect">
            <a:avLst/>
          </a:prstGeom>
          <a:gradFill>
            <a:gsLst>
              <a:gs pos="0">
                <a:srgbClr val="FFFFFF">
                  <a:alpha val="26666"/>
                </a:srgbClr>
              </a:gs>
              <a:gs pos="100000">
                <a:srgbClr val="FFFFFF">
                  <a:alpha val="5882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11520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uli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Field Citation Ratio compares an article’s citations against articles of similar age and in a similar subject area</a:t>
            </a:r>
            <a:endParaRPr/>
          </a:p>
        </p:txBody>
      </p:sp>
      <p:sp>
        <p:nvSpPr>
          <p:cNvPr id="739" name="Shape 739"/>
          <p:cNvSpPr txBox="1"/>
          <p:nvPr/>
        </p:nvSpPr>
        <p:spPr>
          <a:xfrm>
            <a:off x="310450" y="3352100"/>
            <a:ext cx="1660800" cy="491400"/>
          </a:xfrm>
          <a:prstGeom prst="rect">
            <a:avLst/>
          </a:prstGeom>
          <a:gradFill>
            <a:gsLst>
              <a:gs pos="0">
                <a:srgbClr val="1F4596"/>
              </a:gs>
              <a:gs pos="22000">
                <a:srgbClr val="1F4596"/>
              </a:gs>
              <a:gs pos="100000">
                <a:srgbClr val="2392D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uli"/>
              <a:buNone/>
            </a:pPr>
            <a:r>
              <a:rPr lang="en" sz="13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Highly cited</a:t>
            </a:r>
            <a:endParaRPr/>
          </a:p>
        </p:txBody>
      </p:sp>
      <p:sp>
        <p:nvSpPr>
          <p:cNvPr id="740" name="Shape 740"/>
          <p:cNvSpPr txBox="1"/>
          <p:nvPr/>
        </p:nvSpPr>
        <p:spPr>
          <a:xfrm>
            <a:off x="2045140" y="3352100"/>
            <a:ext cx="6204300" cy="491400"/>
          </a:xfrm>
          <a:prstGeom prst="rect">
            <a:avLst/>
          </a:prstGeom>
          <a:gradFill>
            <a:gsLst>
              <a:gs pos="0">
                <a:srgbClr val="FFFFFF">
                  <a:alpha val="26666"/>
                </a:srgbClr>
              </a:gs>
              <a:gs pos="100000">
                <a:srgbClr val="FFFFFF">
                  <a:alpha val="5882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11520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uli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Indicator of strong citation - normalized for subject area, age and publication year</a:t>
            </a:r>
            <a:endParaRPr/>
          </a:p>
        </p:txBody>
      </p:sp>
      <p:sp>
        <p:nvSpPr>
          <p:cNvPr id="741" name="Shape 741"/>
          <p:cNvSpPr txBox="1"/>
          <p:nvPr/>
        </p:nvSpPr>
        <p:spPr>
          <a:xfrm>
            <a:off x="310450" y="3907375"/>
            <a:ext cx="1660800" cy="491400"/>
          </a:xfrm>
          <a:prstGeom prst="rect">
            <a:avLst/>
          </a:prstGeom>
          <a:gradFill>
            <a:gsLst>
              <a:gs pos="0">
                <a:srgbClr val="1F4596"/>
              </a:gs>
              <a:gs pos="22000">
                <a:srgbClr val="1F4596"/>
              </a:gs>
              <a:gs pos="100000">
                <a:srgbClr val="2392D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uli"/>
              <a:buNone/>
            </a:pPr>
            <a:r>
              <a:rPr lang="en" sz="13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Citation recency</a:t>
            </a:r>
            <a:endParaRPr sz="1300" b="1" i="0" u="none" strike="noStrike" cap="none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42" name="Shape 742"/>
          <p:cNvSpPr txBox="1"/>
          <p:nvPr/>
        </p:nvSpPr>
        <p:spPr>
          <a:xfrm>
            <a:off x="2045140" y="3907375"/>
            <a:ext cx="6204300" cy="491400"/>
          </a:xfrm>
          <a:prstGeom prst="rect">
            <a:avLst/>
          </a:prstGeom>
          <a:gradFill>
            <a:gsLst>
              <a:gs pos="0">
                <a:srgbClr val="FFFFFF">
                  <a:alpha val="26666"/>
                </a:srgbClr>
              </a:gs>
              <a:gs pos="100000">
                <a:srgbClr val="FFFFFF">
                  <a:alpha val="5882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11520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uli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Shows the number of citations received by an article in the last two years</a:t>
            </a:r>
            <a:endParaRPr/>
          </a:p>
        </p:txBody>
      </p:sp>
      <p:grpSp>
        <p:nvGrpSpPr>
          <p:cNvPr id="743" name="Shape 743"/>
          <p:cNvGrpSpPr/>
          <p:nvPr/>
        </p:nvGrpSpPr>
        <p:grpSpPr>
          <a:xfrm>
            <a:off x="7372983" y="1227825"/>
            <a:ext cx="784116" cy="321000"/>
            <a:chOff x="9921125" y="1507225"/>
            <a:chExt cx="828000" cy="321000"/>
          </a:xfrm>
        </p:grpSpPr>
        <p:sp>
          <p:nvSpPr>
            <p:cNvPr id="744" name="Shape 744"/>
            <p:cNvSpPr/>
            <p:nvPr/>
          </p:nvSpPr>
          <p:spPr>
            <a:xfrm>
              <a:off x="9921125" y="1507225"/>
              <a:ext cx="828000" cy="136200"/>
            </a:xfrm>
            <a:prstGeom prst="roundRect">
              <a:avLst>
                <a:gd name="adj" fmla="val 16667"/>
              </a:avLst>
            </a:prstGeom>
            <a:solidFill>
              <a:srgbClr val="E8CD0F"/>
            </a:solidFill>
            <a:ln>
              <a:noFill/>
            </a:ln>
          </p:spPr>
          <p:txBody>
            <a:bodyPr spcFirstLastPara="1" wrap="square" lIns="72000" tIns="0" rIns="7200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uli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Article-level</a:t>
              </a:r>
              <a:endParaRPr/>
            </a:p>
          </p:txBody>
        </p:sp>
        <p:sp>
          <p:nvSpPr>
            <p:cNvPr id="745" name="Shape 745"/>
            <p:cNvSpPr/>
            <p:nvPr/>
          </p:nvSpPr>
          <p:spPr>
            <a:xfrm>
              <a:off x="9921125" y="1692025"/>
              <a:ext cx="828000" cy="136200"/>
            </a:xfrm>
            <a:prstGeom prst="roundRect">
              <a:avLst>
                <a:gd name="adj" fmla="val 16667"/>
              </a:avLst>
            </a:prstGeom>
            <a:solidFill>
              <a:srgbClr val="F39915"/>
            </a:solidFill>
            <a:ln>
              <a:noFill/>
            </a:ln>
          </p:spPr>
          <p:txBody>
            <a:bodyPr spcFirstLastPara="1" wrap="square" lIns="72000" tIns="0" rIns="7200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uli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Aggregated</a:t>
              </a:r>
              <a:endParaRPr/>
            </a:p>
          </p:txBody>
        </p:sp>
      </p:grpSp>
      <p:grpSp>
        <p:nvGrpSpPr>
          <p:cNvPr id="746" name="Shape 746"/>
          <p:cNvGrpSpPr/>
          <p:nvPr/>
        </p:nvGrpSpPr>
        <p:grpSpPr>
          <a:xfrm>
            <a:off x="7372983" y="1777348"/>
            <a:ext cx="784116" cy="321002"/>
            <a:chOff x="9921125" y="2056748"/>
            <a:chExt cx="828000" cy="321002"/>
          </a:xfrm>
        </p:grpSpPr>
        <p:sp>
          <p:nvSpPr>
            <p:cNvPr id="747" name="Shape 747"/>
            <p:cNvSpPr/>
            <p:nvPr/>
          </p:nvSpPr>
          <p:spPr>
            <a:xfrm>
              <a:off x="9921125" y="2056748"/>
              <a:ext cx="828000" cy="136200"/>
            </a:xfrm>
            <a:prstGeom prst="roundRect">
              <a:avLst>
                <a:gd name="adj" fmla="val 16667"/>
              </a:avLst>
            </a:prstGeom>
            <a:solidFill>
              <a:srgbClr val="E8CD0F"/>
            </a:solidFill>
            <a:ln>
              <a:noFill/>
            </a:ln>
          </p:spPr>
          <p:txBody>
            <a:bodyPr spcFirstLastPara="1" wrap="square" lIns="72000" tIns="0" rIns="7200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uli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Article-level</a:t>
              </a:r>
              <a:endParaRPr/>
            </a:p>
          </p:txBody>
        </p:sp>
        <p:sp>
          <p:nvSpPr>
            <p:cNvPr id="748" name="Shape 748"/>
            <p:cNvSpPr/>
            <p:nvPr/>
          </p:nvSpPr>
          <p:spPr>
            <a:xfrm>
              <a:off x="9921125" y="2241550"/>
              <a:ext cx="828000" cy="136200"/>
            </a:xfrm>
            <a:prstGeom prst="roundRect">
              <a:avLst>
                <a:gd name="adj" fmla="val 16667"/>
              </a:avLst>
            </a:prstGeom>
            <a:solidFill>
              <a:srgbClr val="F39915"/>
            </a:solidFill>
            <a:ln>
              <a:noFill/>
            </a:ln>
          </p:spPr>
          <p:txBody>
            <a:bodyPr spcFirstLastPara="1" wrap="square" lIns="72000" tIns="0" rIns="7200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uli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Aggregated</a:t>
              </a:r>
              <a:endParaRPr/>
            </a:p>
          </p:txBody>
        </p:sp>
      </p:grpSp>
      <p:grpSp>
        <p:nvGrpSpPr>
          <p:cNvPr id="749" name="Shape 749"/>
          <p:cNvGrpSpPr/>
          <p:nvPr/>
        </p:nvGrpSpPr>
        <p:grpSpPr>
          <a:xfrm>
            <a:off x="7372983" y="2324282"/>
            <a:ext cx="784116" cy="321001"/>
            <a:chOff x="9921125" y="2603682"/>
            <a:chExt cx="828000" cy="321001"/>
          </a:xfrm>
        </p:grpSpPr>
        <p:sp>
          <p:nvSpPr>
            <p:cNvPr id="750" name="Shape 750"/>
            <p:cNvSpPr/>
            <p:nvPr/>
          </p:nvSpPr>
          <p:spPr>
            <a:xfrm>
              <a:off x="9921125" y="2603682"/>
              <a:ext cx="828000" cy="136200"/>
            </a:xfrm>
            <a:prstGeom prst="roundRect">
              <a:avLst>
                <a:gd name="adj" fmla="val 16667"/>
              </a:avLst>
            </a:prstGeom>
            <a:solidFill>
              <a:srgbClr val="E8CD0F"/>
            </a:solidFill>
            <a:ln>
              <a:noFill/>
            </a:ln>
          </p:spPr>
          <p:txBody>
            <a:bodyPr spcFirstLastPara="1" wrap="square" lIns="72000" tIns="0" rIns="7200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uli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Article-level</a:t>
              </a:r>
              <a:endParaRPr/>
            </a:p>
          </p:txBody>
        </p:sp>
        <p:sp>
          <p:nvSpPr>
            <p:cNvPr id="751" name="Shape 751"/>
            <p:cNvSpPr/>
            <p:nvPr/>
          </p:nvSpPr>
          <p:spPr>
            <a:xfrm>
              <a:off x="9921125" y="2788483"/>
              <a:ext cx="828000" cy="136200"/>
            </a:xfrm>
            <a:prstGeom prst="roundRect">
              <a:avLst>
                <a:gd name="adj" fmla="val 16667"/>
              </a:avLst>
            </a:prstGeom>
            <a:solidFill>
              <a:srgbClr val="F39915"/>
            </a:solidFill>
            <a:ln>
              <a:noFill/>
            </a:ln>
          </p:spPr>
          <p:txBody>
            <a:bodyPr spcFirstLastPara="1" wrap="square" lIns="72000" tIns="0" rIns="7200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uli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Aggregated</a:t>
              </a:r>
              <a:endParaRPr/>
            </a:p>
          </p:txBody>
        </p:sp>
      </p:grpSp>
      <p:grpSp>
        <p:nvGrpSpPr>
          <p:cNvPr id="752" name="Shape 752"/>
          <p:cNvGrpSpPr/>
          <p:nvPr/>
        </p:nvGrpSpPr>
        <p:grpSpPr>
          <a:xfrm>
            <a:off x="7372983" y="2885832"/>
            <a:ext cx="784116" cy="321001"/>
            <a:chOff x="9921125" y="3165232"/>
            <a:chExt cx="828000" cy="321001"/>
          </a:xfrm>
        </p:grpSpPr>
        <p:sp>
          <p:nvSpPr>
            <p:cNvPr id="753" name="Shape 753"/>
            <p:cNvSpPr/>
            <p:nvPr/>
          </p:nvSpPr>
          <p:spPr>
            <a:xfrm>
              <a:off x="9921125" y="3165232"/>
              <a:ext cx="828000" cy="136200"/>
            </a:xfrm>
            <a:prstGeom prst="roundRect">
              <a:avLst>
                <a:gd name="adj" fmla="val 16667"/>
              </a:avLst>
            </a:prstGeom>
            <a:solidFill>
              <a:srgbClr val="E8CD0F"/>
            </a:solidFill>
            <a:ln>
              <a:noFill/>
            </a:ln>
          </p:spPr>
          <p:txBody>
            <a:bodyPr spcFirstLastPara="1" wrap="square" lIns="72000" tIns="0" rIns="7200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uli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Article-level</a:t>
              </a:r>
              <a:endParaRPr/>
            </a:p>
          </p:txBody>
        </p:sp>
        <p:sp>
          <p:nvSpPr>
            <p:cNvPr id="754" name="Shape 754"/>
            <p:cNvSpPr/>
            <p:nvPr/>
          </p:nvSpPr>
          <p:spPr>
            <a:xfrm>
              <a:off x="9921125" y="3350033"/>
              <a:ext cx="828000" cy="136200"/>
            </a:xfrm>
            <a:prstGeom prst="roundRect">
              <a:avLst>
                <a:gd name="adj" fmla="val 16667"/>
              </a:avLst>
            </a:prstGeom>
            <a:solidFill>
              <a:srgbClr val="F39915"/>
            </a:solidFill>
            <a:ln>
              <a:noFill/>
            </a:ln>
          </p:spPr>
          <p:txBody>
            <a:bodyPr spcFirstLastPara="1" wrap="square" lIns="72000" tIns="0" rIns="7200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uli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Aggregated</a:t>
              </a:r>
              <a:endParaRPr/>
            </a:p>
          </p:txBody>
        </p:sp>
      </p:grpSp>
      <p:grpSp>
        <p:nvGrpSpPr>
          <p:cNvPr id="755" name="Shape 755"/>
          <p:cNvGrpSpPr/>
          <p:nvPr/>
        </p:nvGrpSpPr>
        <p:grpSpPr>
          <a:xfrm>
            <a:off x="7372983" y="3434807"/>
            <a:ext cx="784116" cy="321001"/>
            <a:chOff x="9921125" y="3714207"/>
            <a:chExt cx="828000" cy="321001"/>
          </a:xfrm>
        </p:grpSpPr>
        <p:sp>
          <p:nvSpPr>
            <p:cNvPr id="756" name="Shape 756"/>
            <p:cNvSpPr/>
            <p:nvPr/>
          </p:nvSpPr>
          <p:spPr>
            <a:xfrm>
              <a:off x="9921125" y="3714207"/>
              <a:ext cx="828000" cy="136200"/>
            </a:xfrm>
            <a:prstGeom prst="roundRect">
              <a:avLst>
                <a:gd name="adj" fmla="val 16667"/>
              </a:avLst>
            </a:prstGeom>
            <a:solidFill>
              <a:srgbClr val="E8CD0F"/>
            </a:solidFill>
            <a:ln>
              <a:noFill/>
            </a:ln>
          </p:spPr>
          <p:txBody>
            <a:bodyPr spcFirstLastPara="1" wrap="square" lIns="72000" tIns="0" rIns="7200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uli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Article-level</a:t>
              </a:r>
              <a:endParaRPr/>
            </a:p>
          </p:txBody>
        </p:sp>
        <p:sp>
          <p:nvSpPr>
            <p:cNvPr id="757" name="Shape 757"/>
            <p:cNvSpPr/>
            <p:nvPr/>
          </p:nvSpPr>
          <p:spPr>
            <a:xfrm>
              <a:off x="9921125" y="3899008"/>
              <a:ext cx="828000" cy="136200"/>
            </a:xfrm>
            <a:prstGeom prst="roundRect">
              <a:avLst>
                <a:gd name="adj" fmla="val 16667"/>
              </a:avLst>
            </a:prstGeom>
            <a:solidFill>
              <a:srgbClr val="F39915"/>
            </a:solidFill>
            <a:ln>
              <a:noFill/>
            </a:ln>
          </p:spPr>
          <p:txBody>
            <a:bodyPr spcFirstLastPara="1" wrap="square" lIns="72000" tIns="0" rIns="7200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uli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Aggregated</a:t>
              </a:r>
              <a:endParaRPr/>
            </a:p>
          </p:txBody>
        </p:sp>
      </p:grpSp>
      <p:grpSp>
        <p:nvGrpSpPr>
          <p:cNvPr id="758" name="Shape 758"/>
          <p:cNvGrpSpPr/>
          <p:nvPr/>
        </p:nvGrpSpPr>
        <p:grpSpPr>
          <a:xfrm>
            <a:off x="7372983" y="3984565"/>
            <a:ext cx="784116" cy="321002"/>
            <a:chOff x="9921125" y="4263965"/>
            <a:chExt cx="828000" cy="321002"/>
          </a:xfrm>
        </p:grpSpPr>
        <p:sp>
          <p:nvSpPr>
            <p:cNvPr id="759" name="Shape 759"/>
            <p:cNvSpPr/>
            <p:nvPr/>
          </p:nvSpPr>
          <p:spPr>
            <a:xfrm>
              <a:off x="9921125" y="4263965"/>
              <a:ext cx="828000" cy="136200"/>
            </a:xfrm>
            <a:prstGeom prst="roundRect">
              <a:avLst>
                <a:gd name="adj" fmla="val 16667"/>
              </a:avLst>
            </a:prstGeom>
            <a:solidFill>
              <a:srgbClr val="E8CD0F"/>
            </a:solidFill>
            <a:ln>
              <a:noFill/>
            </a:ln>
          </p:spPr>
          <p:txBody>
            <a:bodyPr spcFirstLastPara="1" wrap="square" lIns="72000" tIns="0" rIns="7200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uli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Article-level</a:t>
              </a:r>
              <a:endParaRPr/>
            </a:p>
          </p:txBody>
        </p:sp>
        <p:sp>
          <p:nvSpPr>
            <p:cNvPr id="760" name="Shape 760"/>
            <p:cNvSpPr/>
            <p:nvPr/>
          </p:nvSpPr>
          <p:spPr>
            <a:xfrm>
              <a:off x="9921125" y="4448767"/>
              <a:ext cx="828000" cy="136200"/>
            </a:xfrm>
            <a:prstGeom prst="roundRect">
              <a:avLst>
                <a:gd name="adj" fmla="val 16667"/>
              </a:avLst>
            </a:prstGeom>
            <a:solidFill>
              <a:srgbClr val="F39915"/>
            </a:solidFill>
            <a:ln>
              <a:noFill/>
            </a:ln>
          </p:spPr>
          <p:txBody>
            <a:bodyPr spcFirstLastPara="1" wrap="square" lIns="72000" tIns="0" rIns="7200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Muli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Muli"/>
                  <a:ea typeface="Muli"/>
                  <a:cs typeface="Muli"/>
                  <a:sym typeface="Muli"/>
                </a:rPr>
                <a:t>Aggregated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Shape 3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5313" y="1257175"/>
            <a:ext cx="3644838" cy="31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Shape 330"/>
          <p:cNvSpPr txBox="1">
            <a:spLocks noGrp="1"/>
          </p:cNvSpPr>
          <p:nvPr>
            <p:ph type="title"/>
          </p:nvPr>
        </p:nvSpPr>
        <p:spPr>
          <a:xfrm>
            <a:off x="310325" y="230100"/>
            <a:ext cx="79389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rPr>
              <a:t>Digital Science – a portfolio of innovative companies</a:t>
            </a:r>
            <a:endParaRPr sz="2400" b="0">
              <a:solidFill>
                <a:srgbClr val="FFFFFF"/>
              </a:solidFill>
              <a:latin typeface="Muli Light"/>
              <a:ea typeface="Muli Light"/>
              <a:cs typeface="Muli Light"/>
              <a:sym typeface="Muli Light"/>
            </a:endParaRPr>
          </a:p>
        </p:txBody>
      </p:sp>
      <p:pic>
        <p:nvPicPr>
          <p:cNvPr id="331" name="Shape 3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7018" y="3127520"/>
            <a:ext cx="343669" cy="34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Shape 3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7373" y="3104661"/>
            <a:ext cx="399925" cy="38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9411" y="3170467"/>
            <a:ext cx="257752" cy="25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05654" y="3064324"/>
            <a:ext cx="333025" cy="53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Shape 3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91650" y="3129948"/>
            <a:ext cx="338850" cy="33885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4120800" cy="31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 Light"/>
              <a:buChar char="●"/>
            </a:pPr>
            <a:r>
              <a:rPr lang="en" sz="1400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rPr>
              <a:t>Digital Science invests, supports and nurtures small innovative software companies</a:t>
            </a:r>
            <a:endParaRPr sz="1400">
              <a:solidFill>
                <a:srgbClr val="FFFFFF"/>
              </a:solidFill>
              <a:latin typeface="Muli Light"/>
              <a:ea typeface="Muli Light"/>
              <a:cs typeface="Muli Light"/>
              <a:sym typeface="Muli Light"/>
            </a:endParaRPr>
          </a:p>
          <a:p>
            <a:pPr marL="457200" lvl="0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 Light"/>
              <a:buChar char="●"/>
            </a:pPr>
            <a:r>
              <a:rPr lang="en" sz="1400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rPr>
              <a:t>Rooted in research, most founders com</a:t>
            </a:r>
            <a:r>
              <a:rPr lang="en"/>
              <a:t>e</a:t>
            </a:r>
            <a:r>
              <a:rPr lang="en" sz="1400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rPr>
              <a:t> from an academic background, started a company around solving a self encountered problem</a:t>
            </a:r>
            <a:endParaRPr sz="1400">
              <a:solidFill>
                <a:srgbClr val="FFFFFF"/>
              </a:solidFill>
              <a:latin typeface="Muli Light"/>
              <a:ea typeface="Muli Light"/>
              <a:cs typeface="Muli Light"/>
              <a:sym typeface="Muli Light"/>
            </a:endParaRPr>
          </a:p>
          <a:p>
            <a:pPr marL="457200" lvl="0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uli Light"/>
              <a:buChar char="●"/>
            </a:pPr>
            <a:r>
              <a:rPr lang="en" sz="1400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rPr>
              <a:t>Key principle: provide latitude, enable entrepreneurial spirit and activity, mix of ‘leaving alone’, ‘subtle guiding’, ‘having their backs’ and ‘open arguments’ like in every healthy family</a:t>
            </a:r>
            <a:endParaRPr sz="1400">
              <a:solidFill>
                <a:schemeClr val="lt1"/>
              </a:solidFill>
              <a:latin typeface="Muli Light"/>
              <a:ea typeface="Muli Light"/>
              <a:cs typeface="Muli Light"/>
              <a:sym typeface="Muli Light"/>
            </a:endParaRPr>
          </a:p>
          <a:p>
            <a:pPr marL="457200" lvl="0" indent="-317500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400"/>
              <a:buFont typeface="Muli Light"/>
              <a:buChar char="●"/>
            </a:pPr>
            <a:r>
              <a:rPr lang="en" sz="1400">
                <a:solidFill>
                  <a:schemeClr val="lt1"/>
                </a:solidFill>
                <a:latin typeface="Muli Light"/>
                <a:ea typeface="Muli Light"/>
                <a:cs typeface="Muli Light"/>
                <a:sym typeface="Muli Light"/>
              </a:rPr>
              <a:t>Started in 2009, invested and started 12 companies to date about 300 colleagues</a:t>
            </a:r>
            <a:endParaRPr sz="1400">
              <a:solidFill>
                <a:srgbClr val="FFFFFF"/>
              </a:solidFill>
              <a:latin typeface="Muli Light"/>
              <a:ea typeface="Muli Light"/>
              <a:cs typeface="Muli Light"/>
              <a:sym typeface="Muli Light"/>
            </a:endParaRPr>
          </a:p>
        </p:txBody>
      </p:sp>
      <p:pic>
        <p:nvPicPr>
          <p:cNvPr id="337" name="Shape 3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72667" y="3768025"/>
            <a:ext cx="737433" cy="3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Shape 3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40774" y="1688250"/>
            <a:ext cx="336050" cy="41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Shape 33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62675" y="2434426"/>
            <a:ext cx="370450" cy="37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53138" y="1710199"/>
            <a:ext cx="374050" cy="36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Shape 34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080600" y="1708930"/>
            <a:ext cx="376950" cy="368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452725" y="1704825"/>
            <a:ext cx="376950" cy="37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308924" y="2433175"/>
            <a:ext cx="373125" cy="3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/>
          <p:cNvPicPr preferRelativeResize="0"/>
          <p:nvPr/>
        </p:nvPicPr>
        <p:blipFill rotWithShape="1">
          <a:blip r:embed="rId16">
            <a:alphaModFix/>
          </a:blip>
          <a:srcRect l="20502" r="58627"/>
          <a:stretch/>
        </p:blipFill>
        <p:spPr>
          <a:xfrm>
            <a:off x="5799600" y="3806296"/>
            <a:ext cx="383029" cy="29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848750" y="2408626"/>
            <a:ext cx="308050" cy="42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346623" y="2378075"/>
            <a:ext cx="415525" cy="41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771800" y="2432550"/>
            <a:ext cx="374650" cy="370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08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Shape 765"/>
          <p:cNvSpPr txBox="1">
            <a:spLocks noGrp="1"/>
          </p:cNvSpPr>
          <p:nvPr>
            <p:ph type="title"/>
          </p:nvPr>
        </p:nvSpPr>
        <p:spPr>
          <a:xfrm>
            <a:off x="310325" y="230100"/>
            <a:ext cx="79389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Shape 766"/>
          <p:cNvSpPr txBox="1">
            <a:spLocks noGrp="1"/>
          </p:cNvSpPr>
          <p:nvPr>
            <p:ph type="title" idx="2"/>
          </p:nvPr>
        </p:nvSpPr>
        <p:spPr>
          <a:xfrm>
            <a:off x="310325" y="237589"/>
            <a:ext cx="79389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Overview: Metrics in Dimensions</a:t>
            </a:r>
            <a:endParaRPr/>
          </a:p>
        </p:txBody>
      </p:sp>
      <p:sp>
        <p:nvSpPr>
          <p:cNvPr id="767" name="Shape 767"/>
          <p:cNvSpPr txBox="1"/>
          <p:nvPr/>
        </p:nvSpPr>
        <p:spPr>
          <a:xfrm>
            <a:off x="310450" y="1131000"/>
            <a:ext cx="1660800" cy="491400"/>
          </a:xfrm>
          <a:prstGeom prst="rect">
            <a:avLst/>
          </a:prstGeom>
          <a:gradFill>
            <a:gsLst>
              <a:gs pos="0">
                <a:srgbClr val="1F4596"/>
              </a:gs>
              <a:gs pos="22000">
                <a:srgbClr val="1F4596"/>
              </a:gs>
              <a:gs pos="100000">
                <a:srgbClr val="2392D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uli"/>
              <a:buNone/>
            </a:pPr>
            <a:r>
              <a:rPr lang="en" sz="13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ACR</a:t>
            </a:r>
            <a:endParaRPr sz="1300" b="1" i="0" u="none" strike="noStrike" cap="none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68" name="Shape 768"/>
          <p:cNvSpPr txBox="1"/>
          <p:nvPr/>
        </p:nvSpPr>
        <p:spPr>
          <a:xfrm>
            <a:off x="2045140" y="1131000"/>
            <a:ext cx="6204300" cy="491400"/>
          </a:xfrm>
          <a:prstGeom prst="rect">
            <a:avLst/>
          </a:prstGeom>
          <a:gradFill>
            <a:gsLst>
              <a:gs pos="0">
                <a:srgbClr val="FFFFFF">
                  <a:alpha val="26666"/>
                </a:srgbClr>
              </a:gs>
              <a:gs pos="100000">
                <a:srgbClr val="FFFFFF">
                  <a:alpha val="5882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11520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uli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Annual citation rate - The average number of citations received in a year, to articles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uli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previously published</a:t>
            </a:r>
            <a:endParaRPr/>
          </a:p>
        </p:txBody>
      </p:sp>
      <p:sp>
        <p:nvSpPr>
          <p:cNvPr id="769" name="Shape 769"/>
          <p:cNvSpPr txBox="1"/>
          <p:nvPr/>
        </p:nvSpPr>
        <p:spPr>
          <a:xfrm>
            <a:off x="310450" y="1686275"/>
            <a:ext cx="1660800" cy="491400"/>
          </a:xfrm>
          <a:prstGeom prst="rect">
            <a:avLst/>
          </a:prstGeom>
          <a:gradFill>
            <a:gsLst>
              <a:gs pos="0">
                <a:srgbClr val="1F4596"/>
              </a:gs>
              <a:gs pos="22000">
                <a:srgbClr val="1F4596"/>
              </a:gs>
              <a:gs pos="100000">
                <a:srgbClr val="2392D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uli"/>
              <a:buNone/>
            </a:pPr>
            <a:r>
              <a:rPr lang="en" sz="13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SNIP/SJR</a:t>
            </a:r>
            <a:endParaRPr sz="1300" b="1" i="0" u="none" strike="noStrike" cap="none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70" name="Shape 770"/>
          <p:cNvSpPr txBox="1"/>
          <p:nvPr/>
        </p:nvSpPr>
        <p:spPr>
          <a:xfrm>
            <a:off x="2045140" y="1686275"/>
            <a:ext cx="6204300" cy="491400"/>
          </a:xfrm>
          <a:prstGeom prst="rect">
            <a:avLst/>
          </a:prstGeom>
          <a:gradFill>
            <a:gsLst>
              <a:gs pos="0">
                <a:srgbClr val="FFFFFF">
                  <a:alpha val="26666"/>
                </a:srgbClr>
              </a:gs>
              <a:gs pos="100000">
                <a:srgbClr val="FFFFFF">
                  <a:alpha val="5882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11520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uli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Field-normalized journal metrics, calculated by CWTS and Scimago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uli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Research Group</a:t>
            </a:r>
            <a:endParaRPr/>
          </a:p>
        </p:txBody>
      </p:sp>
      <p:sp>
        <p:nvSpPr>
          <p:cNvPr id="771" name="Shape 771"/>
          <p:cNvSpPr txBox="1"/>
          <p:nvPr/>
        </p:nvSpPr>
        <p:spPr>
          <a:xfrm>
            <a:off x="310450" y="2241550"/>
            <a:ext cx="1660800" cy="491400"/>
          </a:xfrm>
          <a:prstGeom prst="rect">
            <a:avLst/>
          </a:prstGeom>
          <a:gradFill>
            <a:gsLst>
              <a:gs pos="0">
                <a:srgbClr val="1F4596"/>
              </a:gs>
              <a:gs pos="22000">
                <a:srgbClr val="1F4596"/>
              </a:gs>
              <a:gs pos="100000">
                <a:srgbClr val="2392D2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uli"/>
              <a:buNone/>
            </a:pPr>
            <a:r>
              <a:rPr lang="en" sz="1300" b="1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H-index</a:t>
            </a:r>
            <a:endParaRPr sz="1300" b="1" i="0" u="none" strike="noStrike" cap="none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72" name="Shape 772"/>
          <p:cNvSpPr txBox="1"/>
          <p:nvPr/>
        </p:nvSpPr>
        <p:spPr>
          <a:xfrm>
            <a:off x="2045140" y="2241550"/>
            <a:ext cx="6204300" cy="491400"/>
          </a:xfrm>
          <a:prstGeom prst="rect">
            <a:avLst/>
          </a:prstGeom>
          <a:gradFill>
            <a:gsLst>
              <a:gs pos="0">
                <a:srgbClr val="FFFFFF">
                  <a:alpha val="26666"/>
                </a:srgbClr>
              </a:gs>
              <a:gs pos="100000">
                <a:srgbClr val="FFFFFF">
                  <a:alpha val="5882"/>
                </a:srgbClr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11520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uli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Author-level metric to measure both productivity and citation impact of the publications of a researcher</a:t>
            </a:r>
            <a:endParaRPr/>
          </a:p>
        </p:txBody>
      </p:sp>
      <p:sp>
        <p:nvSpPr>
          <p:cNvPr id="773" name="Shape 773"/>
          <p:cNvSpPr/>
          <p:nvPr/>
        </p:nvSpPr>
        <p:spPr>
          <a:xfrm>
            <a:off x="7373283" y="1311025"/>
            <a:ext cx="784200" cy="136200"/>
          </a:xfrm>
          <a:prstGeom prst="roundRect">
            <a:avLst>
              <a:gd name="adj" fmla="val 16667"/>
            </a:avLst>
          </a:prstGeom>
          <a:solidFill>
            <a:srgbClr val="72C6C5"/>
          </a:solidFill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Muli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Journal-level</a:t>
            </a:r>
            <a:endParaRPr sz="800" b="0" i="0" u="none" strike="noStrike" cap="none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74" name="Shape 774"/>
          <p:cNvSpPr/>
          <p:nvPr/>
        </p:nvSpPr>
        <p:spPr>
          <a:xfrm>
            <a:off x="7373283" y="1860550"/>
            <a:ext cx="784200" cy="136200"/>
          </a:xfrm>
          <a:prstGeom prst="roundRect">
            <a:avLst>
              <a:gd name="adj" fmla="val 16667"/>
            </a:avLst>
          </a:prstGeom>
          <a:solidFill>
            <a:srgbClr val="72C6C5"/>
          </a:solidFill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Muli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Journal-level</a:t>
            </a:r>
            <a:endParaRPr sz="800" b="0" i="0" u="none" strike="noStrike" cap="none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75" name="Shape 775"/>
          <p:cNvSpPr/>
          <p:nvPr/>
        </p:nvSpPr>
        <p:spPr>
          <a:xfrm>
            <a:off x="7373283" y="2407483"/>
            <a:ext cx="784200" cy="136200"/>
          </a:xfrm>
          <a:prstGeom prst="roundRect">
            <a:avLst>
              <a:gd name="adj" fmla="val 16667"/>
            </a:avLst>
          </a:prstGeom>
          <a:solidFill>
            <a:srgbClr val="7C2B86"/>
          </a:solidFill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Muli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Author-level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 txBox="1">
            <a:spLocks noGrp="1"/>
          </p:cNvSpPr>
          <p:nvPr>
            <p:ph type="title"/>
          </p:nvPr>
        </p:nvSpPr>
        <p:spPr>
          <a:xfrm>
            <a:off x="756900" y="1808925"/>
            <a:ext cx="7745400" cy="11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More information about the web app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1FEF16-5578-4043-97DE-68DA7CE0D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Dimensions free vs Dimensions Plus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586465-ECD2-4947-BD84-4E591E95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25" y="1661246"/>
            <a:ext cx="3725032" cy="1821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73F009-9D58-5F40-BEBE-53C495B77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911" y="1679358"/>
            <a:ext cx="3230304" cy="1821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558FAAA-619A-E94A-8C6E-28644DCABF4C}"/>
              </a:ext>
            </a:extLst>
          </p:cNvPr>
          <p:cNvSpPr txBox="1">
            <a:spLocks/>
          </p:cNvSpPr>
          <p:nvPr/>
        </p:nvSpPr>
        <p:spPr>
          <a:xfrm>
            <a:off x="1075435" y="1139909"/>
            <a:ext cx="2768777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/>
              <a:t>Dimensions Free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940AB3D-0555-C740-9486-473C7B91EEC8}"/>
              </a:ext>
            </a:extLst>
          </p:cNvPr>
          <p:cNvSpPr txBox="1">
            <a:spLocks/>
          </p:cNvSpPr>
          <p:nvPr/>
        </p:nvSpPr>
        <p:spPr>
          <a:xfrm>
            <a:off x="5761315" y="1139909"/>
            <a:ext cx="2768777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/>
              <a:t>Dimensions Plus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F97F3FF-EF83-6941-908E-9070647B5EA5}"/>
              </a:ext>
            </a:extLst>
          </p:cNvPr>
          <p:cNvSpPr txBox="1">
            <a:spLocks/>
          </p:cNvSpPr>
          <p:nvPr/>
        </p:nvSpPr>
        <p:spPr>
          <a:xfrm>
            <a:off x="1075435" y="3679252"/>
            <a:ext cx="2768777" cy="835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Publication data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Citation data for publications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400" dirty="0" err="1"/>
              <a:t>Altmetric</a:t>
            </a:r>
            <a:r>
              <a:rPr lang="en-US" sz="1400" dirty="0"/>
              <a:t> badges (locked – 4 mentions per type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C855840-5BDD-3E47-AF22-A08ACDD1A4E4}"/>
              </a:ext>
            </a:extLst>
          </p:cNvPr>
          <p:cNvSpPr txBox="1">
            <a:spLocks/>
          </p:cNvSpPr>
          <p:nvPr/>
        </p:nvSpPr>
        <p:spPr>
          <a:xfrm>
            <a:off x="5288911" y="3500958"/>
            <a:ext cx="3780443" cy="1642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Publication data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Grants data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Patent data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Clinical trials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Data sets and policy documents –to be added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Interlinked citation data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dirty="0" err="1"/>
              <a:t>Altmetric</a:t>
            </a:r>
            <a:r>
              <a:rPr lang="en-US" sz="1000" dirty="0"/>
              <a:t> badges (unlocked)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More filters</a:t>
            </a:r>
          </a:p>
        </p:txBody>
      </p:sp>
    </p:spTree>
    <p:extLst>
      <p:ext uri="{BB962C8B-B14F-4D97-AF65-F5344CB8AC3E}">
        <p14:creationId xmlns:p14="http://schemas.microsoft.com/office/powerpoint/2010/main" val="2334337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A79996-26F4-5E42-B53D-E09D8D54D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options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B5D2234D-13DE-274E-9F79-2DE65A585434}"/>
              </a:ext>
            </a:extLst>
          </p:cNvPr>
          <p:cNvSpPr txBox="1">
            <a:spLocks/>
          </p:cNvSpPr>
          <p:nvPr/>
        </p:nvSpPr>
        <p:spPr>
          <a:xfrm>
            <a:off x="327692" y="2365575"/>
            <a:ext cx="5065402" cy="1113300"/>
          </a:xfrm>
          <a:prstGeom prst="rect">
            <a:avLst/>
          </a:prstGeom>
          <a:noFill/>
          <a:ln>
            <a:noFill/>
          </a:ln>
          <a:effectLst>
            <a:outerShdw blurRad="342900" dist="9525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/>
              <a:t>Available for the free versions and Dimensions plus</a:t>
            </a: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81773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10E379-7862-E346-942A-E9892139B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326" y="1161925"/>
            <a:ext cx="8833674" cy="974785"/>
          </a:xfrm>
        </p:spPr>
        <p:txBody>
          <a:bodyPr/>
          <a:lstStyle/>
          <a:p>
            <a:r>
              <a:rPr lang="en-US" dirty="0"/>
              <a:t>The powerful AI understands the different concepts within each article and serves you the best results related to your query by mapping the entire body of each publication.</a:t>
            </a:r>
          </a:p>
          <a:p>
            <a:r>
              <a:rPr lang="en-US" dirty="0"/>
              <a:t>Further filters can be applied either from the left hand side or the top of the search results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F45CC42-7D4F-CB41-9A5A-B36D66469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by full-text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F2CF71-DB93-AF42-8DDA-DD8CEB398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742" y="1982669"/>
            <a:ext cx="5950516" cy="307891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Double Brace 5">
            <a:extLst>
              <a:ext uri="{FF2B5EF4-FFF2-40B4-BE49-F238E27FC236}">
                <a16:creationId xmlns:a16="http://schemas.microsoft.com/office/drawing/2014/main" xmlns="" id="{354C0E04-8948-DC4B-BFA7-9A993EF32CA3}"/>
              </a:ext>
            </a:extLst>
          </p:cNvPr>
          <p:cNvSpPr/>
          <p:nvPr/>
        </p:nvSpPr>
        <p:spPr>
          <a:xfrm>
            <a:off x="1436914" y="2136710"/>
            <a:ext cx="1548882" cy="2924877"/>
          </a:xfrm>
          <a:prstGeom prst="bracePair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6C9A88D2-5C93-E849-9FBD-6FDC9FDAA623}"/>
              </a:ext>
            </a:extLst>
          </p:cNvPr>
          <p:cNvCxnSpPr>
            <a:cxnSpLocks/>
          </p:cNvCxnSpPr>
          <p:nvPr/>
        </p:nvCxnSpPr>
        <p:spPr>
          <a:xfrm flipV="1">
            <a:off x="5663682" y="2637064"/>
            <a:ext cx="0" cy="5633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29128D6F-9FBC-114E-BFFE-880D93B6C25F}"/>
              </a:ext>
            </a:extLst>
          </p:cNvPr>
          <p:cNvCxnSpPr>
            <a:cxnSpLocks/>
          </p:cNvCxnSpPr>
          <p:nvPr/>
        </p:nvCxnSpPr>
        <p:spPr>
          <a:xfrm flipV="1">
            <a:off x="3278156" y="2290082"/>
            <a:ext cx="0" cy="5633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884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AFA0EA2-015C-6046-93D4-62703259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625" y="1161925"/>
            <a:ext cx="8221208" cy="638883"/>
          </a:xfrm>
        </p:spPr>
        <p:txBody>
          <a:bodyPr/>
          <a:lstStyle/>
          <a:p>
            <a:r>
              <a:rPr lang="en-US" dirty="0"/>
              <a:t>Traditional search option</a:t>
            </a:r>
          </a:p>
          <a:p>
            <a:r>
              <a:rPr lang="en-US" dirty="0"/>
              <a:t>Further filters can be applied either from the left hand side or the top of the search results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5D3D065-D098-6440-8E01-84145B021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by title and abstract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6103E1-5DA8-8D44-8152-A7D45F049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47" y="1800808"/>
            <a:ext cx="6036906" cy="315707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62BAE539-8449-BE47-8F15-0CE259552275}"/>
              </a:ext>
            </a:extLst>
          </p:cNvPr>
          <p:cNvCxnSpPr>
            <a:cxnSpLocks/>
          </p:cNvCxnSpPr>
          <p:nvPr/>
        </p:nvCxnSpPr>
        <p:spPr>
          <a:xfrm flipV="1">
            <a:off x="3704253" y="2105219"/>
            <a:ext cx="0" cy="5633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3F4F61D4-0AB7-AA4A-88EA-00A53CB3E65E}"/>
              </a:ext>
            </a:extLst>
          </p:cNvPr>
          <p:cNvCxnSpPr>
            <a:cxnSpLocks/>
          </p:cNvCxnSpPr>
          <p:nvPr/>
        </p:nvCxnSpPr>
        <p:spPr>
          <a:xfrm flipV="1">
            <a:off x="5554825" y="2453562"/>
            <a:ext cx="0" cy="5633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Double Brace 7">
            <a:extLst>
              <a:ext uri="{FF2B5EF4-FFF2-40B4-BE49-F238E27FC236}">
                <a16:creationId xmlns:a16="http://schemas.microsoft.com/office/drawing/2014/main" xmlns="" id="{1259CAAD-19CE-0548-83C3-26F8120C3028}"/>
              </a:ext>
            </a:extLst>
          </p:cNvPr>
          <p:cNvSpPr/>
          <p:nvPr/>
        </p:nvSpPr>
        <p:spPr>
          <a:xfrm>
            <a:off x="1436914" y="2034069"/>
            <a:ext cx="1548882" cy="2924877"/>
          </a:xfrm>
          <a:prstGeom prst="bracePair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67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542BD2F-06D4-AC49-A051-8AC034D4E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625" y="1161925"/>
            <a:ext cx="8435812" cy="694867"/>
          </a:xfrm>
        </p:spPr>
        <p:txBody>
          <a:bodyPr/>
          <a:lstStyle/>
          <a:p>
            <a:r>
              <a:rPr lang="en-US" dirty="0"/>
              <a:t>Paste any abstract in the search tab and the system will find similar articles</a:t>
            </a:r>
          </a:p>
          <a:p>
            <a:r>
              <a:rPr lang="en-US" dirty="0"/>
              <a:t>Further filters can be applied either from the left hand side or the top of the search results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1770DBF0-45CC-7343-8858-77670508E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by abstract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504EDD-96F2-6941-93D8-313E4DC588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94"/>
          <a:stretch/>
        </p:blipFill>
        <p:spPr>
          <a:xfrm>
            <a:off x="1581539" y="1752683"/>
            <a:ext cx="5873620" cy="319970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2F494061-661A-E542-B676-B3E31B252AFC}"/>
              </a:ext>
            </a:extLst>
          </p:cNvPr>
          <p:cNvCxnSpPr>
            <a:cxnSpLocks/>
          </p:cNvCxnSpPr>
          <p:nvPr/>
        </p:nvCxnSpPr>
        <p:spPr>
          <a:xfrm flipV="1">
            <a:off x="3153747" y="1927938"/>
            <a:ext cx="0" cy="5633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Double Brace 6">
            <a:extLst>
              <a:ext uri="{FF2B5EF4-FFF2-40B4-BE49-F238E27FC236}">
                <a16:creationId xmlns:a16="http://schemas.microsoft.com/office/drawing/2014/main" xmlns="" id="{693830C2-69BC-A540-A9F6-30F1937D75EF}"/>
              </a:ext>
            </a:extLst>
          </p:cNvPr>
          <p:cNvSpPr/>
          <p:nvPr/>
        </p:nvSpPr>
        <p:spPr>
          <a:xfrm>
            <a:off x="1436914" y="1996745"/>
            <a:ext cx="1548882" cy="2924877"/>
          </a:xfrm>
          <a:prstGeom prst="bracePair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07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8365800" cy="31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 sz="1400">
                <a:solidFill>
                  <a:srgbClr val="FFFFFF"/>
                </a:solidFill>
              </a:rPr>
              <a:t>Democratise / commod</a:t>
            </a:r>
            <a:r>
              <a:rPr lang="en"/>
              <a:t>itise </a:t>
            </a:r>
            <a:r>
              <a:rPr lang="en" sz="1400">
                <a:solidFill>
                  <a:srgbClr val="FFFFFF"/>
                </a:solidFill>
              </a:rPr>
              <a:t>data – a precondition for innovation</a:t>
            </a:r>
            <a:endParaRPr sz="1400">
              <a:solidFill>
                <a:srgbClr val="FFFFFF"/>
              </a:solidFill>
            </a:endParaRPr>
          </a:p>
          <a:p>
            <a:pPr marL="457200" lvl="0" indent="-3175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 sz="1400">
                <a:solidFill>
                  <a:srgbClr val="FFFFFF"/>
                </a:solidFill>
              </a:rPr>
              <a:t>Broader view </a:t>
            </a:r>
            <a:endParaRPr sz="1400">
              <a:solidFill>
                <a:srgbClr val="FFFFFF"/>
              </a:solidFill>
            </a:endParaRPr>
          </a:p>
          <a:p>
            <a:pPr marL="457200" lvl="0" indent="-3175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 sz="1400">
                <a:solidFill>
                  <a:srgbClr val="FFFFFF"/>
                </a:solidFill>
              </a:rPr>
              <a:t>Rich contextualisation for discovery and research management</a:t>
            </a:r>
            <a:endParaRPr sz="1400">
              <a:solidFill>
                <a:srgbClr val="FFFFFF"/>
              </a:solidFill>
            </a:endParaRPr>
          </a:p>
          <a:p>
            <a:pPr marL="457200" lvl="0" indent="-3175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 sz="1400">
                <a:solidFill>
                  <a:srgbClr val="FFFFFF"/>
                </a:solidFill>
              </a:rPr>
              <a:t>Balance of interests – Digital Science in a unique position to do this</a:t>
            </a:r>
            <a:endParaRPr sz="1400">
              <a:solidFill>
                <a:srgbClr val="FFFFFF"/>
              </a:solidFill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</a:endParaRPr>
          </a:p>
        </p:txBody>
      </p:sp>
      <p:grpSp>
        <p:nvGrpSpPr>
          <p:cNvPr id="363" name="Shape 363"/>
          <p:cNvGrpSpPr/>
          <p:nvPr/>
        </p:nvGrpSpPr>
        <p:grpSpPr>
          <a:xfrm>
            <a:off x="-839875" y="3110388"/>
            <a:ext cx="9515675" cy="1288287"/>
            <a:chOff x="-542925" y="3236088"/>
            <a:chExt cx="9515675" cy="1288287"/>
          </a:xfrm>
        </p:grpSpPr>
        <p:pic>
          <p:nvPicPr>
            <p:cNvPr id="364" name="Shape 36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-542925" y="3286125"/>
              <a:ext cx="8639175" cy="123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5" name="Shape 365"/>
            <p:cNvSpPr/>
            <p:nvPr/>
          </p:nvSpPr>
          <p:spPr>
            <a:xfrm>
              <a:off x="7734300" y="3486150"/>
              <a:ext cx="888000" cy="769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6" name="Shape 36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51325" y="3236088"/>
              <a:ext cx="1321426" cy="12696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7" name="Shape 367"/>
          <p:cNvSpPr txBox="1">
            <a:spLocks noGrp="1"/>
          </p:cNvSpPr>
          <p:nvPr>
            <p:ph type="title"/>
          </p:nvPr>
        </p:nvSpPr>
        <p:spPr>
          <a:xfrm>
            <a:off x="310325" y="230100"/>
            <a:ext cx="79389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rPr>
              <a:t>The Digital Science team’s vision</a:t>
            </a:r>
            <a:endParaRPr sz="2400" b="0">
              <a:solidFill>
                <a:srgbClr val="FFFFFF"/>
              </a:solidFill>
              <a:latin typeface="Muli Light"/>
              <a:ea typeface="Muli Light"/>
              <a:cs typeface="Muli Light"/>
              <a:sym typeface="Muli Light"/>
            </a:endParaRPr>
          </a:p>
        </p:txBody>
      </p:sp>
    </p:spTree>
    <p:extLst>
      <p:ext uri="{BB962C8B-B14F-4D97-AF65-F5344CB8AC3E}">
        <p14:creationId xmlns:p14="http://schemas.microsoft.com/office/powerpoint/2010/main" val="468233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Six Digital Science companies decided to work together to do something about these challenges!</a:t>
            </a:r>
            <a:endParaRPr/>
          </a:p>
        </p:txBody>
      </p:sp>
      <p:pic>
        <p:nvPicPr>
          <p:cNvPr id="373" name="Shape 3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2175" y="2247425"/>
            <a:ext cx="1641474" cy="157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Shape 3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4925" y="4024225"/>
            <a:ext cx="1392750" cy="43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1700" y="1609650"/>
            <a:ext cx="1277200" cy="4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Shape 3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67350" y="2559225"/>
            <a:ext cx="156210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Shape 3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54925" y="1634975"/>
            <a:ext cx="1171575" cy="4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62238" y="4140949"/>
            <a:ext cx="1622926" cy="1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Shape 37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95326" y="2669774"/>
            <a:ext cx="1783149" cy="50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7782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Shape 384"/>
          <p:cNvGrpSpPr/>
          <p:nvPr/>
        </p:nvGrpSpPr>
        <p:grpSpPr>
          <a:xfrm>
            <a:off x="3376597" y="2779740"/>
            <a:ext cx="1953388" cy="1662604"/>
            <a:chOff x="3376591" y="2789277"/>
            <a:chExt cx="1953388" cy="1662604"/>
          </a:xfrm>
        </p:grpSpPr>
        <p:pic>
          <p:nvPicPr>
            <p:cNvPr id="385" name="Shape 38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76591" y="2789277"/>
              <a:ext cx="1953388" cy="16626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6" name="Shape 386"/>
            <p:cNvSpPr txBox="1"/>
            <p:nvPr/>
          </p:nvSpPr>
          <p:spPr>
            <a:xfrm>
              <a:off x="3622935" y="3393875"/>
              <a:ext cx="1460700" cy="7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uli Light"/>
                  <a:ea typeface="Muli Light"/>
                  <a:cs typeface="Muli Light"/>
                  <a:sym typeface="Muli Light"/>
                </a:rPr>
                <a:t>Allowing researchers and institutions to store, manage and publish research related data </a:t>
              </a:r>
              <a:endParaRPr sz="1000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endParaRPr>
            </a:p>
          </p:txBody>
        </p:sp>
        <p:pic>
          <p:nvPicPr>
            <p:cNvPr id="387" name="Shape 38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68798" y="3079512"/>
              <a:ext cx="968975" cy="2993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8" name="Shape 388"/>
          <p:cNvGrpSpPr/>
          <p:nvPr/>
        </p:nvGrpSpPr>
        <p:grpSpPr>
          <a:xfrm>
            <a:off x="1906815" y="1926151"/>
            <a:ext cx="1953388" cy="1662604"/>
            <a:chOff x="1906815" y="1926151"/>
            <a:chExt cx="1953388" cy="1662604"/>
          </a:xfrm>
        </p:grpSpPr>
        <p:pic>
          <p:nvPicPr>
            <p:cNvPr id="389" name="Shape 38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06815" y="1926151"/>
              <a:ext cx="1953388" cy="16626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0" name="Shape 390"/>
            <p:cNvSpPr txBox="1"/>
            <p:nvPr/>
          </p:nvSpPr>
          <p:spPr>
            <a:xfrm>
              <a:off x="2123159" y="2592000"/>
              <a:ext cx="1520700" cy="95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uli Light"/>
                  <a:ea typeface="Muli Light"/>
                  <a:cs typeface="Muli Light"/>
                  <a:sym typeface="Muli Light"/>
                </a:rPr>
                <a:t>3.7 M projects in grant database, enrichment services and analytical application core </a:t>
              </a:r>
              <a:endParaRPr sz="1000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endParaRPr>
            </a:p>
          </p:txBody>
        </p:sp>
      </p:grpSp>
      <p:grpSp>
        <p:nvGrpSpPr>
          <p:cNvPr id="391" name="Shape 391"/>
          <p:cNvGrpSpPr/>
          <p:nvPr/>
        </p:nvGrpSpPr>
        <p:grpSpPr>
          <a:xfrm>
            <a:off x="435050" y="1091586"/>
            <a:ext cx="1953388" cy="1662604"/>
            <a:chOff x="533650" y="1091586"/>
            <a:chExt cx="1953388" cy="1662604"/>
          </a:xfrm>
        </p:grpSpPr>
        <p:pic>
          <p:nvPicPr>
            <p:cNvPr id="392" name="Shape 39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3650" y="1091586"/>
              <a:ext cx="1953388" cy="16626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3" name="Shape 393"/>
            <p:cNvSpPr txBox="1"/>
            <p:nvPr/>
          </p:nvSpPr>
          <p:spPr>
            <a:xfrm>
              <a:off x="653094" y="1780325"/>
              <a:ext cx="1714500" cy="7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uli Light"/>
                  <a:ea typeface="Muli Light"/>
                  <a:cs typeface="Muli Light"/>
                  <a:sym typeface="Muli Light"/>
                </a:rPr>
                <a:t>Institution disambiguation, </a:t>
              </a:r>
              <a:endParaRPr sz="1000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uli Light"/>
                  <a:ea typeface="Muli Light"/>
                  <a:cs typeface="Muli Light"/>
                  <a:sym typeface="Muli Light"/>
                </a:rPr>
                <a:t>80k+ organisation IDs, </a:t>
              </a:r>
              <a:endParaRPr sz="1000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uli Light"/>
                  <a:ea typeface="Muli Light"/>
                  <a:cs typeface="Muli Light"/>
                  <a:sym typeface="Muli Light"/>
                </a:rPr>
                <a:t>openly available</a:t>
              </a:r>
              <a:endParaRPr sz="1000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endParaRPr>
            </a:p>
          </p:txBody>
        </p:sp>
        <p:pic>
          <p:nvPicPr>
            <p:cNvPr id="394" name="Shape 39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71207" y="1459550"/>
              <a:ext cx="678275" cy="206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5" name="Shape 395"/>
          <p:cNvGrpSpPr/>
          <p:nvPr/>
        </p:nvGrpSpPr>
        <p:grpSpPr>
          <a:xfrm>
            <a:off x="3376597" y="1065524"/>
            <a:ext cx="1953388" cy="1662604"/>
            <a:chOff x="3376591" y="1065524"/>
            <a:chExt cx="1953388" cy="1662604"/>
          </a:xfrm>
        </p:grpSpPr>
        <p:pic>
          <p:nvPicPr>
            <p:cNvPr id="396" name="Shape 39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76591" y="1065524"/>
              <a:ext cx="1953388" cy="16626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7" name="Shape 397"/>
            <p:cNvSpPr txBox="1"/>
            <p:nvPr/>
          </p:nvSpPr>
          <p:spPr>
            <a:xfrm>
              <a:off x="3635444" y="1711275"/>
              <a:ext cx="1462500" cy="78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uli Light"/>
                  <a:ea typeface="Muli Light"/>
                  <a:cs typeface="Muli Light"/>
                  <a:sym typeface="Muli Light"/>
                </a:rPr>
                <a:t>Tracking attention in news, social media and policy papers - as an immediate resonance</a:t>
              </a:r>
              <a:endParaRPr sz="1000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endParaRPr>
            </a:p>
          </p:txBody>
        </p:sp>
        <p:pic>
          <p:nvPicPr>
            <p:cNvPr id="398" name="Shape 39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834549" y="1389776"/>
              <a:ext cx="1037500" cy="3569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9" name="Shape 399"/>
          <p:cNvGrpSpPr/>
          <p:nvPr/>
        </p:nvGrpSpPr>
        <p:grpSpPr>
          <a:xfrm>
            <a:off x="4851505" y="1926098"/>
            <a:ext cx="1953388" cy="1662604"/>
            <a:chOff x="4803873" y="1954726"/>
            <a:chExt cx="1953388" cy="1662604"/>
          </a:xfrm>
        </p:grpSpPr>
        <p:pic>
          <p:nvPicPr>
            <p:cNvPr id="400" name="Shape 40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03873" y="1954726"/>
              <a:ext cx="1953388" cy="16626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1" name="Shape 401"/>
            <p:cNvSpPr txBox="1"/>
            <p:nvPr/>
          </p:nvSpPr>
          <p:spPr>
            <a:xfrm>
              <a:off x="5117417" y="2636882"/>
              <a:ext cx="1326300" cy="63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uli Light"/>
                  <a:ea typeface="Muli Light"/>
                  <a:cs typeface="Muli Light"/>
                  <a:sym typeface="Muli Light"/>
                </a:rPr>
                <a:t>Global patent database - more than 100M patent records</a:t>
              </a:r>
              <a:endParaRPr sz="1000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endParaRPr>
            </a:p>
          </p:txBody>
        </p:sp>
        <p:pic>
          <p:nvPicPr>
            <p:cNvPr id="402" name="Shape 40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302692" y="2298150"/>
              <a:ext cx="955750" cy="292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3" name="Shape 403"/>
          <p:cNvGrpSpPr/>
          <p:nvPr/>
        </p:nvGrpSpPr>
        <p:grpSpPr>
          <a:xfrm>
            <a:off x="6319308" y="1072461"/>
            <a:ext cx="1953388" cy="1662604"/>
            <a:chOff x="6438607" y="1091574"/>
            <a:chExt cx="1953388" cy="1662604"/>
          </a:xfrm>
        </p:grpSpPr>
        <p:pic>
          <p:nvPicPr>
            <p:cNvPr id="404" name="Shape 40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438607" y="1091574"/>
              <a:ext cx="1953388" cy="16626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5" name="Shape 405"/>
            <p:cNvSpPr txBox="1"/>
            <p:nvPr/>
          </p:nvSpPr>
          <p:spPr>
            <a:xfrm>
              <a:off x="6558050" y="1616050"/>
              <a:ext cx="1714500" cy="112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uli Light"/>
                  <a:ea typeface="Muli Light"/>
                  <a:cs typeface="Muli Light"/>
                  <a:sym typeface="Muli Light"/>
                </a:rPr>
                <a:t>Research information management system - deep knowledge </a:t>
              </a:r>
              <a:endParaRPr sz="1000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uli Light"/>
                  <a:ea typeface="Muli Light"/>
                  <a:cs typeface="Muli Light"/>
                  <a:sym typeface="Muli Light"/>
                </a:rPr>
                <a:t>about institutional </a:t>
              </a:r>
              <a:endParaRPr sz="1000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uli Light"/>
                  <a:ea typeface="Muli Light"/>
                  <a:cs typeface="Muli Light"/>
                  <a:sym typeface="Muli Light"/>
                </a:rPr>
                <a:t>requirements for </a:t>
              </a:r>
              <a:endParaRPr sz="1000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uli Light"/>
                  <a:ea typeface="Muli Light"/>
                  <a:cs typeface="Muli Light"/>
                  <a:sym typeface="Muli Light"/>
                </a:rPr>
                <a:t>data and metrics </a:t>
              </a:r>
              <a:endParaRPr sz="1000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endParaRPr>
            </a:p>
          </p:txBody>
        </p:sp>
      </p:grpSp>
      <p:grpSp>
        <p:nvGrpSpPr>
          <p:cNvPr id="406" name="Shape 406"/>
          <p:cNvGrpSpPr/>
          <p:nvPr/>
        </p:nvGrpSpPr>
        <p:grpSpPr>
          <a:xfrm>
            <a:off x="6319308" y="2779745"/>
            <a:ext cx="1953388" cy="1662604"/>
            <a:chOff x="6238113" y="2815020"/>
            <a:chExt cx="1953388" cy="1662604"/>
          </a:xfrm>
        </p:grpSpPr>
        <p:pic>
          <p:nvPicPr>
            <p:cNvPr id="407" name="Shape 40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38113" y="2815020"/>
              <a:ext cx="1953388" cy="16626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8" name="Shape 408"/>
            <p:cNvSpPr txBox="1"/>
            <p:nvPr/>
          </p:nvSpPr>
          <p:spPr>
            <a:xfrm>
              <a:off x="6578582" y="3529202"/>
              <a:ext cx="1253400" cy="7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uli Light"/>
                  <a:ea typeface="Muli Light"/>
                  <a:cs typeface="Muli Light"/>
                  <a:sym typeface="Muli Light"/>
                </a:rPr>
                <a:t>Serving publishers, access to +50M journal articles and books</a:t>
              </a:r>
              <a:endParaRPr sz="1000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endParaRPr>
            </a:p>
          </p:txBody>
        </p:sp>
        <p:pic>
          <p:nvPicPr>
            <p:cNvPr id="409" name="Shape 40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669120" y="2999400"/>
              <a:ext cx="1072324" cy="536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0" name="Shape 410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What was available within Digital Science?</a:t>
            </a:r>
            <a:endParaRPr/>
          </a:p>
        </p:txBody>
      </p:sp>
      <p:pic>
        <p:nvPicPr>
          <p:cNvPr id="411" name="Shape 4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40466" y="1368150"/>
            <a:ext cx="1111071" cy="13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97725" y="2187175"/>
            <a:ext cx="1171575" cy="404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83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6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6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6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6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Shape 4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4150" y="1221775"/>
            <a:ext cx="3783099" cy="327547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353625" y="1161925"/>
            <a:ext cx="3948600" cy="31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Offered important insights</a:t>
            </a:r>
            <a:endParaRPr>
              <a:solidFill>
                <a:srgbClr val="FFFFFF"/>
              </a:solidFill>
            </a:endParaRPr>
          </a:p>
          <a:p>
            <a:pPr marL="457200" lvl="0" indent="-3175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Actual needs in research discovery, administration, </a:t>
            </a:r>
            <a:br>
              <a:rPr lang="en">
                <a:solidFill>
                  <a:srgbClr val="FFFFFF"/>
                </a:solidFill>
              </a:rPr>
            </a:br>
            <a:r>
              <a:rPr lang="en">
                <a:solidFill>
                  <a:srgbClr val="FFFFFF"/>
                </a:solidFill>
              </a:rPr>
              <a:t>and management </a:t>
            </a:r>
            <a:endParaRPr>
              <a:solidFill>
                <a:srgbClr val="FFFFFF"/>
              </a:solidFill>
            </a:endParaRPr>
          </a:p>
          <a:p>
            <a:pPr marL="457200" lvl="0" indent="-3175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Needs within different disciplines </a:t>
            </a:r>
            <a:br>
              <a:rPr lang="en">
                <a:solidFill>
                  <a:srgbClr val="FFFFFF"/>
                </a:solidFill>
              </a:rPr>
            </a:br>
            <a:endParaRPr>
              <a:solidFill>
                <a:srgbClr val="FFFFFF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Regional differences </a:t>
            </a:r>
            <a:endParaRPr>
              <a:solidFill>
                <a:srgbClr val="FFFFFF"/>
              </a:solidFill>
            </a:endParaRPr>
          </a:p>
          <a:p>
            <a:pPr marL="457200" lvl="0" indent="-317500" rtl="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Best practises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19" name="Shape 419"/>
          <p:cNvSpPr txBox="1">
            <a:spLocks noGrp="1"/>
          </p:cNvSpPr>
          <p:nvPr>
            <p:ph type="title"/>
          </p:nvPr>
        </p:nvSpPr>
        <p:spPr>
          <a:xfrm>
            <a:off x="310325" y="237589"/>
            <a:ext cx="79389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rgbClr val="FFFFFF"/>
                </a:solidFill>
              </a:rPr>
              <a:t>130+ global partners worked on new Dimensions 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420" name="Shape 4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0175" y="2949150"/>
            <a:ext cx="1131049" cy="30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Shape 4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1901" y="2217550"/>
            <a:ext cx="1011249" cy="60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17200" y="2408000"/>
            <a:ext cx="636999" cy="2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Shape 4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91500" y="3715687"/>
            <a:ext cx="824150" cy="27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Shape 4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81425" y="1766638"/>
            <a:ext cx="1598900" cy="47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Shape 4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10300" y="1460863"/>
            <a:ext cx="1605349" cy="24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Shape 4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47750" y="1839375"/>
            <a:ext cx="573201" cy="3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Shape 4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07250" y="2480050"/>
            <a:ext cx="413701" cy="41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Shape 4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15650" y="2890338"/>
            <a:ext cx="406450" cy="3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Shape 42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22950" y="1839375"/>
            <a:ext cx="512851" cy="1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Shape 43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18875" y="3392937"/>
            <a:ext cx="1161450" cy="1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Shape 43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166975" y="3731725"/>
            <a:ext cx="433450" cy="41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Shape 43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13825" y="4141225"/>
            <a:ext cx="679000" cy="23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Shape 43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567725" y="2722600"/>
            <a:ext cx="428399" cy="42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Shape 43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197150" y="3487650"/>
            <a:ext cx="920100" cy="1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Shape 43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947750" y="3189487"/>
            <a:ext cx="402652" cy="329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083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Shape 5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2500" y="1080500"/>
            <a:ext cx="6443023" cy="119255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Shape 530"/>
          <p:cNvSpPr/>
          <p:nvPr/>
        </p:nvSpPr>
        <p:spPr>
          <a:xfrm>
            <a:off x="514440" y="3892675"/>
            <a:ext cx="3810000" cy="352200"/>
          </a:xfrm>
          <a:prstGeom prst="homePlate">
            <a:avLst>
              <a:gd name="adj" fmla="val 50000"/>
            </a:avLst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1-5 years from grant to publication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31" name="Shape 531"/>
          <p:cNvSpPr/>
          <p:nvPr/>
        </p:nvSpPr>
        <p:spPr>
          <a:xfrm>
            <a:off x="4200525" y="3892675"/>
            <a:ext cx="1056300" cy="352200"/>
          </a:xfrm>
          <a:prstGeom prst="chevron">
            <a:avLst>
              <a:gd name="adj" fmla="val 50000"/>
            </a:avLst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immediate</a:t>
            </a:r>
            <a:endParaRPr sz="8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32" name="Shape 532"/>
          <p:cNvSpPr/>
          <p:nvPr/>
        </p:nvSpPr>
        <p:spPr>
          <a:xfrm>
            <a:off x="5119691" y="3892675"/>
            <a:ext cx="999600" cy="352200"/>
          </a:xfrm>
          <a:prstGeom prst="chevron">
            <a:avLst>
              <a:gd name="adj" fmla="val 50000"/>
            </a:avLst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2-3 years</a:t>
            </a:r>
            <a:endParaRPr sz="8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33" name="Shape 533"/>
          <p:cNvSpPr/>
          <p:nvPr/>
        </p:nvSpPr>
        <p:spPr>
          <a:xfrm>
            <a:off x="5982016" y="3892675"/>
            <a:ext cx="999600" cy="352200"/>
          </a:xfrm>
          <a:prstGeom prst="chevron">
            <a:avLst>
              <a:gd name="adj" fmla="val 50000"/>
            </a:avLst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years</a:t>
            </a:r>
            <a:endParaRPr sz="8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34" name="Shape 534"/>
          <p:cNvSpPr/>
          <p:nvPr/>
        </p:nvSpPr>
        <p:spPr>
          <a:xfrm>
            <a:off x="6844341" y="3892675"/>
            <a:ext cx="999600" cy="352200"/>
          </a:xfrm>
          <a:prstGeom prst="chevron">
            <a:avLst>
              <a:gd name="adj" fmla="val 50000"/>
            </a:avLst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years</a:t>
            </a:r>
            <a:endParaRPr sz="8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35" name="Shape 535"/>
          <p:cNvSpPr/>
          <p:nvPr/>
        </p:nvSpPr>
        <p:spPr>
          <a:xfrm>
            <a:off x="7706666" y="3892675"/>
            <a:ext cx="1056300" cy="352200"/>
          </a:xfrm>
          <a:prstGeom prst="chevron">
            <a:avLst>
              <a:gd name="adj" fmla="val 50000"/>
            </a:avLst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decades</a:t>
            </a:r>
            <a:endParaRPr sz="8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36" name="Shape 536"/>
          <p:cNvSpPr/>
          <p:nvPr/>
        </p:nvSpPr>
        <p:spPr>
          <a:xfrm>
            <a:off x="514350" y="3505100"/>
            <a:ext cx="3810000" cy="352200"/>
          </a:xfrm>
          <a:prstGeom prst="homePlate">
            <a:avLst>
              <a:gd name="adj" fmla="val 50000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Pre-publication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37" name="Shape 537"/>
          <p:cNvSpPr/>
          <p:nvPr/>
        </p:nvSpPr>
        <p:spPr>
          <a:xfrm>
            <a:off x="4200525" y="3505100"/>
            <a:ext cx="4562400" cy="352200"/>
          </a:xfrm>
          <a:prstGeom prst="chevron">
            <a:avLst>
              <a:gd name="adj" fmla="val 50000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Post publication</a:t>
            </a:r>
            <a:endParaRPr sz="12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38" name="Shape 538"/>
          <p:cNvSpPr txBox="1">
            <a:spLocks noGrp="1"/>
          </p:cNvSpPr>
          <p:nvPr>
            <p:ph type="title" idx="2"/>
          </p:nvPr>
        </p:nvSpPr>
        <p:spPr>
          <a:xfrm>
            <a:off x="310325" y="237589"/>
            <a:ext cx="79389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Data integrated in multiple dimensions - pun intended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539" name="Shape 539"/>
          <p:cNvGrpSpPr/>
          <p:nvPr/>
        </p:nvGrpSpPr>
        <p:grpSpPr>
          <a:xfrm>
            <a:off x="421408" y="1899362"/>
            <a:ext cx="8301170" cy="1420780"/>
            <a:chOff x="127550" y="1136000"/>
            <a:chExt cx="8749125" cy="1497450"/>
          </a:xfrm>
        </p:grpSpPr>
        <p:pic>
          <p:nvPicPr>
            <p:cNvPr id="540" name="Shape 5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7550" y="1136000"/>
              <a:ext cx="8749125" cy="149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" name="Shape 54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137603" y="1723294"/>
              <a:ext cx="326675" cy="319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" name="Shape 542"/>
            <p:cNvPicPr preferRelativeResize="0"/>
            <p:nvPr/>
          </p:nvPicPr>
          <p:blipFill rotWithShape="1">
            <a:blip r:embed="rId6">
              <a:alphaModFix/>
            </a:blip>
            <a:srcRect t="9" r="75259"/>
            <a:stretch/>
          </p:blipFill>
          <p:spPr>
            <a:xfrm>
              <a:off x="424624" y="1776151"/>
              <a:ext cx="452074" cy="281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3" name="Shape 543"/>
            <p:cNvSpPr txBox="1"/>
            <p:nvPr/>
          </p:nvSpPr>
          <p:spPr>
            <a:xfrm>
              <a:off x="165925" y="2003600"/>
              <a:ext cx="960000" cy="41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uli SemiBold"/>
                  <a:ea typeface="Muli SemiBold"/>
                  <a:cs typeface="Muli SemiBold"/>
                  <a:sym typeface="Muli SemiBold"/>
                </a:rPr>
                <a:t>Grants</a:t>
              </a:r>
              <a:endParaRPr sz="1000"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endParaRPr>
            </a:p>
          </p:txBody>
        </p:sp>
        <p:sp>
          <p:nvSpPr>
            <p:cNvPr id="544" name="Shape 544"/>
            <p:cNvSpPr txBox="1"/>
            <p:nvPr/>
          </p:nvSpPr>
          <p:spPr>
            <a:xfrm>
              <a:off x="981583" y="1548300"/>
              <a:ext cx="960000" cy="41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uli SemiBold"/>
                  <a:ea typeface="Muli SemiBold"/>
                  <a:cs typeface="Muli SemiBold"/>
                  <a:sym typeface="Muli SemiBold"/>
                </a:rPr>
                <a:t>Research</a:t>
              </a:r>
              <a:endParaRPr sz="1000"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endParaRPr>
            </a:p>
          </p:txBody>
        </p:sp>
        <p:sp>
          <p:nvSpPr>
            <p:cNvPr id="545" name="Shape 545"/>
            <p:cNvSpPr txBox="1"/>
            <p:nvPr/>
          </p:nvSpPr>
          <p:spPr>
            <a:xfrm>
              <a:off x="1773542" y="1939450"/>
              <a:ext cx="1053600" cy="41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uli SemiBold"/>
                  <a:ea typeface="Muli SemiBold"/>
                  <a:cs typeface="Muli SemiBold"/>
                  <a:sym typeface="Muli SemiBold"/>
                </a:rPr>
                <a:t>Conferences</a:t>
              </a:r>
              <a:endParaRPr sz="1000"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endParaRPr>
            </a:p>
          </p:txBody>
        </p:sp>
        <p:sp>
          <p:nvSpPr>
            <p:cNvPr id="546" name="Shape 546"/>
            <p:cNvSpPr txBox="1"/>
            <p:nvPr/>
          </p:nvSpPr>
          <p:spPr>
            <a:xfrm>
              <a:off x="2643309" y="1513429"/>
              <a:ext cx="960000" cy="41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uli SemiBold"/>
                  <a:ea typeface="Muli SemiBold"/>
                  <a:cs typeface="Muli SemiBold"/>
                  <a:sym typeface="Muli SemiBold"/>
                </a:rPr>
                <a:t>Data sets</a:t>
              </a:r>
              <a:endParaRPr sz="1000"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endParaRPr>
            </a:p>
          </p:txBody>
        </p:sp>
        <p:sp>
          <p:nvSpPr>
            <p:cNvPr id="547" name="Shape 547"/>
            <p:cNvSpPr txBox="1"/>
            <p:nvPr/>
          </p:nvSpPr>
          <p:spPr>
            <a:xfrm>
              <a:off x="3474750" y="1943600"/>
              <a:ext cx="960000" cy="41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uli SemiBold"/>
                  <a:ea typeface="Muli SemiBold"/>
                  <a:cs typeface="Muli SemiBold"/>
                  <a:sym typeface="Muli SemiBold"/>
                </a:rPr>
                <a:t>Publications</a:t>
              </a:r>
              <a:endParaRPr sz="1000"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endParaRPr>
            </a:p>
          </p:txBody>
        </p:sp>
        <p:sp>
          <p:nvSpPr>
            <p:cNvPr id="548" name="Shape 548"/>
            <p:cNvSpPr txBox="1"/>
            <p:nvPr/>
          </p:nvSpPr>
          <p:spPr>
            <a:xfrm>
              <a:off x="4321000" y="1592438"/>
              <a:ext cx="960000" cy="41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uli SemiBold"/>
                  <a:ea typeface="Muli SemiBold"/>
                  <a:cs typeface="Muli SemiBold"/>
                  <a:sym typeface="Muli SemiBold"/>
                </a:rPr>
                <a:t>Tweets</a:t>
              </a:r>
              <a:br>
                <a:rPr lang="en" sz="1000">
                  <a:solidFill>
                    <a:srgbClr val="FFFFFF"/>
                  </a:solidFill>
                  <a:latin typeface="Muli SemiBold"/>
                  <a:ea typeface="Muli SemiBold"/>
                  <a:cs typeface="Muli SemiBold"/>
                  <a:sym typeface="Muli SemiBold"/>
                </a:rPr>
              </a:br>
              <a:r>
                <a:rPr lang="en" sz="1000">
                  <a:solidFill>
                    <a:srgbClr val="FFFFFF"/>
                  </a:solidFill>
                  <a:latin typeface="Muli SemiBold"/>
                  <a:ea typeface="Muli SemiBold"/>
                  <a:cs typeface="Muli SemiBold"/>
                  <a:sym typeface="Muli SemiBold"/>
                </a:rPr>
                <a:t>Blogs</a:t>
              </a:r>
              <a:endParaRPr sz="1000"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endParaRPr>
            </a:p>
          </p:txBody>
        </p:sp>
        <p:sp>
          <p:nvSpPr>
            <p:cNvPr id="549" name="Shape 549"/>
            <p:cNvSpPr txBox="1"/>
            <p:nvPr/>
          </p:nvSpPr>
          <p:spPr>
            <a:xfrm>
              <a:off x="5174775" y="2089513"/>
              <a:ext cx="960000" cy="41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uli SemiBold"/>
                  <a:ea typeface="Muli SemiBold"/>
                  <a:cs typeface="Muli SemiBold"/>
                  <a:sym typeface="Muli SemiBold"/>
                </a:rPr>
                <a:t>Citations</a:t>
              </a:r>
              <a:endParaRPr sz="1000"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endParaRPr>
            </a:p>
          </p:txBody>
        </p:sp>
        <p:sp>
          <p:nvSpPr>
            <p:cNvPr id="550" name="Shape 550"/>
            <p:cNvSpPr txBox="1"/>
            <p:nvPr/>
          </p:nvSpPr>
          <p:spPr>
            <a:xfrm>
              <a:off x="6052600" y="1616288"/>
              <a:ext cx="960000" cy="41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uli SemiBold"/>
                  <a:ea typeface="Muli SemiBold"/>
                  <a:cs typeface="Muli SemiBold"/>
                  <a:sym typeface="Muli SemiBold"/>
                </a:rPr>
                <a:t>Clinical</a:t>
              </a:r>
              <a:br>
                <a:rPr lang="en" sz="1000">
                  <a:solidFill>
                    <a:srgbClr val="FFFFFF"/>
                  </a:solidFill>
                  <a:latin typeface="Muli SemiBold"/>
                  <a:ea typeface="Muli SemiBold"/>
                  <a:cs typeface="Muli SemiBold"/>
                  <a:sym typeface="Muli SemiBold"/>
                </a:rPr>
              </a:br>
              <a:r>
                <a:rPr lang="en" sz="1000">
                  <a:solidFill>
                    <a:srgbClr val="FFFFFF"/>
                  </a:solidFill>
                  <a:latin typeface="Muli SemiBold"/>
                  <a:ea typeface="Muli SemiBold"/>
                  <a:cs typeface="Muli SemiBold"/>
                  <a:sym typeface="Muli SemiBold"/>
                </a:rPr>
                <a:t>Trials</a:t>
              </a:r>
              <a:endParaRPr sz="1000"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endParaRPr>
            </a:p>
          </p:txBody>
        </p:sp>
        <p:sp>
          <p:nvSpPr>
            <p:cNvPr id="551" name="Shape 551"/>
            <p:cNvSpPr txBox="1"/>
            <p:nvPr/>
          </p:nvSpPr>
          <p:spPr>
            <a:xfrm>
              <a:off x="6955000" y="2146875"/>
              <a:ext cx="960000" cy="41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uli SemiBold"/>
                  <a:ea typeface="Muli SemiBold"/>
                  <a:cs typeface="Muli SemiBold"/>
                  <a:sym typeface="Muli SemiBold"/>
                </a:rPr>
                <a:t>Patents</a:t>
              </a:r>
              <a:endParaRPr sz="1000"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endParaRPr>
            </a:p>
          </p:txBody>
        </p:sp>
        <p:sp>
          <p:nvSpPr>
            <p:cNvPr id="552" name="Shape 552"/>
            <p:cNvSpPr txBox="1"/>
            <p:nvPr/>
          </p:nvSpPr>
          <p:spPr>
            <a:xfrm>
              <a:off x="7831675" y="1639000"/>
              <a:ext cx="960000" cy="41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Muli SemiBold"/>
                  <a:ea typeface="Muli SemiBold"/>
                  <a:cs typeface="Muli SemiBold"/>
                  <a:sym typeface="Muli SemiBold"/>
                </a:rPr>
                <a:t>Policy</a:t>
              </a:r>
              <a:br>
                <a:rPr lang="en" sz="1000">
                  <a:solidFill>
                    <a:srgbClr val="FFFFFF"/>
                  </a:solidFill>
                  <a:latin typeface="Muli SemiBold"/>
                  <a:ea typeface="Muli SemiBold"/>
                  <a:cs typeface="Muli SemiBold"/>
                  <a:sym typeface="Muli SemiBold"/>
                </a:rPr>
              </a:br>
              <a:r>
                <a:rPr lang="en" sz="1000">
                  <a:solidFill>
                    <a:srgbClr val="FFFFFF"/>
                  </a:solidFill>
                  <a:latin typeface="Muli SemiBold"/>
                  <a:ea typeface="Muli SemiBold"/>
                  <a:cs typeface="Muli SemiBold"/>
                  <a:sym typeface="Muli SemiBold"/>
                </a:rPr>
                <a:t>docs</a:t>
              </a:r>
              <a:endParaRPr sz="1000">
                <a:solidFill>
                  <a:srgbClr val="FFFFFF"/>
                </a:solidFill>
                <a:latin typeface="Muli SemiBold"/>
                <a:ea typeface="Muli SemiBold"/>
                <a:cs typeface="Muli SemiBold"/>
                <a:sym typeface="Muli SemiBold"/>
              </a:endParaRPr>
            </a:p>
          </p:txBody>
        </p:sp>
        <p:pic>
          <p:nvPicPr>
            <p:cNvPr id="553" name="Shape 55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291397" y="1338525"/>
              <a:ext cx="340350" cy="300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4" name="Shape 55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911562" y="1304996"/>
              <a:ext cx="394200" cy="35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5" name="Shape 55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782341" y="1732217"/>
              <a:ext cx="340350" cy="333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6" name="Shape 55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577866" y="1220675"/>
              <a:ext cx="422350" cy="4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7" name="Shape 55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268575" y="1627700"/>
              <a:ext cx="772399" cy="66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8" name="Shape 558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339026" y="1273777"/>
              <a:ext cx="366100" cy="358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9" name="Shape 559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211984" y="1802541"/>
              <a:ext cx="450475" cy="44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0" name="Shape 560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8018942" y="1209900"/>
              <a:ext cx="644350" cy="557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61" name="Shape 56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72500" y="1080500"/>
            <a:ext cx="3177449" cy="119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Shape 5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72500" y="1283675"/>
            <a:ext cx="2356649" cy="96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Shape 56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214075" y="1554900"/>
            <a:ext cx="835875" cy="7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Shape 56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034858" y="1558671"/>
            <a:ext cx="835875" cy="7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Shape 56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034850" y="1365444"/>
            <a:ext cx="2356650" cy="900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Shape 56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034850" y="1105762"/>
            <a:ext cx="3275001" cy="114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Shape 56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034850" y="1127025"/>
            <a:ext cx="4128698" cy="114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Shape 568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034850" y="1654800"/>
            <a:ext cx="1575375" cy="649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9347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9C2911-7E05-4E4C-B3CA-7DFED0EAB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950" y="-519204"/>
            <a:ext cx="9662819" cy="6240570"/>
          </a:xfrm>
          <a:prstGeom prst="rect">
            <a:avLst/>
          </a:prstGeom>
        </p:spPr>
      </p:pic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278981" y="2026922"/>
            <a:ext cx="8365800" cy="19945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Data granularity and looking beyond the numbers can help discover real trends, partners and new KOL</a:t>
            </a:r>
          </a:p>
          <a:p>
            <a:pPr marL="285750" lvl="0" indent="-28575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A data provider should not be the one setting the quality standards</a:t>
            </a:r>
          </a:p>
          <a:p>
            <a:pPr marL="285750" lvl="0" indent="-28575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The API can automatize and simplify processes, leaving people with time to make real changes</a:t>
            </a:r>
          </a:p>
          <a:p>
            <a:pPr marL="285750" lvl="0" indent="-285750">
              <a:spcBef>
                <a:spcPts val="1000"/>
              </a:spcBef>
              <a:spcAft>
                <a:spcPts val="0"/>
              </a:spcAft>
              <a:buFontTx/>
              <a:buChar char="-"/>
            </a:pPr>
            <a:endParaRPr sz="1400" dirty="0">
              <a:solidFill>
                <a:srgbClr val="FFFFFF"/>
              </a:solidFill>
            </a:endParaRPr>
          </a:p>
        </p:txBody>
      </p:sp>
      <p:sp>
        <p:nvSpPr>
          <p:cNvPr id="367" name="Shape 367"/>
          <p:cNvSpPr txBox="1">
            <a:spLocks noGrp="1"/>
          </p:cNvSpPr>
          <p:nvPr>
            <p:ph type="title"/>
          </p:nvPr>
        </p:nvSpPr>
        <p:spPr>
          <a:xfrm>
            <a:off x="161035" y="0"/>
            <a:ext cx="79389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dirty="0">
                <a:solidFill>
                  <a:srgbClr val="FFFFFF"/>
                </a:solidFill>
                <a:latin typeface="Muli Light"/>
                <a:ea typeface="Muli Light"/>
                <a:cs typeface="Muli Light"/>
                <a:sym typeface="Muli Light"/>
              </a:rPr>
              <a:t>More than just research assessment</a:t>
            </a:r>
            <a:endParaRPr sz="2400" b="0" dirty="0">
              <a:solidFill>
                <a:srgbClr val="FFFFFF"/>
              </a:solidFill>
              <a:latin typeface="Muli Light"/>
              <a:ea typeface="Muli Light"/>
              <a:cs typeface="Muli Light"/>
              <a:sym typeface="Muli Light"/>
            </a:endParaRPr>
          </a:p>
        </p:txBody>
      </p:sp>
    </p:spTree>
    <p:extLst>
      <p:ext uri="{BB962C8B-B14F-4D97-AF65-F5344CB8AC3E}">
        <p14:creationId xmlns:p14="http://schemas.microsoft.com/office/powerpoint/2010/main" val="116865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96E967-3BBC-DB42-B0FD-2B32E984B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A0AA6C0-8F44-B94E-9390-A747CA9AC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535BDB-ED0F-8444-AF06-C98D36E43A0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93220" y="2218050"/>
            <a:ext cx="2840446" cy="707400"/>
          </a:xfrm>
        </p:spPr>
        <p:txBody>
          <a:bodyPr/>
          <a:lstStyle/>
          <a:p>
            <a:r>
              <a:rPr lang="en-US" dirty="0"/>
              <a:t>What is key?</a:t>
            </a:r>
          </a:p>
        </p:txBody>
      </p:sp>
    </p:spTree>
    <p:extLst>
      <p:ext uri="{BB962C8B-B14F-4D97-AF65-F5344CB8AC3E}">
        <p14:creationId xmlns:p14="http://schemas.microsoft.com/office/powerpoint/2010/main" val="729862989"/>
      </p:ext>
    </p:extLst>
  </p:cSld>
  <p:clrMapOvr>
    <a:masterClrMapping/>
  </p:clrMapOvr>
</p:sld>
</file>

<file path=ppt/theme/theme1.xml><?xml version="1.0" encoding="utf-8"?>
<a:theme xmlns:a="http://schemas.openxmlformats.org/drawingml/2006/main" name="Dimension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mension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12519</TotalTime>
  <Words>1106</Words>
  <Application>Microsoft Macintosh PowerPoint</Application>
  <PresentationFormat>On-screen Show (16:9)</PresentationFormat>
  <Paragraphs>243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Muli</vt:lpstr>
      <vt:lpstr>Dimensions</vt:lpstr>
      <vt:lpstr>Dimensions</vt:lpstr>
      <vt:lpstr>Helping Libraries Make Global Research Discoverable–  An EIFL &amp; Digital Science project</vt:lpstr>
      <vt:lpstr>Digital Science – a portfolio of innovative companies</vt:lpstr>
      <vt:lpstr>The Digital Science team’s vision</vt:lpstr>
      <vt:lpstr>Six Digital Science companies decided to work together to do something about these challenges!</vt:lpstr>
      <vt:lpstr>What was available within Digital Science?</vt:lpstr>
      <vt:lpstr>130+ global partners worked on new Dimensions </vt:lpstr>
      <vt:lpstr>Data integrated in multiple dimensions - pun intended</vt:lpstr>
      <vt:lpstr>More than just research assessment</vt:lpstr>
      <vt:lpstr>PowerPoint Presentation</vt:lpstr>
      <vt:lpstr>Building the publications backbone: Two steps</vt:lpstr>
      <vt:lpstr>1. Data in Dimensions - publication metadata backbone</vt:lpstr>
      <vt:lpstr>2. Record enrichment from full text processing</vt:lpstr>
      <vt:lpstr>Data in Dimensions - Grants currently</vt:lpstr>
      <vt:lpstr>Data in Dimensions - Patents currently</vt:lpstr>
      <vt:lpstr>Data in Dimensions - Clinical Trials currently</vt:lpstr>
      <vt:lpstr>Links between the different content sources </vt:lpstr>
      <vt:lpstr>The data and links driving Dimensions...</vt:lpstr>
      <vt:lpstr>More information about metrics </vt:lpstr>
      <vt:lpstr>PowerPoint Presentation</vt:lpstr>
      <vt:lpstr>PowerPoint Presentation</vt:lpstr>
      <vt:lpstr>More information about the web app </vt:lpstr>
      <vt:lpstr>Dimensions free vs Dimensions Plus</vt:lpstr>
      <vt:lpstr>Search options </vt:lpstr>
      <vt:lpstr>Search by full-text</vt:lpstr>
      <vt:lpstr>Search by title and abstract</vt:lpstr>
      <vt:lpstr>Search by abstract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banks with details.</dc:title>
  <cp:lastModifiedBy>Romy Beard</cp:lastModifiedBy>
  <cp:revision>17</cp:revision>
  <dcterms:modified xsi:type="dcterms:W3CDTF">2018-05-09T10:01:46Z</dcterms:modified>
</cp:coreProperties>
</file>