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413" r:id="rId2"/>
    <p:sldId id="416" r:id="rId3"/>
    <p:sldId id="447" r:id="rId4"/>
    <p:sldId id="445" r:id="rId5"/>
    <p:sldId id="448" r:id="rId6"/>
    <p:sldId id="470" r:id="rId7"/>
    <p:sldId id="419" r:id="rId8"/>
    <p:sldId id="449" r:id="rId9"/>
    <p:sldId id="471" r:id="rId10"/>
    <p:sldId id="472" r:id="rId11"/>
    <p:sldId id="426" r:id="rId12"/>
    <p:sldId id="473" r:id="rId13"/>
    <p:sldId id="474" r:id="rId14"/>
    <p:sldId id="475" r:id="rId15"/>
    <p:sldId id="477" r:id="rId16"/>
    <p:sldId id="478" r:id="rId17"/>
    <p:sldId id="476" r:id="rId18"/>
    <p:sldId id="479" r:id="rId19"/>
    <p:sldId id="444" r:id="rId20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65A"/>
    <a:srgbClr val="9ED197"/>
    <a:srgbClr val="5A2359"/>
    <a:srgbClr val="F0536A"/>
    <a:srgbClr val="F2F2F2"/>
    <a:srgbClr val="000000"/>
    <a:srgbClr val="E10598"/>
    <a:srgbClr val="708DEA"/>
    <a:srgbClr val="002395"/>
    <a:srgbClr val="90A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31" autoAdjust="0"/>
  </p:normalViewPr>
  <p:slideViewPr>
    <p:cSldViewPr snapToGrid="0" snapToObjects="1">
      <p:cViewPr varScale="1">
        <p:scale>
          <a:sx n="149" d="100"/>
          <a:sy n="149" d="100"/>
        </p:scale>
        <p:origin x="5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 smtClean="0"/>
              <a:t>The Publisher of the </a:t>
            </a:r>
            <a:r>
              <a:rPr lang="en-US" baseline="0" smtClean="0"/>
              <a:t>Social Sciences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ED156-D1DF-4104-B8D5-5F9B955CBC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1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-354260" y="-173283"/>
            <a:ext cx="4792909" cy="4792909"/>
          </a:xfrm>
          <a:prstGeom prst="ellipse">
            <a:avLst/>
          </a:prstGeom>
          <a:solidFill>
            <a:srgbClr val="002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5" y="951570"/>
            <a:ext cx="3600400" cy="2801280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SAGE Master for Slide shows – Title goes here, move this to middle of circle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102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yb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2" y="197068"/>
            <a:ext cx="7106456" cy="4382580"/>
          </a:xfrm>
          <a:prstGeom prst="rect">
            <a:avLst/>
          </a:prstGeom>
        </p:spPr>
      </p:pic>
      <p:pic>
        <p:nvPicPr>
          <p:cNvPr id="5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0"/>
          </p:nvPr>
        </p:nvSpPr>
        <p:spPr>
          <a:xfrm>
            <a:off x="468313" y="1437085"/>
            <a:ext cx="8218487" cy="28622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</a:t>
            </a:r>
            <a:r>
              <a:rPr lang="en-GB" sz="1000" smtClean="0">
                <a:solidFill>
                  <a:srgbClr val="002395"/>
                </a:solidFill>
              </a:rPr>
              <a:t>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951570"/>
            <a:ext cx="8019231" cy="282747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SAGE Master for Slide shows – Title goes here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r>
              <a:rPr lang="en-GB" sz="1000" dirty="0" smtClean="0">
                <a:solidFill>
                  <a:srgbClr val="002395"/>
                </a:solidFill>
              </a:rPr>
              <a:t>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600"/>
            <a:ext cx="7772400" cy="1102519"/>
          </a:xfrm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8431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950"/>
            <a:ext cx="7772400" cy="1102519"/>
          </a:xfrm>
        </p:spPr>
        <p:txBody>
          <a:bodyPr>
            <a:noAutofit/>
          </a:bodyPr>
          <a:lstStyle>
            <a:lvl1pPr algn="l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0282"/>
            <a:ext cx="7772400" cy="51909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08D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2952750"/>
            <a:ext cx="7772400" cy="5810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37624"/>
            <a:ext cx="4647235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91225" y="1437624"/>
            <a:ext cx="2695574" cy="1400826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10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66" y="1437624"/>
            <a:ext cx="4647235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35701"/>
            <a:ext cx="2695574" cy="1400826"/>
          </a:xfrm>
          <a:prstGeom prst="wedgeRoundRectCallout">
            <a:avLst>
              <a:gd name="adj1" fmla="val -7999"/>
              <a:gd name="adj2" fmla="val 77761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81548" y="676275"/>
            <a:ext cx="7380907" cy="3257550"/>
          </a:xfrm>
          <a:prstGeom prst="roundRect">
            <a:avLst>
              <a:gd name="adj" fmla="val 9731"/>
            </a:avLst>
          </a:prstGeom>
          <a:solidFill>
            <a:srgbClr val="002395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57" r:id="rId3"/>
    <p:sldLayoutId id="2147483678" r:id="rId4"/>
    <p:sldLayoutId id="2147483658" r:id="rId5"/>
    <p:sldLayoutId id="2147483673" r:id="rId6"/>
    <p:sldLayoutId id="2147483674" r:id="rId7"/>
    <p:sldLayoutId id="2147483670" r:id="rId8"/>
    <p:sldLayoutId id="2147483671" r:id="rId9"/>
    <p:sldLayoutId id="2147483676" r:id="rId10"/>
    <p:sldLayoutId id="2147483672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err="1" smtClean="0"/>
              <a:t>IMechE</a:t>
            </a:r>
            <a:endParaRPr lang="en-US" sz="4800" dirty="0" smtClean="0"/>
          </a:p>
          <a:p>
            <a:r>
              <a:rPr lang="en-US" sz="2800" b="0" dirty="0" smtClean="0"/>
              <a:t>SAGE Publishing</a:t>
            </a:r>
          </a:p>
          <a:p>
            <a:endParaRPr lang="en-US" sz="2800" b="0" dirty="0" smtClean="0"/>
          </a:p>
          <a:p>
            <a:endParaRPr lang="en-US" sz="2400" b="0" dirty="0" smtClean="0"/>
          </a:p>
          <a:p>
            <a:r>
              <a:rPr lang="en-US" sz="2400" b="0" dirty="0" smtClean="0"/>
              <a:t>Rebecca Evans</a:t>
            </a:r>
          </a:p>
          <a:p>
            <a:r>
              <a:rPr lang="en-US" sz="1400" b="0" dirty="0" smtClean="0"/>
              <a:t>Library Training Manager</a:t>
            </a:r>
            <a:endParaRPr lang="en-US" sz="1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78" y="123716"/>
            <a:ext cx="2371061" cy="8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i="1" dirty="0" smtClean="0"/>
              <a:t>IMechE </a:t>
            </a:r>
            <a:r>
              <a:rPr lang="de-CH" dirty="0" smtClean="0"/>
              <a:t>journals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7624"/>
            <a:ext cx="3774558" cy="30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300" dirty="0" smtClean="0">
                <a:latin typeface="+mn-lt"/>
              </a:rPr>
              <a:t>International Journal of Engine Research</a:t>
            </a:r>
          </a:p>
          <a:p>
            <a:pPr>
              <a:defRPr/>
            </a:pPr>
            <a:r>
              <a:rPr lang="en-GB" sz="1300" dirty="0" smtClean="0">
                <a:latin typeface="+mn-lt"/>
              </a:rPr>
              <a:t>The Journal of Strain Analysis for Engineering Design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A: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Power and Energy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B: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Engineering Manufacture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C: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Mechanical Engineering Science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D: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Automobile Engineering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E: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Process Mechanical Engineering</a:t>
            </a:r>
          </a:p>
          <a:p>
            <a:pPr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F: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Rail and Rapid Transit</a:t>
            </a:r>
          </a:p>
          <a:p>
            <a:pPr>
              <a:defRPr/>
            </a:pPr>
            <a:endParaRPr lang="en-GB" sz="1300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59348" y="1437624"/>
            <a:ext cx="4706679" cy="3028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300" b="1" dirty="0">
                <a:ea typeface="ＭＳ Ｐゴシック" pitchFamily="-112" charset="-128"/>
              </a:rPr>
              <a:t>Part G: </a:t>
            </a:r>
            <a:r>
              <a:rPr lang="en-GB" sz="1300" dirty="0">
                <a:ea typeface="ＭＳ Ｐゴシック" pitchFamily="-112" charset="-128"/>
              </a:rPr>
              <a:t>Journal of Aerospace Engineering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ea typeface="ＭＳ Ｐゴシック" pitchFamily="-112" charset="-128"/>
              </a:rPr>
              <a:t>Part </a:t>
            </a:r>
            <a:r>
              <a:rPr lang="en-GB" sz="1300" b="1" dirty="0">
                <a:ea typeface="ＭＳ Ｐゴシック" pitchFamily="-112" charset="-128"/>
              </a:rPr>
              <a:t>H: </a:t>
            </a:r>
            <a:r>
              <a:rPr lang="en-GB" sz="1300" dirty="0">
                <a:ea typeface="ＭＳ Ｐゴシック" pitchFamily="-112" charset="-128"/>
              </a:rPr>
              <a:t>Journal of Engineering Medicine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I: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Journal of Systems and Control Engineering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J: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Engineering Tribology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K: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Multi-body Dynamics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L: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Materials: Design and Applications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M: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Engineering for the Maritime Environment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N: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</a:t>
            </a:r>
            <a:r>
              <a:rPr lang="en-GB" sz="1300" dirty="0" err="1" smtClean="0">
                <a:latin typeface="+mn-lt"/>
                <a:ea typeface="ＭＳ Ｐゴシック" pitchFamily="-112" charset="-128"/>
              </a:rPr>
              <a:t>Nanoengineering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 and </a:t>
            </a:r>
            <a:r>
              <a:rPr lang="en-GB" sz="1300" dirty="0" err="1" smtClean="0">
                <a:latin typeface="+mn-lt"/>
                <a:ea typeface="ＭＳ Ｐゴシック" pitchFamily="-112" charset="-128"/>
              </a:rPr>
              <a:t>Nanosystems</a:t>
            </a:r>
            <a:endParaRPr lang="en-GB" sz="1300" dirty="0" smtClean="0">
              <a:latin typeface="+mn-lt"/>
              <a:ea typeface="ＭＳ Ｐゴシック" pitchFamily="-112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O: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Risk and Reliability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300" b="1" dirty="0" smtClean="0">
                <a:latin typeface="+mn-lt"/>
                <a:ea typeface="ＭＳ Ｐゴシック" pitchFamily="-112" charset="-128"/>
              </a:rPr>
              <a:t>Part P: </a:t>
            </a:r>
            <a:r>
              <a:rPr lang="en-GB" sz="1300" dirty="0" smtClean="0">
                <a:latin typeface="+mn-lt"/>
                <a:ea typeface="ＭＳ Ｐゴシック" pitchFamily="-112" charset="-128"/>
              </a:rPr>
              <a:t>Journal of Sports Engineering and Technology</a:t>
            </a:r>
          </a:p>
          <a:p>
            <a:pPr fontAlgn="auto">
              <a:spcAft>
                <a:spcPts val="0"/>
              </a:spcAft>
              <a:defRPr/>
            </a:pPr>
            <a:endParaRPr lang="en-GB" sz="1300" dirty="0" smtClean="0"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2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M:\TEMPLATES\SLIDE SHOWS\New Powerpoint Master Slides\Logos\Logos 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37" y="1525209"/>
            <a:ext cx="4725726" cy="7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601810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i="1" dirty="0" err="1" smtClean="0"/>
              <a:t>IMechE</a:t>
            </a:r>
            <a:r>
              <a:rPr lang="en-US" i="1" dirty="0" smtClean="0"/>
              <a:t> </a:t>
            </a:r>
            <a:r>
              <a:rPr lang="en-US" dirty="0" smtClean="0"/>
              <a:t>journals on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3108189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3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online.sagepub.com</a:t>
            </a:r>
          </a:p>
        </p:txBody>
      </p:sp>
    </p:spTree>
    <p:extLst>
      <p:ext uri="{BB962C8B-B14F-4D97-AF65-F5344CB8AC3E}">
        <p14:creationId xmlns:p14="http://schemas.microsoft.com/office/powerpoint/2010/main" val="11803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" y="114299"/>
            <a:ext cx="6073738" cy="495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41992" y="1142539"/>
            <a:ext cx="627320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1669312" y="616695"/>
            <a:ext cx="4741029" cy="662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6410341" y="427237"/>
            <a:ext cx="2545689" cy="37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Browse past issues</a:t>
            </a:r>
          </a:p>
        </p:txBody>
      </p:sp>
      <p:sp>
        <p:nvSpPr>
          <p:cNvPr id="13" name="Oval 12"/>
          <p:cNvSpPr/>
          <p:nvPr/>
        </p:nvSpPr>
        <p:spPr>
          <a:xfrm>
            <a:off x="1818169" y="4055555"/>
            <a:ext cx="903766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3" idx="6"/>
            <a:endCxn id="31" idx="1"/>
          </p:cNvCxnSpPr>
          <p:nvPr/>
        </p:nvCxnSpPr>
        <p:spPr>
          <a:xfrm flipV="1">
            <a:off x="2721935" y="2270704"/>
            <a:ext cx="3826502" cy="1921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 txBox="1">
            <a:spLocks/>
          </p:cNvSpPr>
          <p:nvPr/>
        </p:nvSpPr>
        <p:spPr>
          <a:xfrm>
            <a:off x="6534132" y="1164802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Search within this journal</a:t>
            </a:r>
          </a:p>
        </p:txBody>
      </p:sp>
      <p:sp>
        <p:nvSpPr>
          <p:cNvPr id="22" name="Oval 21"/>
          <p:cNvSpPr/>
          <p:nvPr/>
        </p:nvSpPr>
        <p:spPr>
          <a:xfrm>
            <a:off x="1818168" y="4362163"/>
            <a:ext cx="1733105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22" idx="6"/>
            <a:endCxn id="28" idx="1"/>
          </p:cNvCxnSpPr>
          <p:nvPr/>
        </p:nvCxnSpPr>
        <p:spPr>
          <a:xfrm flipV="1">
            <a:off x="3551273" y="3003111"/>
            <a:ext cx="2982859" cy="1495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4"/>
          <p:cNvSpPr txBox="1">
            <a:spLocks/>
          </p:cNvSpPr>
          <p:nvPr/>
        </p:nvSpPr>
        <p:spPr>
          <a:xfrm>
            <a:off x="6534132" y="2729090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Open current issue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6548437" y="1996683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Read articles from up-coming print issue</a:t>
            </a:r>
          </a:p>
        </p:txBody>
      </p:sp>
      <p:sp>
        <p:nvSpPr>
          <p:cNvPr id="35" name="Oval 34"/>
          <p:cNvSpPr/>
          <p:nvPr/>
        </p:nvSpPr>
        <p:spPr>
          <a:xfrm>
            <a:off x="3551273" y="1302530"/>
            <a:ext cx="1382234" cy="410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endCxn id="16" idx="1"/>
          </p:cNvCxnSpPr>
          <p:nvPr/>
        </p:nvCxnSpPr>
        <p:spPr>
          <a:xfrm flipV="1">
            <a:off x="4933507" y="1438823"/>
            <a:ext cx="1600625" cy="68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9" y="67851"/>
            <a:ext cx="6101759" cy="4953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97444" y="1371394"/>
            <a:ext cx="1020724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6"/>
            <a:endCxn id="10" idx="1"/>
          </p:cNvCxnSpPr>
          <p:nvPr/>
        </p:nvCxnSpPr>
        <p:spPr>
          <a:xfrm flipV="1">
            <a:off x="1818168" y="616695"/>
            <a:ext cx="4592173" cy="890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6410341" y="427237"/>
            <a:ext cx="2545689" cy="37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Open the article</a:t>
            </a:r>
          </a:p>
        </p:txBody>
      </p:sp>
      <p:sp>
        <p:nvSpPr>
          <p:cNvPr id="13" name="Oval 12"/>
          <p:cNvSpPr/>
          <p:nvPr/>
        </p:nvSpPr>
        <p:spPr>
          <a:xfrm>
            <a:off x="3567221" y="3094983"/>
            <a:ext cx="903766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70987" y="2316560"/>
            <a:ext cx="2077450" cy="96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 txBox="1">
            <a:spLocks/>
          </p:cNvSpPr>
          <p:nvPr/>
        </p:nvSpPr>
        <p:spPr>
          <a:xfrm>
            <a:off x="6534132" y="1164802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Learn about journal’s Editorial Board</a:t>
            </a:r>
          </a:p>
        </p:txBody>
      </p:sp>
      <p:sp>
        <p:nvSpPr>
          <p:cNvPr id="22" name="Oval 21"/>
          <p:cNvSpPr/>
          <p:nvPr/>
        </p:nvSpPr>
        <p:spPr>
          <a:xfrm>
            <a:off x="4936704" y="2870792"/>
            <a:ext cx="1145119" cy="3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22" idx="6"/>
            <a:endCxn id="28" idx="1"/>
          </p:cNvCxnSpPr>
          <p:nvPr/>
        </p:nvCxnSpPr>
        <p:spPr>
          <a:xfrm flipV="1">
            <a:off x="6081823" y="3003111"/>
            <a:ext cx="452309" cy="43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4"/>
          <p:cNvSpPr txBox="1">
            <a:spLocks/>
          </p:cNvSpPr>
          <p:nvPr/>
        </p:nvSpPr>
        <p:spPr>
          <a:xfrm>
            <a:off x="6534132" y="2729090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View popular articles from this journal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6548437" y="1996683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Search within this issue</a:t>
            </a:r>
          </a:p>
        </p:txBody>
      </p:sp>
      <p:sp>
        <p:nvSpPr>
          <p:cNvPr id="35" name="Oval 34"/>
          <p:cNvSpPr/>
          <p:nvPr/>
        </p:nvSpPr>
        <p:spPr>
          <a:xfrm>
            <a:off x="3636335" y="2080013"/>
            <a:ext cx="998852" cy="26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endCxn id="16" idx="1"/>
          </p:cNvCxnSpPr>
          <p:nvPr/>
        </p:nvCxnSpPr>
        <p:spPr>
          <a:xfrm flipV="1">
            <a:off x="4635187" y="1438823"/>
            <a:ext cx="1898945" cy="776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" y="1643979"/>
            <a:ext cx="7381270" cy="3382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15641" y="4097341"/>
            <a:ext cx="1020724" cy="272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 flipV="1">
            <a:off x="4270075" y="703112"/>
            <a:ext cx="2145566" cy="3530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3198140" y="172383"/>
            <a:ext cx="2545689" cy="513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Find articles on Google by this author</a:t>
            </a:r>
          </a:p>
        </p:txBody>
      </p:sp>
      <p:sp>
        <p:nvSpPr>
          <p:cNvPr id="13" name="Oval 12"/>
          <p:cNvSpPr/>
          <p:nvPr/>
        </p:nvSpPr>
        <p:spPr>
          <a:xfrm>
            <a:off x="6452324" y="3370834"/>
            <a:ext cx="977420" cy="357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 flipV="1">
            <a:off x="6941034" y="856089"/>
            <a:ext cx="253396" cy="2514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 txBox="1">
            <a:spLocks/>
          </p:cNvSpPr>
          <p:nvPr/>
        </p:nvSpPr>
        <p:spPr>
          <a:xfrm>
            <a:off x="314084" y="258109"/>
            <a:ext cx="2351477" cy="597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Print and download article PDF to read offline</a:t>
            </a:r>
          </a:p>
        </p:txBody>
      </p:sp>
      <p:sp>
        <p:nvSpPr>
          <p:cNvPr id="22" name="Oval 21"/>
          <p:cNvSpPr/>
          <p:nvPr/>
        </p:nvSpPr>
        <p:spPr>
          <a:xfrm>
            <a:off x="6452324" y="3728182"/>
            <a:ext cx="1145119" cy="188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22" idx="7"/>
            <a:endCxn id="28" idx="1"/>
          </p:cNvCxnSpPr>
          <p:nvPr/>
        </p:nvCxnSpPr>
        <p:spPr>
          <a:xfrm flipV="1">
            <a:off x="7429744" y="1850209"/>
            <a:ext cx="444090" cy="1905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4"/>
          <p:cNvSpPr txBox="1">
            <a:spLocks/>
          </p:cNvSpPr>
          <p:nvPr/>
        </p:nvSpPr>
        <p:spPr>
          <a:xfrm>
            <a:off x="7873834" y="1233665"/>
            <a:ext cx="1163840" cy="1233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Download reference to your citation manager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6548437" y="429091"/>
            <a:ext cx="2269498" cy="548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Set up email alerts for citations and corrections</a:t>
            </a:r>
          </a:p>
        </p:txBody>
      </p:sp>
      <p:sp>
        <p:nvSpPr>
          <p:cNvPr id="35" name="Oval 34"/>
          <p:cNvSpPr/>
          <p:nvPr/>
        </p:nvSpPr>
        <p:spPr>
          <a:xfrm>
            <a:off x="5637663" y="1636400"/>
            <a:ext cx="814661" cy="26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35" idx="2"/>
          </p:cNvCxnSpPr>
          <p:nvPr/>
        </p:nvCxnSpPr>
        <p:spPr>
          <a:xfrm flipH="1" flipV="1">
            <a:off x="1806455" y="806154"/>
            <a:ext cx="3831208" cy="965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" y="369039"/>
            <a:ext cx="7600416" cy="4720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97614" y="996259"/>
            <a:ext cx="1885571" cy="364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740399" y="1360967"/>
            <a:ext cx="1130757" cy="806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7871156" y="1792322"/>
            <a:ext cx="1145254" cy="110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Quick or Advanced Search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777170" y="2901573"/>
            <a:ext cx="1239240" cy="831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Journal title search results</a:t>
            </a:r>
          </a:p>
        </p:txBody>
      </p:sp>
      <p:sp>
        <p:nvSpPr>
          <p:cNvPr id="22" name="Oval 21"/>
          <p:cNvSpPr/>
          <p:nvPr/>
        </p:nvSpPr>
        <p:spPr>
          <a:xfrm>
            <a:off x="4288118" y="625069"/>
            <a:ext cx="1145119" cy="3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 flipV="1">
            <a:off x="5433237" y="625069"/>
            <a:ext cx="2343933" cy="175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148317" y="2033035"/>
            <a:ext cx="1414130" cy="26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35" idx="6"/>
          </p:cNvCxnSpPr>
          <p:nvPr/>
        </p:nvCxnSpPr>
        <p:spPr>
          <a:xfrm>
            <a:off x="2562447" y="2167926"/>
            <a:ext cx="5214723" cy="1021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>
          <a:xfrm>
            <a:off x="7824163" y="246903"/>
            <a:ext cx="1145254" cy="110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Create your personal profile</a:t>
            </a:r>
          </a:p>
        </p:txBody>
      </p:sp>
    </p:spTree>
    <p:extLst>
      <p:ext uri="{BB962C8B-B14F-4D97-AF65-F5344CB8AC3E}">
        <p14:creationId xmlns:p14="http://schemas.microsoft.com/office/powerpoint/2010/main" val="25102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" y="264893"/>
            <a:ext cx="7058082" cy="4211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7199" y="3317357"/>
            <a:ext cx="2109434" cy="765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6"/>
            <a:endCxn id="10" idx="1"/>
          </p:cNvCxnSpPr>
          <p:nvPr/>
        </p:nvCxnSpPr>
        <p:spPr>
          <a:xfrm flipV="1">
            <a:off x="2296633" y="2802493"/>
            <a:ext cx="5574523" cy="897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 txBox="1">
            <a:spLocks/>
          </p:cNvSpPr>
          <p:nvPr/>
        </p:nvSpPr>
        <p:spPr>
          <a:xfrm>
            <a:off x="7871156" y="2248947"/>
            <a:ext cx="1145254" cy="110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Choose your field and sub-discipline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777170" y="3420123"/>
            <a:ext cx="1239240" cy="83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600" b="1" dirty="0" smtClean="0"/>
              <a:t>View your journal results</a:t>
            </a:r>
          </a:p>
        </p:txBody>
      </p:sp>
      <p:sp>
        <p:nvSpPr>
          <p:cNvPr id="22" name="Oval 21"/>
          <p:cNvSpPr/>
          <p:nvPr/>
        </p:nvSpPr>
        <p:spPr>
          <a:xfrm>
            <a:off x="187199" y="2670958"/>
            <a:ext cx="1779824" cy="263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22" idx="6"/>
            <a:endCxn id="29" idx="1"/>
          </p:cNvCxnSpPr>
          <p:nvPr/>
        </p:nvCxnSpPr>
        <p:spPr>
          <a:xfrm flipV="1">
            <a:off x="1967023" y="1797323"/>
            <a:ext cx="5857140" cy="1005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153612" y="3835907"/>
            <a:ext cx="3246648" cy="802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35" idx="6"/>
            <a:endCxn id="16" idx="1"/>
          </p:cNvCxnSpPr>
          <p:nvPr/>
        </p:nvCxnSpPr>
        <p:spPr>
          <a:xfrm flipV="1">
            <a:off x="7400260" y="3835907"/>
            <a:ext cx="376910" cy="401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>
          <a:xfrm>
            <a:off x="7824163" y="1243777"/>
            <a:ext cx="1145254" cy="110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Select ‘Available to me’</a:t>
            </a:r>
          </a:p>
        </p:txBody>
      </p:sp>
      <p:sp>
        <p:nvSpPr>
          <p:cNvPr id="24" name="Oval 23"/>
          <p:cNvSpPr/>
          <p:nvPr/>
        </p:nvSpPr>
        <p:spPr>
          <a:xfrm>
            <a:off x="1241916" y="616688"/>
            <a:ext cx="725107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 flipV="1">
            <a:off x="1967023" y="744279"/>
            <a:ext cx="5688419" cy="122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4"/>
          <p:cNvSpPr txBox="1">
            <a:spLocks/>
          </p:cNvSpPr>
          <p:nvPr/>
        </p:nvSpPr>
        <p:spPr>
          <a:xfrm>
            <a:off x="7713375" y="424189"/>
            <a:ext cx="1303035" cy="8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39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500" b="1" dirty="0" smtClean="0"/>
              <a:t>Browse all journals</a:t>
            </a:r>
          </a:p>
        </p:txBody>
      </p:sp>
    </p:spTree>
    <p:extLst>
      <p:ext uri="{BB962C8B-B14F-4D97-AF65-F5344CB8AC3E}">
        <p14:creationId xmlns:p14="http://schemas.microsoft.com/office/powerpoint/2010/main" val="3241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Accessing the </a:t>
            </a:r>
            <a:r>
              <a:rPr lang="en-US" i="1" dirty="0" err="1" smtClean="0"/>
              <a:t>IMechE</a:t>
            </a:r>
            <a:r>
              <a:rPr lang="en-US" i="1" dirty="0" smtClean="0"/>
              <a:t>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Accessing the </a:t>
            </a:r>
            <a:r>
              <a:rPr lang="de-CH" i="1" dirty="0" smtClean="0"/>
              <a:t>IMechE </a:t>
            </a:r>
            <a:r>
              <a:rPr lang="de-CH" dirty="0" smtClean="0"/>
              <a:t>journals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0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Institutional access is by IP authentication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Manage your access (i.e. IP ranges, add your logo and institution URL)</a:t>
            </a:r>
          </a:p>
          <a:p>
            <a:pPr>
              <a:defRPr/>
            </a:pPr>
            <a:r>
              <a:rPr lang="en-GB" sz="1400" dirty="0" smtClean="0">
                <a:latin typeface="+mn-lt"/>
                <a:ea typeface="ＭＳ Ｐゴシック" pitchFamily="-112" charset="-128"/>
              </a:rPr>
              <a:t>Switch on </a:t>
            </a:r>
            <a:r>
              <a:rPr lang="en-GB" sz="1400" dirty="0" err="1" smtClean="0">
                <a:latin typeface="+mn-lt"/>
                <a:ea typeface="ＭＳ Ｐゴシック" pitchFamily="-112" charset="-128"/>
              </a:rPr>
              <a:t>OpenURL</a:t>
            </a:r>
            <a:r>
              <a:rPr lang="en-GB" sz="1400" dirty="0" smtClean="0">
                <a:latin typeface="+mn-lt"/>
                <a:ea typeface="ＭＳ Ｐゴシック" pitchFamily="-112" charset="-128"/>
              </a:rPr>
              <a:t> link resolvers to increase discovery</a:t>
            </a:r>
          </a:p>
          <a:p>
            <a:pPr>
              <a:defRPr/>
            </a:pPr>
            <a:r>
              <a:rPr lang="en-GB" sz="1400" dirty="0" smtClean="0"/>
              <a:t>Articles/journals open in the </a:t>
            </a:r>
            <a:r>
              <a:rPr lang="en-GB" sz="1400" i="1" dirty="0" smtClean="0"/>
              <a:t>SAGE Journals  </a:t>
            </a:r>
            <a:r>
              <a:rPr lang="en-GB" sz="1400" dirty="0" smtClean="0"/>
              <a:t>platform</a:t>
            </a:r>
            <a:endParaRPr lang="en-GB" sz="1400" dirty="0">
              <a:latin typeface="+mn-lt"/>
              <a:ea typeface="ＭＳ Ｐゴシック" pitchFamily="-112" charset="-128"/>
            </a:endParaRPr>
          </a:p>
          <a:p>
            <a:r>
              <a:rPr lang="en-US" sz="1400" dirty="0" smtClean="0"/>
              <a:t>All journals indexed </a:t>
            </a:r>
            <a:r>
              <a:rPr lang="en-US" sz="1400" dirty="0"/>
              <a:t>in Summon (ProQuest), World Cat Discovery (OCLC), Primo Central (Ex </a:t>
            </a:r>
            <a:r>
              <a:rPr lang="en-US" sz="1400" dirty="0" err="1"/>
              <a:t>Libris</a:t>
            </a:r>
            <a:r>
              <a:rPr lang="en-US" sz="1400" dirty="0"/>
              <a:t>) and EDS (EBSCO)</a:t>
            </a:r>
          </a:p>
          <a:p>
            <a:r>
              <a:rPr lang="en-US" sz="1400" dirty="0" smtClean="0"/>
              <a:t>Weekly </a:t>
            </a:r>
            <a:r>
              <a:rPr lang="en-US" sz="1400" dirty="0"/>
              <a:t>feeds that comply with KBART (Knowledge Bases and Related Tools) to all major ERMs</a:t>
            </a:r>
          </a:p>
          <a:p>
            <a:r>
              <a:rPr lang="en-US" sz="1400" dirty="0" smtClean="0"/>
              <a:t>Also </a:t>
            </a:r>
            <a:r>
              <a:rPr lang="en-US" sz="1400" dirty="0"/>
              <a:t>included in </a:t>
            </a:r>
            <a:r>
              <a:rPr lang="en-US" sz="1400" dirty="0" smtClean="0"/>
              <a:t>databases </a:t>
            </a:r>
            <a:r>
              <a:rPr lang="en-US" sz="1400" dirty="0"/>
              <a:t>and discovery </a:t>
            </a:r>
            <a:r>
              <a:rPr lang="en-US" sz="1400" dirty="0" smtClean="0"/>
              <a:t>tools </a:t>
            </a:r>
            <a:r>
              <a:rPr lang="en-US" sz="1400" dirty="0"/>
              <a:t>such as </a:t>
            </a:r>
            <a:r>
              <a:rPr lang="en-US" sz="1400" dirty="0" smtClean="0"/>
              <a:t>Science Citation Index, </a:t>
            </a:r>
            <a:r>
              <a:rPr lang="en-US" sz="1400" dirty="0" err="1" smtClean="0"/>
              <a:t>Fluidex</a:t>
            </a:r>
            <a:r>
              <a:rPr lang="en-US" sz="1400" dirty="0" smtClean="0"/>
              <a:t>, Global Mobility Database, </a:t>
            </a:r>
            <a:r>
              <a:rPr lang="en-US" sz="1400" dirty="0"/>
              <a:t>and many more</a:t>
            </a:r>
          </a:p>
          <a:p>
            <a:r>
              <a:rPr lang="en-US" sz="1400" dirty="0" smtClean="0"/>
              <a:t>All</a:t>
            </a:r>
            <a:r>
              <a:rPr lang="en-US" sz="1400" b="1" dirty="0" smtClean="0"/>
              <a:t> </a:t>
            </a:r>
            <a:r>
              <a:rPr lang="en-US" sz="1400" dirty="0" smtClean="0"/>
              <a:t>journal </a:t>
            </a:r>
            <a:r>
              <a:rPr lang="en-US" sz="1400" dirty="0"/>
              <a:t>sites available in a mobile optimized format; mobile vouchering allows for off campus access</a:t>
            </a:r>
          </a:p>
          <a:p>
            <a:r>
              <a:rPr lang="en-US" sz="1400" dirty="0" smtClean="0"/>
              <a:t>Alumni registered </a:t>
            </a:r>
            <a:r>
              <a:rPr lang="en-US" sz="1400" dirty="0"/>
              <a:t>with subscribing or purchasing libraries will be able to access </a:t>
            </a:r>
            <a:r>
              <a:rPr lang="en-US" sz="1400" i="1" dirty="0"/>
              <a:t>SAGE Journals </a:t>
            </a:r>
            <a:r>
              <a:rPr lang="en-US" sz="1400" dirty="0"/>
              <a:t>at no extra fee</a:t>
            </a:r>
          </a:p>
        </p:txBody>
      </p:sp>
    </p:spTree>
    <p:extLst>
      <p:ext uri="{BB962C8B-B14F-4D97-AF65-F5344CB8AC3E}">
        <p14:creationId xmlns:p14="http://schemas.microsoft.com/office/powerpoint/2010/main" val="22709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3483909"/>
            <a:ext cx="7772400" cy="5810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Rebecca Evans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4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Our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Who is SAGE?</a:t>
            </a:r>
          </a:p>
          <a:p>
            <a:r>
              <a:rPr lang="de-CH" dirty="0" smtClean="0"/>
              <a:t>A quick history of </a:t>
            </a:r>
            <a:r>
              <a:rPr lang="de-CH" i="1" dirty="0" smtClean="0"/>
              <a:t>IMechE</a:t>
            </a:r>
          </a:p>
          <a:p>
            <a:r>
              <a:rPr lang="de-CH" dirty="0" smtClean="0"/>
              <a:t>Available</a:t>
            </a:r>
            <a:r>
              <a:rPr lang="de-CH" i="1" dirty="0" smtClean="0"/>
              <a:t> IMechE </a:t>
            </a:r>
            <a:r>
              <a:rPr lang="de-CH" dirty="0" smtClean="0"/>
              <a:t>journals</a:t>
            </a:r>
            <a:endParaRPr lang="de-CH" dirty="0"/>
          </a:p>
          <a:p>
            <a:r>
              <a:rPr lang="en-US" dirty="0" smtClean="0"/>
              <a:t>The </a:t>
            </a:r>
            <a:r>
              <a:rPr lang="en-US" i="1" dirty="0" smtClean="0"/>
              <a:t>SAGE Journals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Accessing the </a:t>
            </a:r>
            <a:r>
              <a:rPr lang="en-US" i="1" dirty="0" err="1" smtClean="0"/>
              <a:t>IMechE</a:t>
            </a:r>
            <a:r>
              <a:rPr lang="en-US" dirty="0" smtClean="0"/>
              <a:t> journals</a:t>
            </a:r>
          </a:p>
          <a:p>
            <a:r>
              <a:rPr lang="en-US" dirty="0" smtClean="0"/>
              <a:t>Your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SAGE?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quick history of </a:t>
            </a:r>
            <a:r>
              <a:rPr lang="en-US" i="1" dirty="0" err="1" smtClean="0"/>
              <a:t>IMechE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5" y="3902445"/>
            <a:ext cx="2094613" cy="73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Institution of Mechical Engineers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0280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CH" sz="1200" dirty="0" smtClean="0">
                <a:latin typeface="+mn-lt"/>
              </a:rPr>
              <a:t>Founded in </a:t>
            </a:r>
            <a:r>
              <a:rPr lang="de-CH" sz="1200" b="1" dirty="0" smtClean="0">
                <a:latin typeface="+mn-lt"/>
              </a:rPr>
              <a:t>1847</a:t>
            </a:r>
            <a:r>
              <a:rPr lang="de-CH" sz="1200" dirty="0" smtClean="0">
                <a:latin typeface="+mn-lt"/>
              </a:rPr>
              <a:t> by George Stephenson, the father of the railways.</a:t>
            </a:r>
          </a:p>
          <a:p>
            <a:pPr marL="0" indent="0">
              <a:buNone/>
              <a:defRPr/>
            </a:pPr>
            <a:endParaRPr lang="de-CH" sz="1200" dirty="0">
              <a:latin typeface="+mn-lt"/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en-GB" sz="12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Other distinguished </a:t>
            </a:r>
            <a:r>
              <a:rPr lang="en-GB" sz="12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members of the </a:t>
            </a:r>
            <a:r>
              <a:rPr lang="en-GB" sz="1200" dirty="0" err="1">
                <a:latin typeface="+mn-lt"/>
                <a:ea typeface="ＭＳ Ｐゴシック" pitchFamily="-112" charset="-128"/>
                <a:cs typeface="ＭＳ Ｐゴシック" pitchFamily="-112" charset="-128"/>
              </a:rPr>
              <a:t>IMechE</a:t>
            </a:r>
            <a:r>
              <a:rPr lang="en-GB" sz="12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 and contributors to the Proceedings of the </a:t>
            </a:r>
            <a:r>
              <a:rPr lang="en-GB" sz="1200" dirty="0" err="1">
                <a:latin typeface="+mn-lt"/>
                <a:ea typeface="ＭＳ Ｐゴシック" pitchFamily="-112" charset="-128"/>
                <a:cs typeface="ＭＳ Ｐゴシック" pitchFamily="-112" charset="-128"/>
              </a:rPr>
              <a:t>IMechE</a:t>
            </a:r>
            <a:r>
              <a:rPr lang="en-GB" sz="12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>
              <a:defRPr/>
            </a:pPr>
            <a:endParaRPr lang="en-GB" sz="1200" b="1" dirty="0"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200" b="1" dirty="0" smtClean="0">
                <a:latin typeface="+mn-lt"/>
                <a:ea typeface="ＭＳ Ｐゴシック" pitchFamily="-112" charset="-128"/>
              </a:rPr>
              <a:t>Charles </a:t>
            </a:r>
            <a:r>
              <a:rPr lang="en-GB" sz="1200" b="1" dirty="0">
                <a:latin typeface="+mn-lt"/>
                <a:ea typeface="ＭＳ Ｐゴシック" pitchFamily="-112" charset="-128"/>
              </a:rPr>
              <a:t>William Siemens </a:t>
            </a:r>
            <a:r>
              <a:rPr lang="en-GB" sz="1200" dirty="0">
                <a:latin typeface="+mn-lt"/>
                <a:ea typeface="ＭＳ Ｐゴシック" pitchFamily="-112" charset="-128"/>
              </a:rPr>
              <a:t>– established the telegraph network, and was part of the Siemens family who started the famous German company of that name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200" b="1" dirty="0" smtClean="0">
                <a:latin typeface="+mn-lt"/>
                <a:ea typeface="ＭＳ Ｐゴシック" pitchFamily="-112" charset="-128"/>
              </a:rPr>
              <a:t>Joseph </a:t>
            </a:r>
            <a:r>
              <a:rPr lang="en-GB" sz="1200" b="1" dirty="0">
                <a:latin typeface="+mn-lt"/>
                <a:ea typeface="ＭＳ Ｐゴシック" pitchFamily="-112" charset="-128"/>
              </a:rPr>
              <a:t>Whitworth </a:t>
            </a:r>
            <a:r>
              <a:rPr lang="en-GB" sz="1200" dirty="0">
                <a:latin typeface="+mn-lt"/>
                <a:ea typeface="ＭＳ Ｐゴシック" pitchFamily="-112" charset="-128"/>
              </a:rPr>
              <a:t>– famous for precision manufacturing, including rifling of weapons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200" b="1" dirty="0" smtClean="0">
                <a:latin typeface="+mn-lt"/>
                <a:ea typeface="ＭＳ Ｐゴシック" pitchFamily="-112" charset="-128"/>
              </a:rPr>
              <a:t>Frank </a:t>
            </a:r>
            <a:r>
              <a:rPr lang="en-GB" sz="1200" b="1" dirty="0">
                <a:latin typeface="+mn-lt"/>
                <a:ea typeface="ＭＳ Ｐゴシック" pitchFamily="-112" charset="-128"/>
              </a:rPr>
              <a:t>Whittle </a:t>
            </a:r>
            <a:r>
              <a:rPr lang="en-GB" sz="1200" dirty="0">
                <a:latin typeface="+mn-lt"/>
                <a:ea typeface="ＭＳ Ｐゴシック" pitchFamily="-112" charset="-128"/>
              </a:rPr>
              <a:t>– the father of jet propulsion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200" b="1" dirty="0" smtClean="0">
                <a:latin typeface="+mn-lt"/>
                <a:ea typeface="ＭＳ Ｐゴシック" pitchFamily="-112" charset="-128"/>
              </a:rPr>
              <a:t>Charles </a:t>
            </a:r>
            <a:r>
              <a:rPr lang="en-GB" sz="1200" b="1" dirty="0">
                <a:latin typeface="+mn-lt"/>
                <a:ea typeface="ＭＳ Ｐゴシック" pitchFamily="-112" charset="-128"/>
              </a:rPr>
              <a:t>Algernon Parsons </a:t>
            </a:r>
            <a:r>
              <a:rPr lang="en-GB" sz="1200" dirty="0">
                <a:latin typeface="+mn-lt"/>
                <a:ea typeface="ＭＳ Ｐゴシック" pitchFamily="-112" charset="-128"/>
              </a:rPr>
              <a:t>– invented the steam turbine, used in propulsion of ships and power generation (and still used to generate most of our electricity)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200" b="1" dirty="0" smtClean="0">
                <a:latin typeface="+mn-lt"/>
                <a:ea typeface="ＭＳ Ｐゴシック" pitchFamily="-112" charset="-128"/>
              </a:rPr>
              <a:t>Rudolph </a:t>
            </a:r>
            <a:r>
              <a:rPr lang="en-GB" sz="1200" b="1" dirty="0">
                <a:latin typeface="+mn-lt"/>
                <a:ea typeface="ＭＳ Ｐゴシック" pitchFamily="-112" charset="-128"/>
              </a:rPr>
              <a:t>Diesel </a:t>
            </a:r>
            <a:r>
              <a:rPr lang="en-GB" sz="1200" dirty="0">
                <a:latin typeface="+mn-lt"/>
                <a:ea typeface="ＭＳ Ｐゴシック" pitchFamily="-112" charset="-128"/>
              </a:rPr>
              <a:t>– invented the diesel engine</a:t>
            </a:r>
          </a:p>
          <a:p>
            <a:endParaRPr lang="de-CH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8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1548" y="657224"/>
            <a:ext cx="7380907" cy="3343275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2800" i="1" dirty="0" smtClean="0">
                <a:ea typeface="ＭＳ Ｐゴシック" charset="-128"/>
              </a:rPr>
              <a:t>“</a:t>
            </a:r>
            <a:r>
              <a:rPr lang="en-GB" sz="2800" i="1" dirty="0">
                <a:ea typeface="ＭＳ Ｐゴシック" charset="-128"/>
              </a:rPr>
              <a:t>To enable engineers to meet …and correspond, and by a mutual interchange of ideas respecting improvements in the various branches of mechanical science to increase their knowledge, and to give impulse to inventions likely to be useful to the world.”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IMechE</a:t>
            </a:r>
            <a:r>
              <a:rPr lang="en-US" i="1" dirty="0" smtClean="0"/>
              <a:t>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i="1" dirty="0" smtClean="0"/>
              <a:t>IMechE </a:t>
            </a:r>
            <a:r>
              <a:rPr lang="de-CH" dirty="0" smtClean="0"/>
              <a:t>journals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0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latin typeface="+mn-lt"/>
              </a:rPr>
              <a:t>18 journals available</a:t>
            </a:r>
          </a:p>
          <a:p>
            <a:pPr>
              <a:defRPr/>
            </a:pPr>
            <a:r>
              <a:rPr lang="en-GB" sz="1600" dirty="0" smtClean="0">
                <a:latin typeface="+mn-lt"/>
              </a:rPr>
              <a:t>All journals are peer-reviewed</a:t>
            </a:r>
          </a:p>
          <a:p>
            <a:pPr>
              <a:defRPr/>
            </a:pPr>
            <a:r>
              <a:rPr lang="en-GB" sz="1600" dirty="0" smtClean="0">
                <a:latin typeface="+mn-lt"/>
                <a:ea typeface="ＭＳ Ｐゴシック" pitchFamily="-112" charset="-128"/>
              </a:rPr>
              <a:t>17 have an Impact Factor (IF)</a:t>
            </a:r>
          </a:p>
          <a:p>
            <a:pPr>
              <a:defRPr/>
            </a:pPr>
            <a:r>
              <a:rPr lang="en-US" sz="1600" dirty="0" smtClean="0"/>
              <a:t>Topics covered include </a:t>
            </a:r>
            <a:r>
              <a:rPr lang="en-US" sz="1600" dirty="0"/>
              <a:t>aerospace, maritime, rail, and </a:t>
            </a:r>
            <a:r>
              <a:rPr lang="en-US" sz="1600" dirty="0" err="1" smtClean="0"/>
              <a:t>nanoengineering</a:t>
            </a:r>
            <a:endParaRPr lang="en-GB" sz="1600" dirty="0">
              <a:latin typeface="+mn-lt"/>
              <a:ea typeface="ＭＳ Ｐゴシック" pitchFamily="-112" charset="-128"/>
            </a:endParaRPr>
          </a:p>
          <a:p>
            <a:r>
              <a:rPr lang="de-CH" sz="1600" dirty="0">
                <a:latin typeface="+mn-lt"/>
                <a:ea typeface="ＭＳ Ｐゴシック" pitchFamily="-112" charset="-128"/>
              </a:rPr>
              <a:t>Each journal has its own Editorial </a:t>
            </a:r>
            <a:r>
              <a:rPr lang="de-CH" sz="1600" dirty="0" smtClean="0">
                <a:latin typeface="+mn-lt"/>
                <a:ea typeface="ＭＳ Ｐゴシック" pitchFamily="-112" charset="-128"/>
              </a:rPr>
              <a:t>Board</a:t>
            </a:r>
          </a:p>
          <a:p>
            <a:r>
              <a:rPr lang="de-CH" sz="1600" dirty="0" smtClean="0">
                <a:latin typeface="+mn-lt"/>
                <a:ea typeface="ＭＳ Ｐゴシック" pitchFamily="-112" charset="-128"/>
              </a:rPr>
              <a:t>Access since 1999 for EIFL members</a:t>
            </a:r>
            <a:endParaRPr lang="de-CH" sz="1600" dirty="0"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4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648</Words>
  <Application>Microsoft Office PowerPoint</Application>
  <PresentationFormat>Demonstracija ekrane (16:9)</PresentationFormat>
  <Paragraphs>90</Paragraphs>
  <Slides>19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Office Theme</vt:lpstr>
      <vt:lpstr>„PowerPoint“ pateiktis</vt:lpstr>
      <vt:lpstr>Our agenda</vt:lpstr>
      <vt:lpstr>Who is SAGE?</vt:lpstr>
      <vt:lpstr>„PowerPoint“ pateiktis</vt:lpstr>
      <vt:lpstr>A quick history of IMechE</vt:lpstr>
      <vt:lpstr>Institution of Mechical Engineers</vt:lpstr>
      <vt:lpstr>„PowerPoint“ pateiktis</vt:lpstr>
      <vt:lpstr>The IMechE journals</vt:lpstr>
      <vt:lpstr>The IMechE journals</vt:lpstr>
      <vt:lpstr>The IMechE journals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Accessing the IMechE journals</vt:lpstr>
      <vt:lpstr>Accessing the IMechE journals</vt:lpstr>
      <vt:lpstr>Thank you!</vt:lpstr>
    </vt:vector>
  </TitlesOfParts>
  <Company>Sage Publications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jesevc</cp:lastModifiedBy>
  <cp:revision>512</cp:revision>
  <dcterms:created xsi:type="dcterms:W3CDTF">2012-11-12T22:03:53Z</dcterms:created>
  <dcterms:modified xsi:type="dcterms:W3CDTF">2016-02-26T14:22:17Z</dcterms:modified>
</cp:coreProperties>
</file>