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57" r:id="rId3"/>
  </p:sldMasterIdLst>
  <p:notesMasterIdLst>
    <p:notesMasterId r:id="rId23"/>
  </p:notesMasterIdLst>
  <p:sldIdLst>
    <p:sldId id="309" r:id="rId4"/>
    <p:sldId id="310" r:id="rId5"/>
    <p:sldId id="311" r:id="rId6"/>
    <p:sldId id="312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8" r:id="rId19"/>
    <p:sldId id="306" r:id="rId20"/>
    <p:sldId id="314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8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2CEC-E616-4C6D-BBA1-868567EEF97B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B7CDD-0B77-4CE8-8A05-1892E8043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59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7906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518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125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915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472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351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122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199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9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06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27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11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76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72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9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24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41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62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95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76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32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2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66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39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00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44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69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2147"/>
                </a:solidFill>
              </a:rPr>
              <a:t>Presentation name </a:t>
            </a:r>
            <a:r>
              <a:rPr lang="en-US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5CF71-EE9B-45AC-B0D3-866D4156A105}" type="slidenum">
              <a:rPr lang="en-US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511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2147"/>
                </a:solidFill>
              </a:rPr>
              <a:t>Presentation name </a:t>
            </a:r>
            <a:r>
              <a:rPr lang="en-US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529C92-B1EC-479A-87C3-578D75A7DB69}" type="slidenum">
              <a:rPr lang="en-US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17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2147"/>
                </a:solidFill>
              </a:rPr>
              <a:t>Presentation name </a:t>
            </a:r>
            <a:r>
              <a:rPr lang="en-US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FB3463-0B4F-420C-BB6B-C4D544EF4C46}" type="slidenum">
              <a:rPr lang="en-US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12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2147"/>
                </a:solidFill>
              </a:rPr>
              <a:t>Presentation name </a:t>
            </a:r>
            <a:r>
              <a:rPr lang="en-US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7F96B-23F3-4F8B-BEC1-9072BFA8F25F}" type="slidenum">
              <a:rPr lang="en-US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89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2147"/>
                </a:solidFill>
              </a:rPr>
              <a:t>Presentation name </a:t>
            </a:r>
            <a:r>
              <a:rPr lang="en-US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CBEBC-C831-4B75-89BE-1AEFF9EC8B17}" type="slidenum">
              <a:rPr lang="en-US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1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22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341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3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89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708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86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743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891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363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1108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515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916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3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008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49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781050"/>
            <a:ext cx="8429625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600200"/>
            <a:ext cx="8447088" cy="234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4102100"/>
            <a:ext cx="8447088" cy="2351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8350" y="6342063"/>
            <a:ext cx="5857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CF46AE-64FB-40D9-A977-0123074E947A}" type="slidenum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526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082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727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771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786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234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435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130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0213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783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914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52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806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312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790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266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2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83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54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71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34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721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7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5035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1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964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31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5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41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09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21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35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0B26-9807-4569-8DE6-31B7369E8B5C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24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FD5B-0D24-41AE-B6E7-9745E7B02328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4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0030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E4BE-6F59-4B2D-81B6-21E4B12B911E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2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7F2A-6549-45FA-96B6-53DFFBC85997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008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5B7B-BE98-431D-AB5A-5DCA4B1B628B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63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0175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234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5003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3723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22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6312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906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0664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172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67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4861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9074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2927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525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85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463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9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theme" Target="../theme/theme1.xml"/><Relationship Id="rId5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_rels/slideMaster2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96.xml"/><Relationship Id="rId48" Type="http://schemas.openxmlformats.org/officeDocument/2006/relationships/theme" Target="../theme/theme2.xml"/><Relationship Id="rId49" Type="http://schemas.openxmlformats.org/officeDocument/2006/relationships/image" Target="../media/image1.jpeg"/><Relationship Id="rId20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1.xml"/><Relationship Id="rId9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>
            <a:hlinkClick r:id="" action="ppaction://noaction"/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6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69" r:id="rId4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6DE6041-F49C-419E-B2B3-FC69A0CD3B11}" type="slidenum">
              <a:rPr lang="en-US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556792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Picture 9" descr="8010_Powerpoint_Page.jp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250577" cy="12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6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B28F-AF13-4466-9885-054527E4D17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AC3E-9F34-45C8-9B2E-BA682EE276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5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wakeford@oup.com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.tif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scholarship.com/" TargetMode="External"/><Relationship Id="rId4" Type="http://schemas.openxmlformats.org/officeDocument/2006/relationships/hyperlink" Target="http://global.oup.com/uk/academic/online/librarians/" TargetMode="External"/><Relationship Id="rId5" Type="http://schemas.openxmlformats.org/officeDocument/2006/relationships/hyperlink" Target="http://www.youtube.com/channel/UCZD1LLp6e838Iw_UTMcxQiQ" TargetMode="External"/><Relationship Id="rId6" Type="http://schemas.openxmlformats.org/officeDocument/2006/relationships/hyperlink" Target="https://global.oup.com/academic/online/osoquiz/?cc=gb&amp;lang=en&amp;" TargetMode="External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6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5" Type="http://schemas.openxmlformats.org/officeDocument/2006/relationships/image" Target="../media/image11.tif"/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tif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83" y="1304270"/>
            <a:ext cx="76328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002147"/>
                </a:solidFill>
              </a:rPr>
              <a:t>EIFL</a:t>
            </a:r>
            <a:endParaRPr lang="en-GB" sz="3600" b="1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100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2147"/>
                </a:solidFill>
              </a:rPr>
              <a:t>Tuesday 20</a:t>
            </a:r>
            <a:r>
              <a:rPr lang="en-GB" sz="2000" baseline="30000" dirty="0" smtClean="0">
                <a:solidFill>
                  <a:srgbClr val="002147"/>
                </a:solidFill>
              </a:rPr>
              <a:t>th</a:t>
            </a:r>
            <a:r>
              <a:rPr lang="en-GB" sz="2000" dirty="0" smtClean="0">
                <a:solidFill>
                  <a:srgbClr val="002147"/>
                </a:solidFill>
              </a:rPr>
              <a:t> June 2017, 11:00 (BST)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100" dirty="0" smtClean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2147"/>
                </a:solidFill>
              </a:rPr>
              <a:t>Jonathan </a:t>
            </a:r>
            <a:r>
              <a:rPr lang="en-GB" dirty="0">
                <a:solidFill>
                  <a:srgbClr val="002147"/>
                </a:solidFill>
              </a:rPr>
              <a:t>Wakeford – Online Product </a:t>
            </a:r>
            <a:r>
              <a:rPr lang="en-GB" dirty="0" smtClean="0">
                <a:solidFill>
                  <a:srgbClr val="002147"/>
                </a:solidFill>
              </a:rPr>
              <a:t>Trainer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2147"/>
                </a:solidFill>
                <a:hlinkClick r:id="rId3"/>
              </a:rPr>
              <a:t>jonathan.wakeford@oup.com</a:t>
            </a:r>
            <a:r>
              <a:rPr lang="en-GB" dirty="0" smtClean="0">
                <a:solidFill>
                  <a:srgbClr val="002147"/>
                </a:solidFill>
              </a:rPr>
              <a:t> </a:t>
            </a:r>
            <a:endParaRPr lang="en-GB" dirty="0">
              <a:solidFill>
                <a:srgbClr val="00214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2147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636912"/>
            <a:ext cx="14001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4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2" y="864158"/>
            <a:ext cx="7392676" cy="598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59464" y="3532017"/>
            <a:ext cx="5832648" cy="648072"/>
            <a:chOff x="1655676" y="4293096"/>
            <a:chExt cx="5832648" cy="648072"/>
          </a:xfrm>
        </p:grpSpPr>
        <p:sp>
          <p:nvSpPr>
            <p:cNvPr id="8" name="TextBox 7"/>
            <p:cNvSpPr txBox="1"/>
            <p:nvPr/>
          </p:nvSpPr>
          <p:spPr>
            <a:xfrm>
              <a:off x="1655676" y="4293096"/>
              <a:ext cx="583264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27684" y="4432466"/>
              <a:ext cx="568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Browse content by subject or type into the search box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9028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06" y="836712"/>
            <a:ext cx="720158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39928" y="3140968"/>
            <a:ext cx="7379303" cy="785699"/>
            <a:chOff x="1655676" y="4293096"/>
            <a:chExt cx="6235511" cy="785699"/>
          </a:xfrm>
        </p:grpSpPr>
        <p:sp>
          <p:nvSpPr>
            <p:cNvPr id="11" name="TextBox 10"/>
            <p:cNvSpPr txBox="1"/>
            <p:nvPr/>
          </p:nvSpPr>
          <p:spPr>
            <a:xfrm>
              <a:off x="1655676" y="4293096"/>
              <a:ext cx="583264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78519" y="4432464"/>
              <a:ext cx="6012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Expand your search to full text or narrow your choices on the left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90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79" y="739749"/>
            <a:ext cx="608664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65666" y="4150821"/>
            <a:ext cx="6063930" cy="648072"/>
            <a:chOff x="1655676" y="3861048"/>
            <a:chExt cx="5882375" cy="648072"/>
          </a:xfrm>
        </p:grpSpPr>
        <p:sp>
          <p:nvSpPr>
            <p:cNvPr id="6" name="TextBox 5"/>
            <p:cNvSpPr txBox="1"/>
            <p:nvPr/>
          </p:nvSpPr>
          <p:spPr>
            <a:xfrm>
              <a:off x="1655676" y="3861048"/>
              <a:ext cx="583264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9419" y="4000418"/>
              <a:ext cx="5688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Title page includes abstract, table of contents and more…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2143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59" y="794886"/>
            <a:ext cx="6630083" cy="60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28056" y="2779857"/>
            <a:ext cx="6621057" cy="648072"/>
            <a:chOff x="1655676" y="3861048"/>
            <a:chExt cx="6143275" cy="648072"/>
          </a:xfrm>
        </p:grpSpPr>
        <p:sp>
          <p:nvSpPr>
            <p:cNvPr id="6" name="TextBox 5"/>
            <p:cNvSpPr txBox="1"/>
            <p:nvPr/>
          </p:nvSpPr>
          <p:spPr>
            <a:xfrm>
              <a:off x="1655676" y="3861048"/>
              <a:ext cx="5832648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2836" y="4000418"/>
              <a:ext cx="5956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Chapters can be easily downloaded, saved, cited and shared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51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8" y="1988840"/>
            <a:ext cx="7444544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43558" y="1196752"/>
            <a:ext cx="7751097" cy="648072"/>
            <a:chOff x="1655675" y="3861048"/>
            <a:chExt cx="6841613" cy="648072"/>
          </a:xfrm>
        </p:grpSpPr>
        <p:sp>
          <p:nvSpPr>
            <p:cNvPr id="6" name="TextBox 5"/>
            <p:cNvSpPr txBox="1"/>
            <p:nvPr/>
          </p:nvSpPr>
          <p:spPr>
            <a:xfrm>
              <a:off x="1655675" y="3861048"/>
              <a:ext cx="6206023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1688" y="4000418"/>
              <a:ext cx="667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Help your researchers by linking references to your library catalogue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61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77" y="1972768"/>
            <a:ext cx="7737447" cy="488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15616" y="1124744"/>
            <a:ext cx="7901918" cy="648072"/>
            <a:chOff x="1655675" y="3861048"/>
            <a:chExt cx="6974737" cy="648072"/>
          </a:xfrm>
        </p:grpSpPr>
        <p:sp>
          <p:nvSpPr>
            <p:cNvPr id="6" name="TextBox 5"/>
            <p:cNvSpPr txBox="1"/>
            <p:nvPr/>
          </p:nvSpPr>
          <p:spPr>
            <a:xfrm>
              <a:off x="1655675" y="3861048"/>
              <a:ext cx="6206023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4812" y="4000418"/>
              <a:ext cx="667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Create a personal profile to save and access your favourite content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56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30275"/>
            <a:ext cx="7056784" cy="613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83084" y="2643774"/>
            <a:ext cx="6817308" cy="648072"/>
            <a:chOff x="1499405" y="3861048"/>
            <a:chExt cx="6325365" cy="648072"/>
          </a:xfrm>
        </p:grpSpPr>
        <p:sp>
          <p:nvSpPr>
            <p:cNvPr id="6" name="TextBox 5"/>
            <p:cNvSpPr txBox="1"/>
            <p:nvPr/>
          </p:nvSpPr>
          <p:spPr>
            <a:xfrm>
              <a:off x="1499405" y="3861048"/>
              <a:ext cx="5988919" cy="6480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9251" y="4000418"/>
              <a:ext cx="6215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Find promotional and training tools and much more on our LRC!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33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60506"/>
            <a:ext cx="8568952" cy="60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83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5360"/>
            <a:ext cx="7344816" cy="614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1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" y="980728"/>
            <a:ext cx="8933616" cy="58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820891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147"/>
                </a:solidFill>
              </a:rPr>
              <a:t>Agenda:</a:t>
            </a:r>
            <a:endParaRPr lang="en-GB" dirty="0" smtClean="0">
              <a:solidFill>
                <a:srgbClr val="002147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147"/>
                </a:solidFill>
              </a:rPr>
              <a:t>What is </a:t>
            </a:r>
            <a:r>
              <a:rPr lang="en-GB" dirty="0" smtClean="0">
                <a:solidFill>
                  <a:srgbClr val="002147"/>
                </a:solidFill>
                <a:hlinkClick r:id="rId3"/>
              </a:rPr>
              <a:t>Oxford Scholarship Online</a:t>
            </a:r>
            <a:r>
              <a:rPr lang="en-GB" dirty="0">
                <a:solidFill>
                  <a:srgbClr val="002147"/>
                </a:solidFill>
              </a:rPr>
              <a:t> </a:t>
            </a:r>
            <a:r>
              <a:rPr lang="en-GB" dirty="0" smtClean="0">
                <a:solidFill>
                  <a:srgbClr val="002147"/>
                </a:solidFill>
              </a:rPr>
              <a:t>and what subjects are available?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002147"/>
                </a:solidFill>
              </a:rPr>
              <a:t>Live demonstration</a:t>
            </a:r>
            <a:r>
              <a:rPr lang="en-GB" dirty="0" smtClean="0">
                <a:solidFill>
                  <a:srgbClr val="002147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147"/>
                </a:solidFill>
              </a:rPr>
              <a:t>	- Browsing and searching the site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147"/>
                </a:solidFill>
              </a:rPr>
              <a:t>	- Features and benefits for users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2147"/>
                </a:solidFill>
              </a:rPr>
              <a:t>Further support: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147"/>
                </a:solidFill>
              </a:rPr>
              <a:t>Where can I find MARC </a:t>
            </a:r>
            <a:r>
              <a:rPr lang="en-US" dirty="0" smtClean="0">
                <a:solidFill>
                  <a:srgbClr val="002147"/>
                </a:solidFill>
              </a:rPr>
              <a:t>records and check usage? </a:t>
            </a:r>
            <a:endParaRPr lang="en-GB" dirty="0" smtClean="0">
              <a:solidFill>
                <a:srgbClr val="002147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147"/>
                </a:solidFill>
                <a:hlinkClick r:id="rId4"/>
              </a:rPr>
              <a:t>Librarian </a:t>
            </a:r>
            <a:r>
              <a:rPr lang="en-GB" dirty="0">
                <a:solidFill>
                  <a:srgbClr val="002147"/>
                </a:solidFill>
                <a:hlinkClick r:id="rId4"/>
              </a:rPr>
              <a:t>Resource </a:t>
            </a:r>
            <a:r>
              <a:rPr lang="en-GB" dirty="0" smtClean="0">
                <a:solidFill>
                  <a:srgbClr val="002147"/>
                </a:solidFill>
                <a:hlinkClick r:id="rId4"/>
              </a:rPr>
              <a:t>Centre</a:t>
            </a:r>
            <a:endParaRPr lang="en-GB" dirty="0" smtClean="0">
              <a:solidFill>
                <a:srgbClr val="002147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147"/>
                </a:solidFill>
                <a:hlinkClick r:id="rId5"/>
              </a:rPr>
              <a:t>YouTube</a:t>
            </a:r>
            <a:r>
              <a:rPr lang="en-GB" dirty="0" smtClean="0">
                <a:solidFill>
                  <a:srgbClr val="002147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2147"/>
                </a:solidFill>
                <a:hlinkClick r:id="rId6"/>
              </a:rPr>
              <a:t>OSO Quiz</a:t>
            </a:r>
            <a:endParaRPr lang="en-GB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0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55679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Objectives: </a:t>
            </a:r>
            <a:r>
              <a:rPr lang="es-ES_tradnl" dirty="0" smtClean="0"/>
              <a:t>By the </a:t>
            </a:r>
            <a:r>
              <a:rPr lang="es-ES_tradnl" dirty="0" err="1" smtClean="0"/>
              <a:t>end</a:t>
            </a:r>
            <a:r>
              <a:rPr lang="es-ES_tradnl" dirty="0" smtClean="0"/>
              <a:t> of the </a:t>
            </a:r>
            <a:r>
              <a:rPr lang="es-ES_tradnl" dirty="0" err="1" smtClean="0"/>
              <a:t>session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should</a:t>
            </a:r>
            <a:r>
              <a:rPr lang="es-ES_tradnl" dirty="0" smtClean="0"/>
              <a:t>:</a:t>
            </a:r>
            <a:endParaRPr lang="en-GB" dirty="0"/>
          </a:p>
          <a:p>
            <a:r>
              <a:rPr lang="es-ES_tradnl" dirty="0"/>
              <a:t> </a:t>
            </a: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CO" dirty="0"/>
              <a:t>B</a:t>
            </a:r>
            <a:r>
              <a:rPr lang="es-CO" dirty="0" smtClean="0"/>
              <a:t>e familiar </a:t>
            </a:r>
            <a:r>
              <a:rPr lang="es-CO" dirty="0" err="1" smtClean="0"/>
              <a:t>with</a:t>
            </a:r>
            <a:r>
              <a:rPr lang="es-CO" dirty="0" smtClean="0"/>
              <a:t> the </a:t>
            </a:r>
            <a:r>
              <a:rPr lang="es-CO" dirty="0" err="1" smtClean="0"/>
              <a:t>content</a:t>
            </a:r>
            <a:r>
              <a:rPr lang="es-CO" dirty="0" smtClean="0"/>
              <a:t> </a:t>
            </a:r>
            <a:r>
              <a:rPr lang="es-CO" dirty="0" err="1" smtClean="0"/>
              <a:t>available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the </a:t>
            </a:r>
            <a:r>
              <a:rPr lang="es-CO" dirty="0" err="1" smtClean="0"/>
              <a:t>platform</a:t>
            </a:r>
            <a:endParaRPr lang="es-CO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CO" dirty="0" err="1"/>
              <a:t>U</a:t>
            </a:r>
            <a:r>
              <a:rPr lang="es-CO" dirty="0" err="1" smtClean="0"/>
              <a:t>nderstand</a:t>
            </a:r>
            <a:r>
              <a:rPr lang="es-CO" dirty="0" smtClean="0"/>
              <a:t> </a:t>
            </a:r>
            <a:r>
              <a:rPr lang="es-CO" dirty="0" err="1" smtClean="0"/>
              <a:t>how</a:t>
            </a:r>
            <a:r>
              <a:rPr lang="es-CO" dirty="0" smtClean="0"/>
              <a:t> OSO can </a:t>
            </a:r>
            <a:r>
              <a:rPr lang="es-CO" dirty="0" err="1" smtClean="0"/>
              <a:t>help</a:t>
            </a:r>
            <a:r>
              <a:rPr lang="es-CO" dirty="0" smtClean="0"/>
              <a:t> </a:t>
            </a:r>
            <a:r>
              <a:rPr lang="es-CO" dirty="0" err="1" smtClean="0"/>
              <a:t>users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their</a:t>
            </a:r>
            <a:r>
              <a:rPr lang="es-CO" dirty="0" smtClean="0"/>
              <a:t> </a:t>
            </a:r>
            <a:r>
              <a:rPr lang="es-CO" dirty="0" err="1" smtClean="0"/>
              <a:t>research</a:t>
            </a:r>
            <a:endParaRPr lang="es-CO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 err="1" smtClean="0"/>
              <a:t>Know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to </a:t>
            </a:r>
            <a:r>
              <a:rPr lang="es-ES_tradnl" dirty="0" err="1" smtClean="0"/>
              <a:t>navigate</a:t>
            </a:r>
            <a:r>
              <a:rPr lang="es-ES_tradnl" dirty="0" smtClean="0"/>
              <a:t> the </a:t>
            </a:r>
            <a:r>
              <a:rPr lang="es-ES_tradnl" dirty="0" err="1" smtClean="0"/>
              <a:t>platform</a:t>
            </a:r>
            <a:r>
              <a:rPr lang="es-ES_tradnl" dirty="0" smtClean="0"/>
              <a:t> and use the </a:t>
            </a:r>
            <a:r>
              <a:rPr lang="es-ES_tradnl" dirty="0" err="1" smtClean="0"/>
              <a:t>personalisation</a:t>
            </a:r>
            <a:r>
              <a:rPr lang="es-ES_tradnl" dirty="0" smtClean="0"/>
              <a:t> </a:t>
            </a:r>
            <a:r>
              <a:rPr lang="es-ES_tradnl" dirty="0" err="1" smtClean="0"/>
              <a:t>features</a:t>
            </a:r>
            <a:r>
              <a:rPr lang="es-ES_tradnl" dirty="0" smtClean="0"/>
              <a:t> and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useful</a:t>
            </a:r>
            <a:r>
              <a:rPr lang="es-ES_tradnl" dirty="0" smtClean="0"/>
              <a:t> </a:t>
            </a:r>
            <a:r>
              <a:rPr lang="es-ES_tradnl" dirty="0" err="1" smtClean="0"/>
              <a:t>tools</a:t>
            </a:r>
            <a:r>
              <a:rPr lang="es-ES_tradnl" dirty="0" smtClean="0"/>
              <a:t>  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s-ES_tradnl" dirty="0"/>
              <a:t>B</a:t>
            </a:r>
            <a:r>
              <a:rPr lang="es-ES_tradnl" dirty="0" smtClean="0"/>
              <a:t>e </a:t>
            </a:r>
            <a:r>
              <a:rPr lang="es-ES_tradnl" dirty="0" err="1" smtClean="0"/>
              <a:t>able</a:t>
            </a:r>
            <a:r>
              <a:rPr lang="es-ES_tradnl" dirty="0" smtClean="0"/>
              <a:t> to share the </a:t>
            </a:r>
            <a:r>
              <a:rPr lang="es-ES_tradnl" dirty="0" err="1" smtClean="0"/>
              <a:t>knowledge</a:t>
            </a:r>
            <a:r>
              <a:rPr lang="es-ES_tradnl" dirty="0" smtClean="0"/>
              <a:t> </a:t>
            </a:r>
            <a:r>
              <a:rPr lang="es-ES_tradnl" dirty="0" err="1" smtClean="0"/>
              <a:t>acquired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colleagues</a:t>
            </a:r>
            <a:r>
              <a:rPr lang="es-ES_tradnl" dirty="0" smtClean="0"/>
              <a:t> and/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interested</a:t>
            </a:r>
            <a:r>
              <a:rPr lang="es-ES_tradnl" dirty="0" smtClean="0"/>
              <a:t> </a:t>
            </a:r>
            <a:r>
              <a:rPr lang="es-ES_tradnl" dirty="0" err="1" smtClean="0"/>
              <a:t>parties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83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" y="0"/>
            <a:ext cx="9132556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1844824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solidFill>
                <a:prstClr val="black"/>
              </a:solidFill>
            </a:endParaRPr>
          </a:p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Quick and easy access to award-winning scholarship</a:t>
            </a:r>
          </a:p>
          <a:p>
            <a:pPr algn="ctr"/>
            <a:endParaRPr lang="en-GB" sz="2000" dirty="0">
              <a:solidFill>
                <a:prstClr val="black"/>
              </a:solidFill>
            </a:endParaRPr>
          </a:p>
          <a:p>
            <a:pPr algn="ctr"/>
            <a:r>
              <a:rPr lang="en-GB" sz="2000" b="1" dirty="0">
                <a:solidFill>
                  <a:srgbClr val="1F497D">
                    <a:lumMod val="75000"/>
                  </a:srgbClr>
                </a:solidFill>
              </a:rPr>
              <a:t>o</a:t>
            </a:r>
            <a:r>
              <a:rPr lang="en-GB" sz="2000" b="1" dirty="0" smtClean="0">
                <a:solidFill>
                  <a:srgbClr val="1F497D">
                    <a:lumMod val="75000"/>
                  </a:srgbClr>
                </a:solidFill>
              </a:rPr>
              <a:t>xfordscholarship.com</a:t>
            </a:r>
            <a:endParaRPr lang="en-GB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1490"/>
            <a:ext cx="2038350" cy="2076450"/>
          </a:xfrm>
          <a:prstGeom prst="rect">
            <a:avLst/>
          </a:prstGeom>
        </p:spPr>
      </p:pic>
      <p:pic>
        <p:nvPicPr>
          <p:cNvPr id="1026" name="Picture 2" descr="V:\Ac-SM\Marketing\Reference &amp; Online\Online\Product Info\OSO\Images - screenshots, logos\Square logos\OSO2_SquareLogo_1(300dpi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54" y="3789040"/>
            <a:ext cx="2569691" cy="25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7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382" y="1147823"/>
            <a:ext cx="51858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prstClr val="black"/>
                </a:solidFill>
              </a:rPr>
              <a:t>Oxford Scholarship Online</a:t>
            </a:r>
            <a:r>
              <a:rPr lang="en-GB" sz="1600" dirty="0" smtClean="0">
                <a:solidFill>
                  <a:prstClr val="black"/>
                </a:solidFill>
              </a:rPr>
              <a:t> (OSO) is a </a:t>
            </a:r>
            <a:r>
              <a:rPr lang="en-GB" sz="1600" b="1" dirty="0" smtClean="0">
                <a:solidFill>
                  <a:srgbClr val="1F497D">
                    <a:lumMod val="50000"/>
                  </a:srgbClr>
                </a:solidFill>
              </a:rPr>
              <a:t>vast and rapidly-expanding</a:t>
            </a:r>
            <a:r>
              <a:rPr lang="en-GB" sz="1600" dirty="0" smtClean="0">
                <a:solidFill>
                  <a:prstClr val="black"/>
                </a:solidFill>
              </a:rPr>
              <a:t> research library providing access to </a:t>
            </a:r>
            <a:r>
              <a:rPr lang="en-GB" sz="1600" b="1" dirty="0" smtClean="0">
                <a:solidFill>
                  <a:srgbClr val="002147"/>
                </a:solidFill>
              </a:rPr>
              <a:t>award-winning Oxford University Press scholarship</a:t>
            </a:r>
          </a:p>
          <a:p>
            <a:endParaRPr lang="en-GB" sz="1600" dirty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</a:rPr>
              <a:t>Providing access to </a:t>
            </a:r>
            <a:r>
              <a:rPr lang="en-GB" sz="1600" b="1" dirty="0" smtClean="0">
                <a:solidFill>
                  <a:srgbClr val="1F497D">
                    <a:lumMod val="75000"/>
                  </a:srgbClr>
                </a:solidFill>
              </a:rPr>
              <a:t>over 13,500 books </a:t>
            </a:r>
            <a:r>
              <a:rPr lang="en-GB" sz="1600" dirty="0" smtClean="0">
                <a:solidFill>
                  <a:prstClr val="black"/>
                </a:solidFill>
              </a:rPr>
              <a:t>across </a:t>
            </a:r>
            <a:r>
              <a:rPr lang="en-GB" sz="1600" b="1" dirty="0" smtClean="0">
                <a:solidFill>
                  <a:srgbClr val="002147"/>
                </a:solidFill>
              </a:rPr>
              <a:t>20 subject areas </a:t>
            </a:r>
            <a:r>
              <a:rPr lang="en-GB" sz="1600" dirty="0" smtClean="0">
                <a:solidFill>
                  <a:prstClr val="black"/>
                </a:solidFill>
              </a:rPr>
              <a:t>in the humanities, social sciences, sciences, medicine, and law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dirty="0">
                <a:solidFill>
                  <a:prstClr val="black"/>
                </a:solidFill>
              </a:rPr>
              <a:t>With its inclusion in the wider </a:t>
            </a:r>
            <a:r>
              <a:rPr lang="en-GB" sz="1600" b="1" i="1" dirty="0">
                <a:solidFill>
                  <a:srgbClr val="002147"/>
                </a:solidFill>
              </a:rPr>
              <a:t>University Press Scholarship Online</a:t>
            </a:r>
            <a:r>
              <a:rPr lang="en-GB" sz="1600" b="1" dirty="0">
                <a:solidFill>
                  <a:srgbClr val="002147"/>
                </a:solidFill>
              </a:rPr>
              <a:t> platform</a:t>
            </a:r>
            <a:r>
              <a:rPr lang="en-GB" sz="1600" dirty="0">
                <a:solidFill>
                  <a:prstClr val="black"/>
                </a:solidFill>
              </a:rPr>
              <a:t>, users are opened up to additional subject areas, including Archaeology, Anthropology, Film, Television, and Radio, and Society and Culture, helping to </a:t>
            </a:r>
            <a:r>
              <a:rPr lang="en-GB" sz="1600" b="1" dirty="0">
                <a:solidFill>
                  <a:srgbClr val="002147"/>
                </a:solidFill>
              </a:rPr>
              <a:t>broaden users' research </a:t>
            </a:r>
            <a:r>
              <a:rPr lang="en-GB" sz="1600" b="1" dirty="0" smtClean="0">
                <a:solidFill>
                  <a:srgbClr val="002147"/>
                </a:solidFill>
              </a:rPr>
              <a:t>horizons</a:t>
            </a:r>
          </a:p>
          <a:p>
            <a:endParaRPr lang="en-GB" sz="1600" b="1" dirty="0">
              <a:solidFill>
                <a:srgbClr val="002147"/>
              </a:solidFill>
            </a:endParaRPr>
          </a:p>
          <a:p>
            <a:r>
              <a:rPr lang="en-GB" sz="1600" b="1" dirty="0" smtClean="0">
                <a:solidFill>
                  <a:srgbClr val="002147"/>
                </a:solidFill>
              </a:rPr>
              <a:t>Oxford Scholarship Online now updates twelve times a year, bringing books online quicker than ever before</a:t>
            </a:r>
            <a:endParaRPr lang="en-GB" sz="1600" b="1" dirty="0">
              <a:solidFill>
                <a:srgbClr val="00214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002723"/>
            <a:ext cx="4681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i="1" dirty="0" smtClean="0">
                <a:solidFill>
                  <a:prstClr val="black"/>
                </a:solidFill>
              </a:rPr>
              <a:t>Oxford </a:t>
            </a:r>
            <a:r>
              <a:rPr lang="en-GB" sz="1400" i="1" dirty="0">
                <a:solidFill>
                  <a:prstClr val="black"/>
                </a:solidFill>
              </a:rPr>
              <a:t>Scholarship Online </a:t>
            </a:r>
            <a:r>
              <a:rPr lang="en-GB" sz="1400" dirty="0">
                <a:solidFill>
                  <a:prstClr val="black"/>
                </a:solidFill>
              </a:rPr>
              <a:t>is easy and intuitive to </a:t>
            </a:r>
            <a:r>
              <a:rPr lang="en-GB" sz="1400" dirty="0" smtClean="0">
                <a:solidFill>
                  <a:prstClr val="black"/>
                </a:solidFill>
              </a:rPr>
              <a:t>use ... it </a:t>
            </a:r>
            <a:r>
              <a:rPr lang="en-GB" sz="1400" dirty="0">
                <a:solidFill>
                  <a:prstClr val="black"/>
                </a:solidFill>
              </a:rPr>
              <a:t>relieves pressure on the most sought-after titles and complements </a:t>
            </a:r>
            <a:r>
              <a:rPr lang="en-GB" sz="1400" dirty="0" err="1">
                <a:solidFill>
                  <a:prstClr val="black"/>
                </a:solidFill>
              </a:rPr>
              <a:t>ebook</a:t>
            </a:r>
            <a:r>
              <a:rPr lang="en-GB" sz="1400" dirty="0">
                <a:solidFill>
                  <a:prstClr val="black"/>
                </a:solidFill>
              </a:rPr>
              <a:t> collections already in heavy </a:t>
            </a:r>
            <a:r>
              <a:rPr lang="en-GB" sz="1400" dirty="0" smtClean="0">
                <a:solidFill>
                  <a:prstClr val="black"/>
                </a:solidFill>
              </a:rPr>
              <a:t>use. </a:t>
            </a:r>
          </a:p>
          <a:p>
            <a:r>
              <a:rPr lang="en-GB" sz="1400" b="1" i="1" dirty="0" smtClean="0">
                <a:solidFill>
                  <a:prstClr val="black"/>
                </a:solidFill>
              </a:rPr>
              <a:t>Head </a:t>
            </a:r>
            <a:r>
              <a:rPr lang="en-GB" sz="1400" b="1" i="1" dirty="0">
                <a:solidFill>
                  <a:prstClr val="black"/>
                </a:solidFill>
              </a:rPr>
              <a:t>of Electronic Services and Systems</a:t>
            </a:r>
            <a:r>
              <a:rPr lang="en-GB" sz="1400" b="1" i="1" dirty="0" smtClean="0">
                <a:solidFill>
                  <a:prstClr val="black"/>
                </a:solidFill>
              </a:rPr>
              <a:t>,</a:t>
            </a:r>
          </a:p>
          <a:p>
            <a:r>
              <a:rPr lang="en-GB" sz="1400" b="1" i="1" dirty="0" smtClean="0">
                <a:solidFill>
                  <a:prstClr val="black"/>
                </a:solidFill>
              </a:rPr>
              <a:t>Cambridge </a:t>
            </a:r>
            <a:r>
              <a:rPr lang="en-GB" sz="1400" b="1" i="1" dirty="0">
                <a:solidFill>
                  <a:prstClr val="black"/>
                </a:solidFill>
              </a:rPr>
              <a:t>University </a:t>
            </a:r>
            <a:r>
              <a:rPr lang="en-GB" sz="1400" b="1" i="1" dirty="0" smtClean="0">
                <a:solidFill>
                  <a:prstClr val="black"/>
                </a:solidFill>
              </a:rPr>
              <a:t>Library</a:t>
            </a:r>
            <a:endParaRPr lang="en-GB" sz="1400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688175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00214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en-GB" sz="8800" dirty="0">
              <a:solidFill>
                <a:srgbClr val="0021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7091" y="5279060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002147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GB" sz="8800" dirty="0">
              <a:solidFill>
                <a:srgbClr val="0021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V:\Ac-SM\Marketing\Reference &amp; Online\Online\Product Info\OSO\Images - screenshots, logos\Square logos\OSO2_SquareLogo_1(300dpi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44601"/>
            <a:ext cx="2569691" cy="25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2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26871"/>
            <a:ext cx="151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147"/>
                </a:solidFill>
              </a:rPr>
              <a:t>Subject areas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496203"/>
            <a:ext cx="26159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</a:rPr>
              <a:t>Biology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Business and Management</a:t>
            </a:r>
          </a:p>
          <a:p>
            <a:r>
              <a:rPr lang="en-GB" sz="1600" dirty="0" smtClean="0">
                <a:solidFill>
                  <a:srgbClr val="C0504D"/>
                </a:solidFill>
              </a:rPr>
              <a:t>Classical Studies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Economics and Finance</a:t>
            </a:r>
          </a:p>
          <a:p>
            <a:r>
              <a:rPr lang="en-GB" sz="1600" dirty="0" smtClean="0">
                <a:solidFill>
                  <a:srgbClr val="9BBB59">
                    <a:lumMod val="75000"/>
                  </a:srgbClr>
                </a:solidFill>
              </a:rPr>
              <a:t>History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Law</a:t>
            </a:r>
          </a:p>
          <a:p>
            <a:r>
              <a:rPr lang="en-GB" sz="1600" dirty="0" smtClean="0">
                <a:solidFill>
                  <a:srgbClr val="F79646">
                    <a:lumMod val="75000"/>
                  </a:srgbClr>
                </a:solidFill>
              </a:rPr>
              <a:t>Linguistics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Literature</a:t>
            </a:r>
          </a:p>
          <a:p>
            <a:r>
              <a:rPr lang="en-GB" sz="1600" dirty="0" smtClean="0">
                <a:solidFill>
                  <a:srgbClr val="4BACC6"/>
                </a:solidFill>
              </a:rPr>
              <a:t>Mathematics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Music</a:t>
            </a:r>
          </a:p>
          <a:p>
            <a:r>
              <a:rPr lang="en-GB" sz="1600" dirty="0" smtClean="0">
                <a:solidFill>
                  <a:srgbClr val="9BBB59">
                    <a:lumMod val="75000"/>
                  </a:srgbClr>
                </a:solidFill>
              </a:rPr>
              <a:t>Neuroscience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Palliative Care</a:t>
            </a:r>
          </a:p>
          <a:p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11149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147"/>
                </a:solidFill>
              </a:rPr>
              <a:t>Quality content you can trust …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700808"/>
            <a:ext cx="41044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147"/>
                </a:solidFill>
              </a:rPr>
              <a:t>Scholarly accreditation </a:t>
            </a:r>
            <a:r>
              <a:rPr lang="en-GB" sz="1400" dirty="0">
                <a:solidFill>
                  <a:prstClr val="black"/>
                </a:solidFill>
              </a:rPr>
              <a:t>– each title in </a:t>
            </a:r>
            <a:r>
              <a:rPr lang="en-GB" sz="1400" i="1" dirty="0">
                <a:solidFill>
                  <a:prstClr val="black"/>
                </a:solidFill>
              </a:rPr>
              <a:t>Oxford Scholarship Online</a:t>
            </a:r>
            <a:r>
              <a:rPr lang="en-GB" sz="1400" dirty="0">
                <a:solidFill>
                  <a:prstClr val="black"/>
                </a:solidFill>
              </a:rPr>
              <a:t> is extensively peer-reviewed and approved for publication by a board of leading academics from Oxford </a:t>
            </a:r>
            <a:r>
              <a:rPr lang="en-GB" sz="1400" dirty="0" smtClean="0">
                <a:solidFill>
                  <a:prstClr val="black"/>
                </a:solidFill>
              </a:rPr>
              <a:t>University</a:t>
            </a:r>
          </a:p>
          <a:p>
            <a:endParaRPr lang="en-GB" sz="1400" dirty="0" smtClean="0">
              <a:solidFill>
                <a:prstClr val="black"/>
              </a:solidFill>
            </a:endParaRPr>
          </a:p>
          <a:p>
            <a:r>
              <a:rPr lang="en-GB" sz="1400" b="1" dirty="0">
                <a:solidFill>
                  <a:srgbClr val="002147"/>
                </a:solidFill>
              </a:rPr>
              <a:t>Regularly updated </a:t>
            </a:r>
            <a:r>
              <a:rPr lang="en-GB" sz="1400" dirty="0">
                <a:solidFill>
                  <a:prstClr val="black"/>
                </a:solidFill>
              </a:rPr>
              <a:t>with new titles </a:t>
            </a:r>
            <a:r>
              <a:rPr lang="en-GB" sz="1400" dirty="0" smtClean="0">
                <a:solidFill>
                  <a:prstClr val="black"/>
                </a:solidFill>
              </a:rPr>
              <a:t>twelve times a year, </a:t>
            </a:r>
            <a:r>
              <a:rPr lang="en-GB" sz="1400" dirty="0">
                <a:solidFill>
                  <a:prstClr val="black"/>
                </a:solidFill>
              </a:rPr>
              <a:t>ensuring users have access to titles at the forefront of academic research and scholarship</a:t>
            </a:r>
            <a:br>
              <a:rPr lang="en-GB" sz="1400" dirty="0">
                <a:solidFill>
                  <a:prstClr val="black"/>
                </a:solidFill>
              </a:rPr>
            </a:br>
            <a:endParaRPr lang="en-GB" sz="1400" dirty="0" smtClean="0">
              <a:solidFill>
                <a:prstClr val="black"/>
              </a:solidFill>
            </a:endParaRPr>
          </a:p>
          <a:p>
            <a:r>
              <a:rPr lang="en-GB" sz="1400" dirty="0">
                <a:solidFill>
                  <a:prstClr val="black"/>
                </a:solidFill>
              </a:rPr>
              <a:t>Our </a:t>
            </a:r>
            <a:r>
              <a:rPr lang="en-GB" sz="1400" b="1" dirty="0">
                <a:solidFill>
                  <a:srgbClr val="002147"/>
                </a:solidFill>
              </a:rPr>
              <a:t>list of eminent authors</a:t>
            </a:r>
            <a:r>
              <a:rPr lang="en-GB" sz="1400" dirty="0">
                <a:solidFill>
                  <a:prstClr val="black"/>
                </a:solidFill>
              </a:rPr>
              <a:t> in OSO range from classic thinkers to modern masters, including twentieth-century Nobel Prize winners </a:t>
            </a:r>
            <a:r>
              <a:rPr lang="en-GB" sz="1400" dirty="0" smtClean="0">
                <a:solidFill>
                  <a:prstClr val="black"/>
                </a:solidFill>
              </a:rPr>
              <a:t>Angus Deaton, Anthony </a:t>
            </a:r>
            <a:r>
              <a:rPr lang="en-GB" sz="1400" dirty="0">
                <a:solidFill>
                  <a:prstClr val="black"/>
                </a:solidFill>
              </a:rPr>
              <a:t>J. Leggett, </a:t>
            </a:r>
            <a:r>
              <a:rPr lang="en-GB" sz="1400" dirty="0" smtClean="0">
                <a:solidFill>
                  <a:prstClr val="black"/>
                </a:solidFill>
              </a:rPr>
              <a:t>and </a:t>
            </a:r>
            <a:r>
              <a:rPr lang="en-GB" sz="1400" dirty="0" err="1" smtClean="0">
                <a:solidFill>
                  <a:prstClr val="black"/>
                </a:solidFill>
              </a:rPr>
              <a:t>Amartya</a:t>
            </a:r>
            <a:r>
              <a:rPr lang="en-GB" sz="1400" dirty="0" smtClean="0">
                <a:solidFill>
                  <a:prstClr val="black"/>
                </a:solidFill>
              </a:rPr>
              <a:t> Sen, </a:t>
            </a:r>
            <a:r>
              <a:rPr lang="en-GB" sz="1400" dirty="0">
                <a:solidFill>
                  <a:prstClr val="black"/>
                </a:solidFill>
              </a:rPr>
              <a:t>along with a wealth of award-winning </a:t>
            </a:r>
            <a:r>
              <a:rPr lang="en-GB" sz="1400" dirty="0" smtClean="0">
                <a:solidFill>
                  <a:prstClr val="black"/>
                </a:solidFill>
              </a:rPr>
              <a:t>titles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496203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8064A2">
                    <a:lumMod val="75000"/>
                  </a:srgbClr>
                </a:solidFill>
              </a:rPr>
              <a:t>Philosophy</a:t>
            </a:r>
          </a:p>
          <a:p>
            <a:r>
              <a:rPr lang="en-GB" sz="1600" dirty="0" smtClean="0">
                <a:solidFill>
                  <a:srgbClr val="9BBB59">
                    <a:lumMod val="50000"/>
                  </a:srgbClr>
                </a:solidFill>
              </a:rPr>
              <a:t>Physics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Psychology</a:t>
            </a:r>
          </a:p>
          <a:p>
            <a:r>
              <a:rPr lang="en-GB" sz="1600" dirty="0" smtClean="0">
                <a:solidFill>
                  <a:srgbClr val="EEECE1">
                    <a:lumMod val="50000"/>
                  </a:srgbClr>
                </a:solidFill>
              </a:rPr>
              <a:t>Public Health and Epidemiology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Political Science</a:t>
            </a:r>
          </a:p>
          <a:p>
            <a:r>
              <a:rPr lang="en-GB" sz="1600" dirty="0" smtClean="0">
                <a:solidFill>
                  <a:srgbClr val="C0504D">
                    <a:lumMod val="75000"/>
                  </a:srgbClr>
                </a:solidFill>
              </a:rPr>
              <a:t>Religion</a:t>
            </a:r>
          </a:p>
          <a:p>
            <a:r>
              <a:rPr lang="en-GB" sz="1600" dirty="0" smtClean="0">
                <a:solidFill>
                  <a:prstClr val="black"/>
                </a:solidFill>
              </a:rPr>
              <a:t>Social Work</a:t>
            </a:r>
          </a:p>
          <a:p>
            <a:r>
              <a:rPr lang="en-GB" sz="1600" dirty="0" smtClean="0">
                <a:solidFill>
                  <a:srgbClr val="F79646"/>
                </a:solidFill>
              </a:rPr>
              <a:t>Sociology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280">
            <a:off x="5022938" y="5141849"/>
            <a:ext cx="925938" cy="139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38" y="5042542"/>
            <a:ext cx="916107" cy="139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638">
            <a:off x="7256106" y="5129668"/>
            <a:ext cx="885146" cy="1395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031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232" y="1268760"/>
            <a:ext cx="4626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User benefits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</a:rPr>
              <a:t>Access </a:t>
            </a:r>
            <a:r>
              <a:rPr lang="en-GB" sz="1600" b="1" dirty="0" smtClean="0">
                <a:solidFill>
                  <a:srgbClr val="002147"/>
                </a:solidFill>
              </a:rPr>
              <a:t>high quality scholarly content</a:t>
            </a:r>
            <a:r>
              <a:rPr lang="en-GB" sz="1600" dirty="0" smtClean="0">
                <a:solidFill>
                  <a:srgbClr val="8B8D09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from Oxford University Press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</a:rPr>
              <a:t>View </a:t>
            </a:r>
            <a:r>
              <a:rPr lang="en-GB" sz="1600" b="1" dirty="0" smtClean="0">
                <a:solidFill>
                  <a:srgbClr val="002147"/>
                </a:solidFill>
              </a:rPr>
              <a:t>free abstracts at book and chapter level</a:t>
            </a:r>
            <a:r>
              <a:rPr lang="en-GB" sz="1600" dirty="0" smtClean="0">
                <a:solidFill>
                  <a:srgbClr val="8B8D09"/>
                </a:solidFill>
              </a:rPr>
              <a:t> </a:t>
            </a:r>
            <a:r>
              <a:rPr lang="en-GB" sz="1600" dirty="0" smtClean="0">
                <a:solidFill>
                  <a:prstClr val="black"/>
                </a:solidFill>
              </a:rPr>
              <a:t>for all titles – providing at-a-glance access to the content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dirty="0" smtClean="0">
                <a:solidFill>
                  <a:prstClr val="black"/>
                </a:solidFill>
              </a:rPr>
              <a:t>Download chapters to </a:t>
            </a:r>
            <a:r>
              <a:rPr lang="en-GB" sz="1600" b="1" dirty="0" smtClean="0">
                <a:solidFill>
                  <a:srgbClr val="002147"/>
                </a:solidFill>
              </a:rPr>
              <a:t>PDF</a:t>
            </a:r>
            <a:r>
              <a:rPr lang="en-GB" sz="1600" dirty="0" smtClean="0">
                <a:solidFill>
                  <a:prstClr val="black"/>
                </a:solidFill>
              </a:rPr>
              <a:t> – enabling research on-the-go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b="1" dirty="0" smtClean="0">
                <a:solidFill>
                  <a:srgbClr val="002147"/>
                </a:solidFill>
              </a:rPr>
              <a:t>Frequent update schedule </a:t>
            </a:r>
            <a:r>
              <a:rPr lang="en-GB" sz="1600" dirty="0" smtClean="0">
                <a:solidFill>
                  <a:prstClr val="black"/>
                </a:solidFill>
              </a:rPr>
              <a:t>ensures access to the latest titles at the forefront of academic scholarship</a:t>
            </a:r>
          </a:p>
          <a:p>
            <a:endParaRPr lang="en-GB" sz="1600" dirty="0" smtClean="0">
              <a:solidFill>
                <a:prstClr val="black"/>
              </a:solidFill>
            </a:endParaRPr>
          </a:p>
          <a:p>
            <a:r>
              <a:rPr lang="en-GB" sz="1600" b="1" dirty="0" smtClean="0">
                <a:solidFill>
                  <a:srgbClr val="002147"/>
                </a:solidFill>
              </a:rPr>
              <a:t>Share</a:t>
            </a:r>
            <a:r>
              <a:rPr lang="en-GB" sz="1600" dirty="0" smtClean="0">
                <a:solidFill>
                  <a:prstClr val="black"/>
                </a:solidFill>
              </a:rPr>
              <a:t> titles, chapters, abstracts, and search results with colleagues using </a:t>
            </a:r>
            <a:r>
              <a:rPr lang="en-GB" sz="1600" b="1" dirty="0" smtClean="0">
                <a:solidFill>
                  <a:srgbClr val="002147"/>
                </a:solidFill>
              </a:rPr>
              <a:t>social bookmarking tools</a:t>
            </a:r>
            <a:r>
              <a:rPr lang="en-GB" sz="1600" dirty="0" smtClean="0">
                <a:solidFill>
                  <a:srgbClr val="002147"/>
                </a:solidFill>
              </a:rPr>
              <a:t> and </a:t>
            </a:r>
            <a:r>
              <a:rPr lang="en-GB" sz="1600" b="1" dirty="0" smtClean="0">
                <a:solidFill>
                  <a:srgbClr val="002147"/>
                </a:solidFill>
              </a:rPr>
              <a:t>citation export</a:t>
            </a:r>
            <a:endParaRPr lang="en-GB" sz="1600" dirty="0" smtClean="0">
              <a:solidFill>
                <a:srgbClr val="002147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55" y="1556792"/>
            <a:ext cx="35803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2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780928"/>
            <a:ext cx="48046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prstClr val="black"/>
                </a:solidFill>
              </a:rPr>
              <a:t>Live demonstration</a:t>
            </a:r>
            <a:endParaRPr lang="en-GB" sz="3600" dirty="0" smtClean="0">
              <a:solidFill>
                <a:srgbClr val="002147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55" y="1556792"/>
            <a:ext cx="35803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03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heme1">
  <a:themeElements>
    <a:clrScheme name="Custom 29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heme1">
  <a:themeElements>
    <a:clrScheme name="Custom 6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2389FF"/>
      </a:hlink>
      <a:folHlink>
        <a:srgbClr val="2389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404</Words>
  <Application>Microsoft Macintosh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1_Theme1</vt:lpstr>
      <vt:lpstr>2_Theme1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Resources</dc:title>
  <dc:creator>WAKEFORD, Jonathan</dc:creator>
  <cp:lastModifiedBy>Romy Beard</cp:lastModifiedBy>
  <cp:revision>76</cp:revision>
  <dcterms:created xsi:type="dcterms:W3CDTF">2014-03-26T13:51:52Z</dcterms:created>
  <dcterms:modified xsi:type="dcterms:W3CDTF">2017-06-15T18:42:22Z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500090516</vt:i4>
  </property>
  <property fmtid="{D5CDD505-2E9C-101B-9397-08002B2CF9AE}" pid="3" name="_NewReviewCycle">
    <vt:lpwstr/>
  </property>
  <property fmtid="{D5CDD505-2E9C-101B-9397-08002B2CF9AE}" pid="4" name="_EmailSubject">
    <vt:lpwstr>screen sharing</vt:lpwstr>
  </property>
  <property fmtid="{D5CDD505-2E9C-101B-9397-08002B2CF9AE}" pid="5" name="_AuthorEmail">
    <vt:lpwstr>jonathan.wakeford@oup.com</vt:lpwstr>
  </property>
  <property fmtid="{D5CDD505-2E9C-101B-9397-08002B2CF9AE}" pid="6" name="_AuthorEmailDisplayName">
    <vt:lpwstr>WAKEFORD, Jonathan</vt:lpwstr>
  </property>
</Properties>
</file>