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7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1" r:id="rId5"/>
    <p:sldMasterId id="2147483792" r:id="rId6"/>
    <p:sldMasterId id="2147483842" r:id="rId7"/>
    <p:sldMasterId id="2147483893" r:id="rId8"/>
    <p:sldMasterId id="2147483943" r:id="rId9"/>
    <p:sldMasterId id="2147483994" r:id="rId10"/>
    <p:sldMasterId id="2147484042" r:id="rId11"/>
  </p:sldMasterIdLst>
  <p:notesMasterIdLst>
    <p:notesMasterId r:id="rId39"/>
  </p:notesMasterIdLst>
  <p:handoutMasterIdLst>
    <p:handoutMasterId r:id="rId40"/>
  </p:handoutMasterIdLst>
  <p:sldIdLst>
    <p:sldId id="485" r:id="rId12"/>
    <p:sldId id="445" r:id="rId13"/>
    <p:sldId id="449" r:id="rId14"/>
    <p:sldId id="531" r:id="rId15"/>
    <p:sldId id="486" r:id="rId16"/>
    <p:sldId id="487" r:id="rId17"/>
    <p:sldId id="489" r:id="rId18"/>
    <p:sldId id="532" r:id="rId19"/>
    <p:sldId id="514" r:id="rId20"/>
    <p:sldId id="534" r:id="rId21"/>
    <p:sldId id="515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524" r:id="rId31"/>
    <p:sldId id="525" r:id="rId32"/>
    <p:sldId id="526" r:id="rId33"/>
    <p:sldId id="527" r:id="rId34"/>
    <p:sldId id="528" r:id="rId35"/>
    <p:sldId id="529" r:id="rId36"/>
    <p:sldId id="496" r:id="rId37"/>
    <p:sldId id="497" r:id="rId38"/>
  </p:sldIdLst>
  <p:sldSz cx="9144000" cy="6858000" type="screen4x3"/>
  <p:notesSz cx="9874250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Carthy, Lisa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9900"/>
    <a:srgbClr val="747679"/>
    <a:srgbClr val="E7E7E7"/>
    <a:srgbClr val="002147"/>
    <a:srgbClr val="717EBD"/>
    <a:srgbClr val="DC91AE"/>
    <a:srgbClr val="E8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2283" autoAdjust="0"/>
  </p:normalViewPr>
  <p:slideViewPr>
    <p:cSldViewPr snapToGrid="0" snapToObjects="1">
      <p:cViewPr>
        <p:scale>
          <a:sx n="89" d="100"/>
          <a:sy n="89" d="100"/>
        </p:scale>
        <p:origin x="-648" y="-72"/>
      </p:cViewPr>
      <p:guideLst>
        <p:guide orient="horz" pos="1413"/>
        <p:guide orient="horz" pos="1001"/>
        <p:guide orient="horz" pos="751"/>
        <p:guide orient="horz" pos="4184"/>
        <p:guide orient="horz" pos="4018"/>
        <p:guide pos="2880"/>
        <p:guide pos="185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EDA18-A817-4271-B024-AC1BD302B689}" type="doc">
      <dgm:prSet loTypeId="urn:microsoft.com/office/officeart/2005/8/layout/gear1" loCatId="relationship" qsTypeId="urn:microsoft.com/office/officeart/2005/8/quickstyle/simple5" qsCatId="simple" csTypeId="urn:microsoft.com/office/officeart/2005/8/colors/colorful5" csCatId="colorful" phldr="1"/>
      <dgm:spPr/>
    </dgm:pt>
    <dgm:pt modelId="{80ED8ABA-38B1-4E83-AF6C-8EB0365CDE56}">
      <dgm:prSet phldrT="[Text]" custT="1"/>
      <dgm:spPr/>
      <dgm:t>
        <a:bodyPr/>
        <a:lstStyle/>
        <a:p>
          <a:r>
            <a:rPr lang="en-GB" sz="2400" dirty="0" smtClean="0"/>
            <a:t>Collection increases from 262 to </a:t>
          </a:r>
          <a:r>
            <a:rPr lang="en-GB" sz="4000" b="1" dirty="0" smtClean="0"/>
            <a:t>285</a:t>
          </a:r>
          <a:endParaRPr lang="en-US" sz="4000" b="1" dirty="0"/>
        </a:p>
      </dgm:t>
    </dgm:pt>
    <dgm:pt modelId="{E824DD2C-4FFB-4E94-B47D-37FE8217114F}" type="parTrans" cxnId="{53A01EC5-73B1-4802-BD05-DF7E29A310D0}">
      <dgm:prSet/>
      <dgm:spPr/>
      <dgm:t>
        <a:bodyPr/>
        <a:lstStyle/>
        <a:p>
          <a:endParaRPr lang="en-US"/>
        </a:p>
      </dgm:t>
    </dgm:pt>
    <dgm:pt modelId="{8D50E2F6-B892-4519-BF13-FCA166DCCC55}" type="sibTrans" cxnId="{53A01EC5-73B1-4802-BD05-DF7E29A310D0}">
      <dgm:prSet/>
      <dgm:spPr/>
      <dgm:t>
        <a:bodyPr/>
        <a:lstStyle/>
        <a:p>
          <a:endParaRPr lang="en-US"/>
        </a:p>
      </dgm:t>
    </dgm:pt>
    <dgm:pt modelId="{388B8200-E3CB-427A-8EDC-013734C73914}">
      <dgm:prSet phldrT="[Text]" custT="1"/>
      <dgm:spPr/>
      <dgm:t>
        <a:bodyPr/>
        <a:lstStyle/>
        <a:p>
          <a:r>
            <a:rPr lang="en-GB" sz="3200" b="1" dirty="0" smtClean="0"/>
            <a:t>25</a:t>
          </a:r>
          <a:r>
            <a:rPr lang="en-GB" sz="2400" dirty="0" smtClean="0"/>
            <a:t> joiners </a:t>
          </a:r>
          <a:endParaRPr lang="en-US" sz="2400" dirty="0"/>
        </a:p>
      </dgm:t>
    </dgm:pt>
    <dgm:pt modelId="{7C019619-DC72-42BE-A56E-5C9B41E2B786}" type="parTrans" cxnId="{2E876FC7-0672-4534-8500-72C710550CCC}">
      <dgm:prSet/>
      <dgm:spPr/>
      <dgm:t>
        <a:bodyPr/>
        <a:lstStyle/>
        <a:p>
          <a:endParaRPr lang="en-US"/>
        </a:p>
      </dgm:t>
    </dgm:pt>
    <dgm:pt modelId="{D8A26F93-4CDA-4356-9B46-B559B3978125}" type="sibTrans" cxnId="{2E876FC7-0672-4534-8500-72C710550CCC}">
      <dgm:prSet/>
      <dgm:spPr/>
      <dgm:t>
        <a:bodyPr/>
        <a:lstStyle/>
        <a:p>
          <a:endParaRPr lang="en-US"/>
        </a:p>
      </dgm:t>
    </dgm:pt>
    <dgm:pt modelId="{B26302DB-F48D-4811-84CC-6B258C9B7C49}">
      <dgm:prSet phldrT="[Text]" custT="1"/>
      <dgm:spPr/>
      <dgm:t>
        <a:bodyPr/>
        <a:lstStyle/>
        <a:p>
          <a:r>
            <a:rPr lang="en-GB" sz="3200" b="1" dirty="0" smtClean="0"/>
            <a:t>2</a:t>
          </a:r>
          <a:r>
            <a:rPr lang="en-GB" sz="2400" dirty="0" smtClean="0"/>
            <a:t> leavers </a:t>
          </a:r>
          <a:endParaRPr lang="en-US" sz="2400" dirty="0"/>
        </a:p>
      </dgm:t>
    </dgm:pt>
    <dgm:pt modelId="{9B498906-73C0-4194-9747-E9C001222B12}" type="parTrans" cxnId="{AA39DCA4-E6F7-459A-ADDE-59B874908EF6}">
      <dgm:prSet/>
      <dgm:spPr/>
      <dgm:t>
        <a:bodyPr/>
        <a:lstStyle/>
        <a:p>
          <a:endParaRPr lang="en-US"/>
        </a:p>
      </dgm:t>
    </dgm:pt>
    <dgm:pt modelId="{6C346A86-C320-4580-AAA1-E6F4B76C2A20}" type="sibTrans" cxnId="{AA39DCA4-E6F7-459A-ADDE-59B874908EF6}">
      <dgm:prSet/>
      <dgm:spPr/>
      <dgm:t>
        <a:bodyPr/>
        <a:lstStyle/>
        <a:p>
          <a:endParaRPr lang="en-US"/>
        </a:p>
      </dgm:t>
    </dgm:pt>
    <dgm:pt modelId="{B73A2F94-770F-4986-8199-B48D44012652}" type="pres">
      <dgm:prSet presAssocID="{BEBEDA18-A817-4271-B024-AC1BD302B6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81DD6C-691B-42F6-AE9F-6B3F876F804D}" type="pres">
      <dgm:prSet presAssocID="{80ED8ABA-38B1-4E83-AF6C-8EB0365CDE5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D7E04-6A9F-4832-ADA2-3CB4C9470E6E}" type="pres">
      <dgm:prSet presAssocID="{80ED8ABA-38B1-4E83-AF6C-8EB0365CDE56}" presName="gear1srcNode" presStyleLbl="node1" presStyleIdx="0" presStyleCnt="3"/>
      <dgm:spPr/>
      <dgm:t>
        <a:bodyPr/>
        <a:lstStyle/>
        <a:p>
          <a:endParaRPr lang="en-GB"/>
        </a:p>
      </dgm:t>
    </dgm:pt>
    <dgm:pt modelId="{3D1F7A10-2639-462D-AE69-A73CC2D5B410}" type="pres">
      <dgm:prSet presAssocID="{80ED8ABA-38B1-4E83-AF6C-8EB0365CDE56}" presName="gear1dstNode" presStyleLbl="node1" presStyleIdx="0" presStyleCnt="3"/>
      <dgm:spPr/>
      <dgm:t>
        <a:bodyPr/>
        <a:lstStyle/>
        <a:p>
          <a:endParaRPr lang="en-GB"/>
        </a:p>
      </dgm:t>
    </dgm:pt>
    <dgm:pt modelId="{8C7B8F5C-C06D-4367-BA10-905AFE6476C0}" type="pres">
      <dgm:prSet presAssocID="{388B8200-E3CB-427A-8EDC-013734C7391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51A2A0-F8F4-4285-B16A-E2DAD3EEFB02}" type="pres">
      <dgm:prSet presAssocID="{388B8200-E3CB-427A-8EDC-013734C73914}" presName="gear2srcNode" presStyleLbl="node1" presStyleIdx="1" presStyleCnt="3"/>
      <dgm:spPr/>
      <dgm:t>
        <a:bodyPr/>
        <a:lstStyle/>
        <a:p>
          <a:endParaRPr lang="en-GB"/>
        </a:p>
      </dgm:t>
    </dgm:pt>
    <dgm:pt modelId="{7F5593D4-4C04-4307-9D33-18D09B6E443C}" type="pres">
      <dgm:prSet presAssocID="{388B8200-E3CB-427A-8EDC-013734C73914}" presName="gear2dstNode" presStyleLbl="node1" presStyleIdx="1" presStyleCnt="3"/>
      <dgm:spPr/>
      <dgm:t>
        <a:bodyPr/>
        <a:lstStyle/>
        <a:p>
          <a:endParaRPr lang="en-GB"/>
        </a:p>
      </dgm:t>
    </dgm:pt>
    <dgm:pt modelId="{F06AEC4B-7123-4121-9053-55DF2114F0A1}" type="pres">
      <dgm:prSet presAssocID="{B26302DB-F48D-4811-84CC-6B258C9B7C49}" presName="gear3" presStyleLbl="node1" presStyleIdx="2" presStyleCnt="3"/>
      <dgm:spPr/>
      <dgm:t>
        <a:bodyPr/>
        <a:lstStyle/>
        <a:p>
          <a:endParaRPr lang="en-GB"/>
        </a:p>
      </dgm:t>
    </dgm:pt>
    <dgm:pt modelId="{0E728746-0DB2-46A8-BEE0-34596BEED434}" type="pres">
      <dgm:prSet presAssocID="{B26302DB-F48D-4811-84CC-6B258C9B7C4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0C62C7-C1F9-4801-BB10-47FB75D48DB9}" type="pres">
      <dgm:prSet presAssocID="{B26302DB-F48D-4811-84CC-6B258C9B7C49}" presName="gear3srcNode" presStyleLbl="node1" presStyleIdx="2" presStyleCnt="3"/>
      <dgm:spPr/>
      <dgm:t>
        <a:bodyPr/>
        <a:lstStyle/>
        <a:p>
          <a:endParaRPr lang="en-GB"/>
        </a:p>
      </dgm:t>
    </dgm:pt>
    <dgm:pt modelId="{77A01C26-69C3-477A-8876-0AD33FB51253}" type="pres">
      <dgm:prSet presAssocID="{B26302DB-F48D-4811-84CC-6B258C9B7C49}" presName="gear3dstNode" presStyleLbl="node1" presStyleIdx="2" presStyleCnt="3"/>
      <dgm:spPr/>
      <dgm:t>
        <a:bodyPr/>
        <a:lstStyle/>
        <a:p>
          <a:endParaRPr lang="en-GB"/>
        </a:p>
      </dgm:t>
    </dgm:pt>
    <dgm:pt modelId="{19590066-3AD8-47D8-968D-D4BCA68E115E}" type="pres">
      <dgm:prSet presAssocID="{8D50E2F6-B892-4519-BF13-FCA166DCCC55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FAE230DD-EE92-48C0-9331-56C5275723D3}" type="pres">
      <dgm:prSet presAssocID="{D8A26F93-4CDA-4356-9B46-B559B3978125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3CCDFDD0-BC33-4366-8A99-B7F00DC82FE4}" type="pres">
      <dgm:prSet presAssocID="{6C346A86-C320-4580-AAA1-E6F4B76C2A20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64684C7-B7DB-43D9-8DD6-0E0D1C452970}" type="presOf" srcId="{B26302DB-F48D-4811-84CC-6B258C9B7C49}" destId="{0E728746-0DB2-46A8-BEE0-34596BEED434}" srcOrd="1" destOrd="0" presId="urn:microsoft.com/office/officeart/2005/8/layout/gear1"/>
    <dgm:cxn modelId="{5418D0B1-9778-4DD0-A903-6F5AD2CD0AE8}" type="presOf" srcId="{80ED8ABA-38B1-4E83-AF6C-8EB0365CDE56}" destId="{A8CD7E04-6A9F-4832-ADA2-3CB4C9470E6E}" srcOrd="1" destOrd="0" presId="urn:microsoft.com/office/officeart/2005/8/layout/gear1"/>
    <dgm:cxn modelId="{9FB5BE4A-25BD-4E38-B791-5057FDE2BCB5}" type="presOf" srcId="{B26302DB-F48D-4811-84CC-6B258C9B7C49}" destId="{F06AEC4B-7123-4121-9053-55DF2114F0A1}" srcOrd="0" destOrd="0" presId="urn:microsoft.com/office/officeart/2005/8/layout/gear1"/>
    <dgm:cxn modelId="{AE92FC48-62E2-43F5-87E5-6252C7F392E2}" type="presOf" srcId="{80ED8ABA-38B1-4E83-AF6C-8EB0365CDE56}" destId="{3D1F7A10-2639-462D-AE69-A73CC2D5B410}" srcOrd="2" destOrd="0" presId="urn:microsoft.com/office/officeart/2005/8/layout/gear1"/>
    <dgm:cxn modelId="{A8D7F4F9-5026-40E9-B6E1-CB9F99389F2B}" type="presOf" srcId="{388B8200-E3CB-427A-8EDC-013734C73914}" destId="{7F5593D4-4C04-4307-9D33-18D09B6E443C}" srcOrd="2" destOrd="0" presId="urn:microsoft.com/office/officeart/2005/8/layout/gear1"/>
    <dgm:cxn modelId="{AA39DCA4-E6F7-459A-ADDE-59B874908EF6}" srcId="{BEBEDA18-A817-4271-B024-AC1BD302B689}" destId="{B26302DB-F48D-4811-84CC-6B258C9B7C49}" srcOrd="2" destOrd="0" parTransId="{9B498906-73C0-4194-9747-E9C001222B12}" sibTransId="{6C346A86-C320-4580-AAA1-E6F4B76C2A20}"/>
    <dgm:cxn modelId="{A69208AB-0871-4779-A106-D1630F8FBDAA}" type="presOf" srcId="{D8A26F93-4CDA-4356-9B46-B559B3978125}" destId="{FAE230DD-EE92-48C0-9331-56C5275723D3}" srcOrd="0" destOrd="0" presId="urn:microsoft.com/office/officeart/2005/8/layout/gear1"/>
    <dgm:cxn modelId="{8496B81A-F5A1-40AA-BE07-2AA495CD3374}" type="presOf" srcId="{B26302DB-F48D-4811-84CC-6B258C9B7C49}" destId="{AA0C62C7-C1F9-4801-BB10-47FB75D48DB9}" srcOrd="2" destOrd="0" presId="urn:microsoft.com/office/officeart/2005/8/layout/gear1"/>
    <dgm:cxn modelId="{3493118C-AD0C-4F97-9278-5809F00C7E0B}" type="presOf" srcId="{BEBEDA18-A817-4271-B024-AC1BD302B689}" destId="{B73A2F94-770F-4986-8199-B48D44012652}" srcOrd="0" destOrd="0" presId="urn:microsoft.com/office/officeart/2005/8/layout/gear1"/>
    <dgm:cxn modelId="{2E876FC7-0672-4534-8500-72C710550CCC}" srcId="{BEBEDA18-A817-4271-B024-AC1BD302B689}" destId="{388B8200-E3CB-427A-8EDC-013734C73914}" srcOrd="1" destOrd="0" parTransId="{7C019619-DC72-42BE-A56E-5C9B41E2B786}" sibTransId="{D8A26F93-4CDA-4356-9B46-B559B3978125}"/>
    <dgm:cxn modelId="{EF517986-010D-4DA6-AB8A-1F02127CE2CF}" type="presOf" srcId="{388B8200-E3CB-427A-8EDC-013734C73914}" destId="{2051A2A0-F8F4-4285-B16A-E2DAD3EEFB02}" srcOrd="1" destOrd="0" presId="urn:microsoft.com/office/officeart/2005/8/layout/gear1"/>
    <dgm:cxn modelId="{6891245A-B50A-475F-8A2F-F2E21EDDB6DB}" type="presOf" srcId="{388B8200-E3CB-427A-8EDC-013734C73914}" destId="{8C7B8F5C-C06D-4367-BA10-905AFE6476C0}" srcOrd="0" destOrd="0" presId="urn:microsoft.com/office/officeart/2005/8/layout/gear1"/>
    <dgm:cxn modelId="{0110A8B2-A0CB-4B57-AF4F-C22A8D91DFC1}" type="presOf" srcId="{B26302DB-F48D-4811-84CC-6B258C9B7C49}" destId="{77A01C26-69C3-477A-8876-0AD33FB51253}" srcOrd="3" destOrd="0" presId="urn:microsoft.com/office/officeart/2005/8/layout/gear1"/>
    <dgm:cxn modelId="{53A01EC5-73B1-4802-BD05-DF7E29A310D0}" srcId="{BEBEDA18-A817-4271-B024-AC1BD302B689}" destId="{80ED8ABA-38B1-4E83-AF6C-8EB0365CDE56}" srcOrd="0" destOrd="0" parTransId="{E824DD2C-4FFB-4E94-B47D-37FE8217114F}" sibTransId="{8D50E2F6-B892-4519-BF13-FCA166DCCC55}"/>
    <dgm:cxn modelId="{6EB139E6-A86A-4E53-9DC3-1A9998EA514C}" type="presOf" srcId="{8D50E2F6-B892-4519-BF13-FCA166DCCC55}" destId="{19590066-3AD8-47D8-968D-D4BCA68E115E}" srcOrd="0" destOrd="0" presId="urn:microsoft.com/office/officeart/2005/8/layout/gear1"/>
    <dgm:cxn modelId="{2D2E44AE-932C-485C-8081-05FCD5E2C9E3}" type="presOf" srcId="{6C346A86-C320-4580-AAA1-E6F4B76C2A20}" destId="{3CCDFDD0-BC33-4366-8A99-B7F00DC82FE4}" srcOrd="0" destOrd="0" presId="urn:microsoft.com/office/officeart/2005/8/layout/gear1"/>
    <dgm:cxn modelId="{DE44FA6E-443D-4B07-90B9-2736AACF057D}" type="presOf" srcId="{80ED8ABA-38B1-4E83-AF6C-8EB0365CDE56}" destId="{AE81DD6C-691B-42F6-AE9F-6B3F876F804D}" srcOrd="0" destOrd="0" presId="urn:microsoft.com/office/officeart/2005/8/layout/gear1"/>
    <dgm:cxn modelId="{CF3255E1-DD50-4569-BED5-EC7661DD97F4}" type="presParOf" srcId="{B73A2F94-770F-4986-8199-B48D44012652}" destId="{AE81DD6C-691B-42F6-AE9F-6B3F876F804D}" srcOrd="0" destOrd="0" presId="urn:microsoft.com/office/officeart/2005/8/layout/gear1"/>
    <dgm:cxn modelId="{45FA108D-BD60-43F7-9EAA-3103AA035B64}" type="presParOf" srcId="{B73A2F94-770F-4986-8199-B48D44012652}" destId="{A8CD7E04-6A9F-4832-ADA2-3CB4C9470E6E}" srcOrd="1" destOrd="0" presId="urn:microsoft.com/office/officeart/2005/8/layout/gear1"/>
    <dgm:cxn modelId="{203C4456-E0E7-4DE7-8EAF-C99E90C127E1}" type="presParOf" srcId="{B73A2F94-770F-4986-8199-B48D44012652}" destId="{3D1F7A10-2639-462D-AE69-A73CC2D5B410}" srcOrd="2" destOrd="0" presId="urn:microsoft.com/office/officeart/2005/8/layout/gear1"/>
    <dgm:cxn modelId="{B985565A-C010-4A1E-9529-950BA8E43187}" type="presParOf" srcId="{B73A2F94-770F-4986-8199-B48D44012652}" destId="{8C7B8F5C-C06D-4367-BA10-905AFE6476C0}" srcOrd="3" destOrd="0" presId="urn:microsoft.com/office/officeart/2005/8/layout/gear1"/>
    <dgm:cxn modelId="{C4CFF9D2-6B01-40D2-BDFF-F37735DD9CA6}" type="presParOf" srcId="{B73A2F94-770F-4986-8199-B48D44012652}" destId="{2051A2A0-F8F4-4285-B16A-E2DAD3EEFB02}" srcOrd="4" destOrd="0" presId="urn:microsoft.com/office/officeart/2005/8/layout/gear1"/>
    <dgm:cxn modelId="{68056D6C-CD53-4E49-A5FF-C01E697753D8}" type="presParOf" srcId="{B73A2F94-770F-4986-8199-B48D44012652}" destId="{7F5593D4-4C04-4307-9D33-18D09B6E443C}" srcOrd="5" destOrd="0" presId="urn:microsoft.com/office/officeart/2005/8/layout/gear1"/>
    <dgm:cxn modelId="{94A9A7A6-E311-49F4-B3D7-29B6EB4B3CAD}" type="presParOf" srcId="{B73A2F94-770F-4986-8199-B48D44012652}" destId="{F06AEC4B-7123-4121-9053-55DF2114F0A1}" srcOrd="6" destOrd="0" presId="urn:microsoft.com/office/officeart/2005/8/layout/gear1"/>
    <dgm:cxn modelId="{9DD42A35-FC25-4577-A893-0497AA66B4E2}" type="presParOf" srcId="{B73A2F94-770F-4986-8199-B48D44012652}" destId="{0E728746-0DB2-46A8-BEE0-34596BEED434}" srcOrd="7" destOrd="0" presId="urn:microsoft.com/office/officeart/2005/8/layout/gear1"/>
    <dgm:cxn modelId="{C6754503-6C6E-4E60-A191-EE4DFB72D51F}" type="presParOf" srcId="{B73A2F94-770F-4986-8199-B48D44012652}" destId="{AA0C62C7-C1F9-4801-BB10-47FB75D48DB9}" srcOrd="8" destOrd="0" presId="urn:microsoft.com/office/officeart/2005/8/layout/gear1"/>
    <dgm:cxn modelId="{49A4A6CE-D1D0-4EAF-9850-1C107311914D}" type="presParOf" srcId="{B73A2F94-770F-4986-8199-B48D44012652}" destId="{77A01C26-69C3-477A-8876-0AD33FB51253}" srcOrd="9" destOrd="0" presId="urn:microsoft.com/office/officeart/2005/8/layout/gear1"/>
    <dgm:cxn modelId="{F81BA186-B550-4AA8-99A6-C3FA80B63B64}" type="presParOf" srcId="{B73A2F94-770F-4986-8199-B48D44012652}" destId="{19590066-3AD8-47D8-968D-D4BCA68E115E}" srcOrd="10" destOrd="0" presId="urn:microsoft.com/office/officeart/2005/8/layout/gear1"/>
    <dgm:cxn modelId="{E93E39E4-C1B2-4C94-A503-379E9EEC7283}" type="presParOf" srcId="{B73A2F94-770F-4986-8199-B48D44012652}" destId="{FAE230DD-EE92-48C0-9331-56C5275723D3}" srcOrd="11" destOrd="0" presId="urn:microsoft.com/office/officeart/2005/8/layout/gear1"/>
    <dgm:cxn modelId="{6663C90D-DAF5-4A84-B110-811ABDB48D3F}" type="presParOf" srcId="{B73A2F94-770F-4986-8199-B48D44012652}" destId="{3CCDFDD0-BC33-4366-8A99-B7F00DC82FE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DD6C-691B-42F6-AE9F-6B3F876F804D}">
      <dsp:nvSpPr>
        <dsp:cNvPr id="0" name=""/>
        <dsp:cNvSpPr/>
      </dsp:nvSpPr>
      <dsp:spPr>
        <a:xfrm>
          <a:off x="4865238" y="2256045"/>
          <a:ext cx="2757388" cy="2757388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Collection increases from 262 to </a:t>
          </a:r>
          <a:r>
            <a:rPr lang="en-GB" sz="4000" b="1" kern="1200" dirty="0" smtClean="0"/>
            <a:t>285</a:t>
          </a:r>
          <a:endParaRPr lang="en-US" sz="4000" b="1" kern="1200" dirty="0"/>
        </a:p>
      </dsp:txBody>
      <dsp:txXfrm>
        <a:off x="5419596" y="2901950"/>
        <a:ext cx="1648672" cy="1417354"/>
      </dsp:txXfrm>
    </dsp:sp>
    <dsp:sp modelId="{8C7B8F5C-C06D-4367-BA10-905AFE6476C0}">
      <dsp:nvSpPr>
        <dsp:cNvPr id="0" name=""/>
        <dsp:cNvSpPr/>
      </dsp:nvSpPr>
      <dsp:spPr>
        <a:xfrm>
          <a:off x="3260939" y="1604298"/>
          <a:ext cx="2005373" cy="2005373"/>
        </a:xfrm>
        <a:prstGeom prst="gear6">
          <a:avLst/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25</a:t>
          </a:r>
          <a:r>
            <a:rPr lang="en-GB" sz="2400" kern="1200" dirty="0" smtClean="0"/>
            <a:t> joiners </a:t>
          </a:r>
          <a:endParaRPr lang="en-US" sz="2400" kern="1200" dirty="0"/>
        </a:p>
      </dsp:txBody>
      <dsp:txXfrm>
        <a:off x="3765798" y="2112208"/>
        <a:ext cx="995655" cy="989553"/>
      </dsp:txXfrm>
    </dsp:sp>
    <dsp:sp modelId="{F06AEC4B-7123-4121-9053-55DF2114F0A1}">
      <dsp:nvSpPr>
        <dsp:cNvPr id="0" name=""/>
        <dsp:cNvSpPr/>
      </dsp:nvSpPr>
      <dsp:spPr>
        <a:xfrm rot="20700000">
          <a:off x="4384153" y="220795"/>
          <a:ext cx="1964856" cy="1964856"/>
        </a:xfrm>
        <a:prstGeom prst="gear6">
          <a:avLst/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2</a:t>
          </a:r>
          <a:r>
            <a:rPr lang="en-GB" sz="2400" kern="1200" dirty="0" smtClean="0"/>
            <a:t> leavers </a:t>
          </a:r>
          <a:endParaRPr lang="en-US" sz="2400" kern="1200" dirty="0"/>
        </a:p>
      </dsp:txBody>
      <dsp:txXfrm rot="-20700000">
        <a:off x="4815104" y="651746"/>
        <a:ext cx="1102955" cy="1102955"/>
      </dsp:txXfrm>
    </dsp:sp>
    <dsp:sp modelId="{19590066-3AD8-47D8-968D-D4BCA68E115E}">
      <dsp:nvSpPr>
        <dsp:cNvPr id="0" name=""/>
        <dsp:cNvSpPr/>
      </dsp:nvSpPr>
      <dsp:spPr>
        <a:xfrm>
          <a:off x="4662310" y="1834767"/>
          <a:ext cx="3529457" cy="3529457"/>
        </a:xfrm>
        <a:prstGeom prst="circularArrow">
          <a:avLst>
            <a:gd name="adj1" fmla="val 4687"/>
            <a:gd name="adj2" fmla="val 299029"/>
            <a:gd name="adj3" fmla="val 2532776"/>
            <a:gd name="adj4" fmla="val 15825948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E230DD-EE92-48C0-9331-56C5275723D3}">
      <dsp:nvSpPr>
        <dsp:cNvPr id="0" name=""/>
        <dsp:cNvSpPr/>
      </dsp:nvSpPr>
      <dsp:spPr>
        <a:xfrm>
          <a:off x="2905792" y="1157070"/>
          <a:ext cx="2564371" cy="25643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CDFDD0-BC33-4366-8A99-B7F00DC82FE4}">
      <dsp:nvSpPr>
        <dsp:cNvPr id="0" name=""/>
        <dsp:cNvSpPr/>
      </dsp:nvSpPr>
      <dsp:spPr>
        <a:xfrm>
          <a:off x="3929662" y="-213097"/>
          <a:ext cx="2764908" cy="27649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1615-71D8-49ED-A64A-66CE353E4B9C}" type="datetimeFigureOut">
              <a:rPr lang="en-US" smtClean="0"/>
              <a:t>15/01/2015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7" y="6456699"/>
            <a:ext cx="4279918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E7E3D-6EA9-4577-983E-0B49411CE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12" charset="0"/>
              </a:defRPr>
            </a:lvl1pPr>
          </a:lstStyle>
          <a:p>
            <a:pPr>
              <a:defRPr/>
            </a:pPr>
            <a:fld id="{4A8B3FD3-A1D8-4083-95F7-7BA143BA05CE}" type="datetime1">
              <a:rPr lang="en-US"/>
              <a:pPr>
                <a:defRPr/>
              </a:pPr>
              <a:t>15/01/2015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11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12" charset="0"/>
              </a:defRPr>
            </a:lvl1pPr>
          </a:lstStyle>
          <a:p>
            <a:pPr>
              <a:defRPr/>
            </a:pPr>
            <a:fld id="{9437AFA9-DE6C-4E84-A307-3095D027A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72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24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6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89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8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7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4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>
              <a:ea typeface="ＭＳ Ｐゴシック" pitchFamily="-112" charset="-128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19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619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619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619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619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61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755CDB-07D4-4099-89AC-08F38C0DFC61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93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1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3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DD17D-3BEA-4285-8062-F3B48FA109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Societies and academic bodies include: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American Medical Informatics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American Society for Aesthetic Plastic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Entomological Society of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Federation of European Microbiological Societies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Royal Society of Tropical Medicine and Hygiene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Royal Astronomical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Society for the Study of Social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UNIDROIT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DD17D-3BEA-4285-8062-F3B48FA109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9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AA49-C5C6-C649-82FA-42EB664AA02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7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DD17D-3BEA-4285-8062-F3B48FA109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9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3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D2EB3-F81D-4922-8F6E-5A87EDD247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5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Moving into important emerging field – </a:t>
            </a:r>
            <a:r>
              <a:rPr lang="en-GB" sz="1200" dirty="0" smtClean="0">
                <a:solidFill>
                  <a:srgbClr val="002147"/>
                </a:solidFill>
              </a:rPr>
              <a:t>Biomedical Informatics (</a:t>
            </a:r>
            <a:r>
              <a:rPr lang="en-GB" baseline="0" dirty="0" smtClean="0"/>
              <a:t>BMI)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Please note some titles are included in more than one subject collection which is why they don’t add up to 25 above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2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37AFA9-DE6C-4E84-A307-3095D027AE1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8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271993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516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982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418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020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98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189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36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165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174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71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66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B: 231</a:t>
            </a:r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474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0"/>
            <a:ext cx="6937375" cy="1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FD0B0C-566F-42F7-9845-793ED77C73B2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8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78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100915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6914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02413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7238278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33326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6813246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989799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96315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871424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109248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579945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3596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24359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4657374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971327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783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6324705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8462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251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081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9175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7659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369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3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57391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345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938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075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286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686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773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556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6246220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1300486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361404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276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532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482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3369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6802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804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516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039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845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1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21982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992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1458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086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6638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189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36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165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174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71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66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B: 231</a:t>
            </a:r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150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0"/>
            <a:ext cx="6937375" cy="1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FD0B0C-566F-42F7-9845-793ED77C73B2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94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27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6432" y="198824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4137" y="1919394"/>
            <a:ext cx="8385394" cy="0"/>
          </a:xfrm>
          <a:prstGeom prst="line">
            <a:avLst/>
          </a:prstGeom>
          <a:ln w="28575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4632" y="1197864"/>
            <a:ext cx="6409944" cy="493776"/>
          </a:xfrm>
        </p:spPr>
        <p:txBody>
          <a:bodyPr>
            <a:normAutofit/>
          </a:bodyPr>
          <a:lstStyle>
            <a:lvl1pPr algn="l">
              <a:defRPr sz="2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12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111618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110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750992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004442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165915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7093488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51404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222975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04129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240677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906615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66353164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24987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89418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881860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156924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877491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084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786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520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956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246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7894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39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6183668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952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288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421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536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517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9290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752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899704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27628975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58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676994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311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889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1308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28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4330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304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684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7806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421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0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3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2698547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3091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383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505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366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</p:spTree>
    <p:extLst>
      <p:ext uri="{BB962C8B-B14F-4D97-AF65-F5344CB8AC3E}">
        <p14:creationId xmlns:p14="http://schemas.microsoft.com/office/powerpoint/2010/main" val="2371521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6432" y="198824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4137" y="1919394"/>
            <a:ext cx="8385394" cy="0"/>
          </a:xfrm>
          <a:prstGeom prst="line">
            <a:avLst/>
          </a:prstGeom>
          <a:ln w="28575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4632" y="1197864"/>
            <a:ext cx="6409944" cy="493776"/>
          </a:xfrm>
        </p:spPr>
        <p:txBody>
          <a:bodyPr>
            <a:normAutofit/>
          </a:bodyPr>
          <a:lstStyle>
            <a:lvl1pPr algn="l">
              <a:defRPr sz="2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41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07361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119708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596715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15690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46408525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9098270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165201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28106896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3039846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613062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741658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4462166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823140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43628105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8271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663988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2613026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03679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4663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412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24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53102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721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1810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9998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4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8629882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0247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838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1238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5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006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5420697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45254245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5509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2766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880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762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5673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4904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5780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8153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789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566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68825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6957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8471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7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2927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165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6418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</p:spTree>
    <p:extLst>
      <p:ext uri="{BB962C8B-B14F-4D97-AF65-F5344CB8AC3E}">
        <p14:creationId xmlns:p14="http://schemas.microsoft.com/office/powerpoint/2010/main" val="33830379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6432" y="198824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4137" y="1919394"/>
            <a:ext cx="8385394" cy="0"/>
          </a:xfrm>
          <a:prstGeom prst="line">
            <a:avLst/>
          </a:prstGeom>
          <a:ln w="28575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4632" y="1197864"/>
            <a:ext cx="6409944" cy="493776"/>
          </a:xfrm>
        </p:spPr>
        <p:txBody>
          <a:bodyPr>
            <a:normAutofit/>
          </a:bodyPr>
          <a:lstStyle>
            <a:lvl1pPr algn="l">
              <a:defRPr sz="2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2790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5022392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2150605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8316433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3229279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467242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06184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2550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5742691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5778524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72969885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801701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72449607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185996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4894814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353404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357504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37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546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300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13741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92862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340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2636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681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7799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2755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7210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1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804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7666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9205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5747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53006577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77110912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3569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2471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17906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6860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62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8298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1761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020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972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962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426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0551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3352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889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648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4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266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70390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189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36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165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174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71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66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B: 231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5105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523427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0414749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29611997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2823494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3671333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00413324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2845296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84835795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99428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591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4930054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3162631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8661489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4496828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7889271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9653286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2524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8624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05205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184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5774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0372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6681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5902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419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0217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3305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8579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279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2853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91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48429985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239246229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839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4262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0787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44485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055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5251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7851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83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9003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0699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6319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448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31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7608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9206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19096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189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36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165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174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71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66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B: 231</a:t>
            </a:r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7653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b="0" dirty="0" smtClean="0">
                <a:solidFill>
                  <a:srgbClr val="747679"/>
                </a:solidFill>
              </a:rPr>
              <a:t>Confidential | For Oxford University Press internal purposes only. Not to be distributed.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96EAD-9A7C-476A-B0A7-082D26EFDA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470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82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4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51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15709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294728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b="0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7E77-F07C-4F70-A6BE-4707747CAF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66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77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11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3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67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898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54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2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7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023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b="0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727C-5F9E-4601-BDFC-CC7EDA4C04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45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36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9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43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6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617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r>
              <a:rPr lang="en-GB" dirty="0" err="1" smtClean="0"/>
              <a:t>Pallette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59685" y="5486400"/>
            <a:ext cx="1634067" cy="1154668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137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23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859685" y="3182679"/>
            <a:ext cx="1634067" cy="1058333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46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59685" y="4291412"/>
            <a:ext cx="1634067" cy="1154668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93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4146" y="4291605"/>
            <a:ext cx="1634067" cy="1154668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189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4067" cy="1154668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121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539590" y="5485184"/>
            <a:ext cx="1634067" cy="1154668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44814" y="3190731"/>
            <a:ext cx="1634067" cy="105833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189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36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544444" y="4291612"/>
            <a:ext cx="1634067" cy="1154668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181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9370" y="1924631"/>
            <a:ext cx="1634067" cy="122498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211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165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239370" y="3190732"/>
            <a:ext cx="1634067" cy="105833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174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720"/>
            <a:ext cx="1634067" cy="122498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71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r>
              <a:rPr lang="en-US" dirty="0" smtClean="0"/>
              <a:t>Secondary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011"/>
            <a:ext cx="1634067" cy="115466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59685" y="1920720"/>
            <a:ext cx="1634067" cy="122498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192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544814" y="1924629"/>
            <a:ext cx="1634067" cy="122498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R: 75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G: 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B: 66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239000" y="5494706"/>
            <a:ext cx="1634067" cy="1154668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R: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G: 231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147"/>
                </a:solidFill>
              </a:rPr>
              <a:t>B: 231</a:t>
            </a:r>
            <a:endParaRPr lang="en-US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39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0"/>
            <a:ext cx="6937375" cy="1270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3FD0B0C-566F-42F7-9845-793ED77C73B2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22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6432" y="1988244"/>
            <a:ext cx="8229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4137" y="1919394"/>
            <a:ext cx="8385394" cy="0"/>
          </a:xfrm>
          <a:prstGeom prst="line">
            <a:avLst/>
          </a:prstGeom>
          <a:ln w="28575">
            <a:solidFill>
              <a:srgbClr val="002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84632" y="1197864"/>
            <a:ext cx="6409944" cy="493776"/>
          </a:xfrm>
        </p:spPr>
        <p:txBody>
          <a:bodyPr>
            <a:normAutofit/>
          </a:bodyPr>
          <a:lstStyle>
            <a:lvl1pPr algn="l">
              <a:defRPr sz="26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54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231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b="0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DEF8-D794-4C93-B053-B53964A79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597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74668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93955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9263504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949505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067296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13725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005380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68347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59514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4916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b="0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667A-C037-4647-A647-1A34A03AE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0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2299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1803362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49664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93688" y="2242799"/>
            <a:ext cx="8568000" cy="41400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527408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title (Informal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6024720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300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67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17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39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100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4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b="0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A93E-11C6-4406-9700-DC7C8D4B1B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87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44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388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831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43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2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984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page title (Content/Agenda)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page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add content/agenda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328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65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GB" dirty="0" smtClean="0"/>
              <a:t>Click icon to add element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5237572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Click to add annotation text</a:t>
            </a:r>
          </a:p>
        </p:txBody>
      </p:sp>
    </p:spTree>
    <p:extLst>
      <p:ext uri="{BB962C8B-B14F-4D97-AF65-F5344CB8AC3E}">
        <p14:creationId xmlns:p14="http://schemas.microsoft.com/office/powerpoint/2010/main" val="320105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8010_Powerpoint_Home.jpg"/>
          <p:cNvPicPr>
            <a:picLocks noChangeAspect="1"/>
          </p:cNvPicPr>
          <p:nvPr userDrawn="1"/>
        </p:nvPicPr>
        <p:blipFill>
          <a:blip r:embed="rId2"/>
          <a:srcRect l="32408" t="50527" r="17248"/>
          <a:stretch>
            <a:fillRect/>
          </a:stretch>
        </p:blipFill>
        <p:spPr>
          <a:xfrm>
            <a:off x="2808084" y="2256705"/>
            <a:ext cx="6335916" cy="4601296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/>
          <a:p>
            <a:r>
              <a:rPr lang="en-GB" dirty="0" smtClean="0"/>
              <a:t>Click to add title (Formal cover)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sub heading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Click to add presenter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835601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105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Click to add page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Presentation name </a:t>
            </a:r>
            <a:r>
              <a:rPr lang="en-US" b="0" dirty="0" smtClean="0">
                <a:solidFill>
                  <a:srgbClr val="747679"/>
                </a:solidFill>
              </a:rPr>
              <a:t>Presenter Name and Date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92F13-CBE1-E840-9814-0C9E3ED7E984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Click to add sub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level5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83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35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4471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319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508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937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230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1328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8000" y="2149552"/>
            <a:ext cx="8571838" cy="443030"/>
          </a:xfrm>
        </p:spPr>
        <p:txBody>
          <a:bodyPr tIns="0" anchor="t" anchorCtr="0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GB" dirty="0" smtClean="0"/>
              <a:t>Click to add divider page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GB" dirty="0" smtClean="0"/>
              <a:t>Click to add divider page sub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16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50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49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8" Type="http://schemas.openxmlformats.org/officeDocument/2006/relationships/slideLayout" Target="../slideLayouts/slideLayout16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66.xml"/><Relationship Id="rId51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42" Type="http://schemas.openxmlformats.org/officeDocument/2006/relationships/slideLayout" Target="../slideLayouts/slideLayout149.xml"/><Relationship Id="rId47" Type="http://schemas.openxmlformats.org/officeDocument/2006/relationships/slideLayout" Target="../slideLayouts/slideLayout154.xml"/><Relationship Id="rId50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38" Type="http://schemas.openxmlformats.org/officeDocument/2006/relationships/slideLayout" Target="../slideLayouts/slideLayout145.xml"/><Relationship Id="rId46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slideLayout" Target="../slideLayouts/slideLayout144.xml"/><Relationship Id="rId40" Type="http://schemas.openxmlformats.org/officeDocument/2006/relationships/slideLayout" Target="../slideLayouts/slideLayout147.xml"/><Relationship Id="rId45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slideLayout" Target="../slideLayouts/slideLayout143.xml"/><Relationship Id="rId4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4" Type="http://schemas.openxmlformats.org/officeDocument/2006/relationships/slideLayout" Target="../slideLayouts/slideLayout151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Relationship Id="rId43" Type="http://schemas.openxmlformats.org/officeDocument/2006/relationships/slideLayout" Target="../slideLayouts/slideLayout150.xml"/><Relationship Id="rId48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15.xml"/><Relationship Id="rId5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26" Type="http://schemas.openxmlformats.org/officeDocument/2006/relationships/slideLayout" Target="../slideLayouts/slideLayout183.xml"/><Relationship Id="rId39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34" Type="http://schemas.openxmlformats.org/officeDocument/2006/relationships/slideLayout" Target="../slideLayouts/slideLayout191.xml"/><Relationship Id="rId42" Type="http://schemas.openxmlformats.org/officeDocument/2006/relationships/slideLayout" Target="../slideLayouts/slideLayout199.xml"/><Relationship Id="rId47" Type="http://schemas.openxmlformats.org/officeDocument/2006/relationships/slideLayout" Target="../slideLayouts/slideLayout204.xml"/><Relationship Id="rId50" Type="http://schemas.openxmlformats.org/officeDocument/2006/relationships/image" Target="../media/image1.jpeg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82.xml"/><Relationship Id="rId33" Type="http://schemas.openxmlformats.org/officeDocument/2006/relationships/slideLayout" Target="../slideLayouts/slideLayout190.xml"/><Relationship Id="rId38" Type="http://schemas.openxmlformats.org/officeDocument/2006/relationships/slideLayout" Target="../slideLayouts/slideLayout195.xml"/><Relationship Id="rId46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29" Type="http://schemas.openxmlformats.org/officeDocument/2006/relationships/slideLayout" Target="../slideLayouts/slideLayout186.xml"/><Relationship Id="rId41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slideLayout" Target="../slideLayouts/slideLayout181.xml"/><Relationship Id="rId32" Type="http://schemas.openxmlformats.org/officeDocument/2006/relationships/slideLayout" Target="../slideLayouts/slideLayout189.xml"/><Relationship Id="rId37" Type="http://schemas.openxmlformats.org/officeDocument/2006/relationships/slideLayout" Target="../slideLayouts/slideLayout194.xml"/><Relationship Id="rId40" Type="http://schemas.openxmlformats.org/officeDocument/2006/relationships/slideLayout" Target="../slideLayouts/slideLayout197.xml"/><Relationship Id="rId45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80.xml"/><Relationship Id="rId28" Type="http://schemas.openxmlformats.org/officeDocument/2006/relationships/slideLayout" Target="../slideLayouts/slideLayout185.xml"/><Relationship Id="rId36" Type="http://schemas.openxmlformats.org/officeDocument/2006/relationships/slideLayout" Target="../slideLayouts/slideLayout193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31" Type="http://schemas.openxmlformats.org/officeDocument/2006/relationships/slideLayout" Target="../slideLayouts/slideLayout188.xml"/><Relationship Id="rId44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Relationship Id="rId27" Type="http://schemas.openxmlformats.org/officeDocument/2006/relationships/slideLayout" Target="../slideLayouts/slideLayout184.xml"/><Relationship Id="rId30" Type="http://schemas.openxmlformats.org/officeDocument/2006/relationships/slideLayout" Target="../slideLayouts/slideLayout187.xml"/><Relationship Id="rId35" Type="http://schemas.openxmlformats.org/officeDocument/2006/relationships/slideLayout" Target="../slideLayouts/slideLayout192.xml"/><Relationship Id="rId43" Type="http://schemas.openxmlformats.org/officeDocument/2006/relationships/slideLayout" Target="../slideLayouts/slideLayout200.xml"/><Relationship Id="rId48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16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8.xml"/><Relationship Id="rId18" Type="http://schemas.openxmlformats.org/officeDocument/2006/relationships/slideLayout" Target="../slideLayouts/slideLayout223.xml"/><Relationship Id="rId26" Type="http://schemas.openxmlformats.org/officeDocument/2006/relationships/slideLayout" Target="../slideLayouts/slideLayout231.xml"/><Relationship Id="rId39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08.xml"/><Relationship Id="rId21" Type="http://schemas.openxmlformats.org/officeDocument/2006/relationships/slideLayout" Target="../slideLayouts/slideLayout226.xml"/><Relationship Id="rId34" Type="http://schemas.openxmlformats.org/officeDocument/2006/relationships/slideLayout" Target="../slideLayouts/slideLayout239.xml"/><Relationship Id="rId42" Type="http://schemas.openxmlformats.org/officeDocument/2006/relationships/slideLayout" Target="../slideLayouts/slideLayout247.xml"/><Relationship Id="rId47" Type="http://schemas.openxmlformats.org/officeDocument/2006/relationships/slideLayout" Target="../slideLayouts/slideLayout252.xml"/><Relationship Id="rId50" Type="http://schemas.openxmlformats.org/officeDocument/2006/relationships/image" Target="../media/image1.jpeg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17" Type="http://schemas.openxmlformats.org/officeDocument/2006/relationships/slideLayout" Target="../slideLayouts/slideLayout222.xml"/><Relationship Id="rId25" Type="http://schemas.openxmlformats.org/officeDocument/2006/relationships/slideLayout" Target="../slideLayouts/slideLayout230.xml"/><Relationship Id="rId33" Type="http://schemas.openxmlformats.org/officeDocument/2006/relationships/slideLayout" Target="../slideLayouts/slideLayout238.xml"/><Relationship Id="rId38" Type="http://schemas.openxmlformats.org/officeDocument/2006/relationships/slideLayout" Target="../slideLayouts/slideLayout243.xml"/><Relationship Id="rId46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21.xml"/><Relationship Id="rId20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34.xml"/><Relationship Id="rId41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24" Type="http://schemas.openxmlformats.org/officeDocument/2006/relationships/slideLayout" Target="../slideLayouts/slideLayout229.xml"/><Relationship Id="rId32" Type="http://schemas.openxmlformats.org/officeDocument/2006/relationships/slideLayout" Target="../slideLayouts/slideLayout237.xml"/><Relationship Id="rId37" Type="http://schemas.openxmlformats.org/officeDocument/2006/relationships/slideLayout" Target="../slideLayouts/slideLayout242.xml"/><Relationship Id="rId40" Type="http://schemas.openxmlformats.org/officeDocument/2006/relationships/slideLayout" Target="../slideLayouts/slideLayout245.xml"/><Relationship Id="rId45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20.xml"/><Relationship Id="rId23" Type="http://schemas.openxmlformats.org/officeDocument/2006/relationships/slideLayout" Target="../slideLayouts/slideLayout228.xml"/><Relationship Id="rId28" Type="http://schemas.openxmlformats.org/officeDocument/2006/relationships/slideLayout" Target="../slideLayouts/slideLayout233.xml"/><Relationship Id="rId36" Type="http://schemas.openxmlformats.org/officeDocument/2006/relationships/slideLayout" Target="../slideLayouts/slideLayout241.xml"/><Relationship Id="rId49" Type="http://schemas.openxmlformats.org/officeDocument/2006/relationships/theme" Target="../theme/theme6.xml"/><Relationship Id="rId10" Type="http://schemas.openxmlformats.org/officeDocument/2006/relationships/slideLayout" Target="../slideLayouts/slideLayout215.xml"/><Relationship Id="rId19" Type="http://schemas.openxmlformats.org/officeDocument/2006/relationships/slideLayout" Target="../slideLayouts/slideLayout224.xml"/><Relationship Id="rId31" Type="http://schemas.openxmlformats.org/officeDocument/2006/relationships/slideLayout" Target="../slideLayouts/slideLayout236.xml"/><Relationship Id="rId44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slideLayout" Target="../slideLayouts/slideLayout219.xml"/><Relationship Id="rId22" Type="http://schemas.openxmlformats.org/officeDocument/2006/relationships/slideLayout" Target="../slideLayouts/slideLayout227.xml"/><Relationship Id="rId27" Type="http://schemas.openxmlformats.org/officeDocument/2006/relationships/slideLayout" Target="../slideLayouts/slideLayout232.xml"/><Relationship Id="rId30" Type="http://schemas.openxmlformats.org/officeDocument/2006/relationships/slideLayout" Target="../slideLayouts/slideLayout235.xml"/><Relationship Id="rId35" Type="http://schemas.openxmlformats.org/officeDocument/2006/relationships/slideLayout" Target="../slideLayouts/slideLayout240.xml"/><Relationship Id="rId43" Type="http://schemas.openxmlformats.org/officeDocument/2006/relationships/slideLayout" Target="../slideLayouts/slideLayout248.xml"/><Relationship Id="rId48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21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39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56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42" Type="http://schemas.openxmlformats.org/officeDocument/2006/relationships/slideLayout" Target="../slideLayouts/slideLayout295.xml"/><Relationship Id="rId47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38" Type="http://schemas.openxmlformats.org/officeDocument/2006/relationships/slideLayout" Target="../slideLayouts/slideLayout291.xml"/><Relationship Id="rId46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2.xml"/><Relationship Id="rId41" Type="http://schemas.openxmlformats.org/officeDocument/2006/relationships/slideLayout" Target="../slideLayouts/slideLayout294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slideLayout" Target="../slideLayouts/slideLayout290.xml"/><Relationship Id="rId40" Type="http://schemas.openxmlformats.org/officeDocument/2006/relationships/slideLayout" Target="../slideLayouts/slideLayout293.xml"/><Relationship Id="rId45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4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Relationship Id="rId43" Type="http://schemas.openxmlformats.org/officeDocument/2006/relationships/slideLayout" Target="../slideLayouts/slideLayout296.xml"/><Relationship Id="rId48" Type="http://schemas.openxmlformats.org/officeDocument/2006/relationships/theme" Target="../theme/theme7.xml"/><Relationship Id="rId8" Type="http://schemas.openxmlformats.org/officeDocument/2006/relationships/slideLayout" Target="../slideLayouts/slideLayout26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3.xml"/><Relationship Id="rId18" Type="http://schemas.openxmlformats.org/officeDocument/2006/relationships/slideLayout" Target="../slideLayouts/slideLayout318.xml"/><Relationship Id="rId26" Type="http://schemas.openxmlformats.org/officeDocument/2006/relationships/slideLayout" Target="../slideLayouts/slideLayout326.xml"/><Relationship Id="rId39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03.xml"/><Relationship Id="rId21" Type="http://schemas.openxmlformats.org/officeDocument/2006/relationships/slideLayout" Target="../slideLayouts/slideLayout321.xml"/><Relationship Id="rId34" Type="http://schemas.openxmlformats.org/officeDocument/2006/relationships/slideLayout" Target="../slideLayouts/slideLayout334.xml"/><Relationship Id="rId42" Type="http://schemas.openxmlformats.org/officeDocument/2006/relationships/slideLayout" Target="../slideLayouts/slideLayout342.xml"/><Relationship Id="rId47" Type="http://schemas.openxmlformats.org/officeDocument/2006/relationships/slideLayout" Target="../slideLayouts/slideLayout347.xml"/><Relationship Id="rId50" Type="http://schemas.openxmlformats.org/officeDocument/2006/relationships/image" Target="../media/image1.jpeg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17" Type="http://schemas.openxmlformats.org/officeDocument/2006/relationships/slideLayout" Target="../slideLayouts/slideLayout317.xml"/><Relationship Id="rId25" Type="http://schemas.openxmlformats.org/officeDocument/2006/relationships/slideLayout" Target="../slideLayouts/slideLayout325.xml"/><Relationship Id="rId33" Type="http://schemas.openxmlformats.org/officeDocument/2006/relationships/slideLayout" Target="../slideLayouts/slideLayout333.xml"/><Relationship Id="rId38" Type="http://schemas.openxmlformats.org/officeDocument/2006/relationships/slideLayout" Target="../slideLayouts/slideLayout338.xml"/><Relationship Id="rId46" Type="http://schemas.openxmlformats.org/officeDocument/2006/relationships/slideLayout" Target="../slideLayouts/slideLayout346.xml"/><Relationship Id="rId2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320.xml"/><Relationship Id="rId29" Type="http://schemas.openxmlformats.org/officeDocument/2006/relationships/slideLayout" Target="../slideLayouts/slideLayout329.xml"/><Relationship Id="rId41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24" Type="http://schemas.openxmlformats.org/officeDocument/2006/relationships/slideLayout" Target="../slideLayouts/slideLayout324.xml"/><Relationship Id="rId32" Type="http://schemas.openxmlformats.org/officeDocument/2006/relationships/slideLayout" Target="../slideLayouts/slideLayout332.xml"/><Relationship Id="rId37" Type="http://schemas.openxmlformats.org/officeDocument/2006/relationships/slideLayout" Target="../slideLayouts/slideLayout337.xml"/><Relationship Id="rId40" Type="http://schemas.openxmlformats.org/officeDocument/2006/relationships/slideLayout" Target="../slideLayouts/slideLayout340.xml"/><Relationship Id="rId45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23" Type="http://schemas.openxmlformats.org/officeDocument/2006/relationships/slideLayout" Target="../slideLayouts/slideLayout323.xml"/><Relationship Id="rId28" Type="http://schemas.openxmlformats.org/officeDocument/2006/relationships/slideLayout" Target="../slideLayouts/slideLayout328.xml"/><Relationship Id="rId36" Type="http://schemas.openxmlformats.org/officeDocument/2006/relationships/slideLayout" Target="../slideLayouts/slideLayout336.xml"/><Relationship Id="rId49" Type="http://schemas.openxmlformats.org/officeDocument/2006/relationships/theme" Target="../theme/theme8.xml"/><Relationship Id="rId10" Type="http://schemas.openxmlformats.org/officeDocument/2006/relationships/slideLayout" Target="../slideLayouts/slideLayout310.xml"/><Relationship Id="rId19" Type="http://schemas.openxmlformats.org/officeDocument/2006/relationships/slideLayout" Target="../slideLayouts/slideLayout319.xml"/><Relationship Id="rId31" Type="http://schemas.openxmlformats.org/officeDocument/2006/relationships/slideLayout" Target="../slideLayouts/slideLayout331.xml"/><Relationship Id="rId44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Relationship Id="rId22" Type="http://schemas.openxmlformats.org/officeDocument/2006/relationships/slideLayout" Target="../slideLayouts/slideLayout322.xml"/><Relationship Id="rId27" Type="http://schemas.openxmlformats.org/officeDocument/2006/relationships/slideLayout" Target="../slideLayouts/slideLayout327.xml"/><Relationship Id="rId30" Type="http://schemas.openxmlformats.org/officeDocument/2006/relationships/slideLayout" Target="../slideLayouts/slideLayout330.xml"/><Relationship Id="rId35" Type="http://schemas.openxmlformats.org/officeDocument/2006/relationships/slideLayout" Target="../slideLayouts/slideLayout335.xml"/><Relationship Id="rId43" Type="http://schemas.openxmlformats.org/officeDocument/2006/relationships/slideLayout" Target="../slideLayouts/slideLayout343.xml"/><Relationship Id="rId48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 smtClean="0">
                <a:solidFill>
                  <a:srgbClr val="002147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name </a:t>
            </a:r>
            <a:r>
              <a:rPr lang="en-US" b="0" dirty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898C94"/>
                </a:solidFill>
              </a:defRPr>
            </a:lvl1pPr>
          </a:lstStyle>
          <a:p>
            <a:pPr>
              <a:defRPr/>
            </a:pPr>
            <a:fld id="{72A5DAD6-E88B-4ACE-B21B-44998D5E9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ＭＳ Ｐゴシック" pitchFamily="-112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  <a:ea typeface="ＭＳ Ｐゴシック" pitchFamily="-112" charset="-128"/>
        </a:defRPr>
      </a:lvl9pPr>
    </p:titleStyle>
    <p:bodyStyle>
      <a:lvl1pPr marL="266700" indent="-2667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ＭＳ Ｐゴシック" pitchFamily="-112" charset="-128"/>
          <a:cs typeface="+mn-cs"/>
        </a:defRPr>
      </a:lvl1pPr>
      <a:lvl2pPr marL="625475" indent="-35877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0000"/>
          </a:solidFill>
          <a:latin typeface="+mn-lt"/>
          <a:ea typeface="ＭＳ Ｐゴシック" pitchFamily="-112" charset="-128"/>
          <a:cs typeface="+mn-cs"/>
        </a:defRPr>
      </a:lvl2pPr>
      <a:lvl3pPr marL="892175" indent="-2667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ＭＳ Ｐゴシック" pitchFamily="-112" charset="-128"/>
          <a:cs typeface="+mn-cs"/>
        </a:defRPr>
      </a:lvl3pPr>
      <a:lvl4pPr marL="1168400" indent="-27622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pitchFamily="-112" charset="-128"/>
          <a:cs typeface="+mn-cs"/>
        </a:defRPr>
      </a:lvl4pPr>
      <a:lvl5pPr marL="1343025" indent="-174625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0000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52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51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33" r:id="rId41"/>
    <p:sldLayoutId id="2147483834" r:id="rId42"/>
    <p:sldLayoutId id="2147483835" r:id="rId43"/>
    <p:sldLayoutId id="2147483836" r:id="rId44"/>
    <p:sldLayoutId id="2147483837" r:id="rId45"/>
    <p:sldLayoutId id="2147483838" r:id="rId46"/>
    <p:sldLayoutId id="2147483839" r:id="rId47"/>
    <p:sldLayoutId id="2147483840" r:id="rId48"/>
    <p:sldLayoutId id="2147483841" r:id="rId4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52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4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  <p:sldLayoutId id="2147483875" r:id="rId33"/>
    <p:sldLayoutId id="2147483876" r:id="rId34"/>
    <p:sldLayoutId id="2147483877" r:id="rId35"/>
    <p:sldLayoutId id="2147483878" r:id="rId36"/>
    <p:sldLayoutId id="2147483879" r:id="rId37"/>
    <p:sldLayoutId id="2147483880" r:id="rId38"/>
    <p:sldLayoutId id="2147483881" r:id="rId39"/>
    <p:sldLayoutId id="2147483882" r:id="rId40"/>
    <p:sldLayoutId id="2147483883" r:id="rId41"/>
    <p:sldLayoutId id="2147483884" r:id="rId42"/>
    <p:sldLayoutId id="2147483885" r:id="rId43"/>
    <p:sldLayoutId id="2147483886" r:id="rId44"/>
    <p:sldLayoutId id="2147483887" r:id="rId45"/>
    <p:sldLayoutId id="2147483888" r:id="rId46"/>
    <p:sldLayoutId id="2147483889" r:id="rId47"/>
    <p:sldLayoutId id="2147483890" r:id="rId48"/>
    <p:sldLayoutId id="2147483891" r:id="rId49"/>
    <p:sldLayoutId id="2147483892" r:id="rId5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  <a:ea typeface="+mn-ea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  <a:ea typeface="+mn-ea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  <a:latin typeface="Arial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50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7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  <p:sldLayoutId id="2147483930" r:id="rId37"/>
    <p:sldLayoutId id="2147483931" r:id="rId38"/>
    <p:sldLayoutId id="2147483932" r:id="rId39"/>
    <p:sldLayoutId id="2147483933" r:id="rId40"/>
    <p:sldLayoutId id="2147483934" r:id="rId41"/>
    <p:sldLayoutId id="2147483935" r:id="rId42"/>
    <p:sldLayoutId id="2147483936" r:id="rId43"/>
    <p:sldLayoutId id="2147483937" r:id="rId44"/>
    <p:sldLayoutId id="2147483938" r:id="rId45"/>
    <p:sldLayoutId id="2147483939" r:id="rId46"/>
    <p:sldLayoutId id="2147483940" r:id="rId47"/>
    <p:sldLayoutId id="2147483941" r:id="rId4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  <a:ea typeface="+mn-ea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  <a:ea typeface="+mn-ea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  <a:latin typeface="Arial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50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  <p:sldLayoutId id="2147483982" r:id="rId39"/>
    <p:sldLayoutId id="2147483983" r:id="rId40"/>
    <p:sldLayoutId id="2147483984" r:id="rId41"/>
    <p:sldLayoutId id="2147483985" r:id="rId42"/>
    <p:sldLayoutId id="2147483986" r:id="rId43"/>
    <p:sldLayoutId id="2147483987" r:id="rId44"/>
    <p:sldLayoutId id="2147483988" r:id="rId45"/>
    <p:sldLayoutId id="2147483989" r:id="rId46"/>
    <p:sldLayoutId id="2147483990" r:id="rId47"/>
    <p:sldLayoutId id="2147483992" r:id="rId4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  <a:ea typeface="+mn-ea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  <a:ea typeface="+mn-ea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 userDrawn="1"/>
        </p:nvPicPr>
        <p:blipFill>
          <a:blip r:embed="rId49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  <p:sldLayoutId id="2147484031" r:id="rId37"/>
    <p:sldLayoutId id="2147484032" r:id="rId38"/>
    <p:sldLayoutId id="2147484033" r:id="rId39"/>
    <p:sldLayoutId id="2147484034" r:id="rId40"/>
    <p:sldLayoutId id="2147484035" r:id="rId41"/>
    <p:sldLayoutId id="2147484036" r:id="rId42"/>
    <p:sldLayoutId id="2147484037" r:id="rId43"/>
    <p:sldLayoutId id="2147484038" r:id="rId44"/>
    <p:sldLayoutId id="2147484039" r:id="rId45"/>
    <p:sldLayoutId id="2147484040" r:id="rId46"/>
    <p:sldLayoutId id="2147484041" r:id="rId4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0"/>
            <a:ext cx="6936094" cy="1269916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2116524"/>
            <a:ext cx="8572904" cy="3954427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099" y="6402360"/>
            <a:ext cx="81369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Arial"/>
                <a:ea typeface="+mn-ea"/>
              </a:rPr>
              <a:t>Presentation name </a:t>
            </a:r>
            <a:r>
              <a:rPr lang="en-US" b="0" dirty="0" smtClean="0">
                <a:solidFill>
                  <a:srgbClr val="747679"/>
                </a:solidFill>
                <a:latin typeface="Arial"/>
                <a:ea typeface="+mn-ea"/>
              </a:rPr>
              <a:t>Presenter Name and Date</a:t>
            </a:r>
            <a:endParaRPr lang="en-US" b="0" dirty="0">
              <a:solidFill>
                <a:srgbClr val="747679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91598"/>
            <a:ext cx="343099" cy="360000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220978-8253-124C-B391-04AC4DA943D1}" type="slidenum">
              <a:rPr lang="en-US" smtClean="0">
                <a:solidFill>
                  <a:srgbClr val="002147">
                    <a:tint val="75000"/>
                  </a:srgbClr>
                </a:solidFill>
                <a:latin typeface="Arial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  <a:latin typeface="Arial"/>
              <a:ea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8000" y="1917767"/>
            <a:ext cx="8568937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010_Powerpoint_Page.jpg"/>
          <p:cNvPicPr>
            <a:picLocks noChangeAspect="1"/>
          </p:cNvPicPr>
          <p:nvPr/>
        </p:nvPicPr>
        <p:blipFill>
          <a:blip r:embed="rId50"/>
          <a:srcRect t="822" b="77175"/>
          <a:stretch>
            <a:fillRect/>
          </a:stretch>
        </p:blipFill>
        <p:spPr>
          <a:xfrm>
            <a:off x="7281104" y="0"/>
            <a:ext cx="1585696" cy="1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  <p:sldLayoutId id="2147484077" r:id="rId35"/>
    <p:sldLayoutId id="2147484078" r:id="rId36"/>
    <p:sldLayoutId id="2147484079" r:id="rId37"/>
    <p:sldLayoutId id="2147484080" r:id="rId38"/>
    <p:sldLayoutId id="2147484081" r:id="rId39"/>
    <p:sldLayoutId id="2147484082" r:id="rId40"/>
    <p:sldLayoutId id="2147484083" r:id="rId41"/>
    <p:sldLayoutId id="2147484084" r:id="rId42"/>
    <p:sldLayoutId id="2147484085" r:id="rId43"/>
    <p:sldLayoutId id="2147484086" r:id="rId44"/>
    <p:sldLayoutId id="2147484087" r:id="rId45"/>
    <p:sldLayoutId id="2147484088" r:id="rId46"/>
    <p:sldLayoutId id="2147484089" r:id="rId47"/>
    <p:sldLayoutId id="2147484090" r:id="rId4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Oxford University Press Journals Collection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50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9" y="-10211"/>
            <a:ext cx="6937375" cy="1270000"/>
          </a:xfrm>
        </p:spPr>
        <p:txBody>
          <a:bodyPr/>
          <a:lstStyle/>
          <a:p>
            <a:r>
              <a:rPr lang="en-GB" dirty="0"/>
              <a:t>Federation of European Microbiological </a:t>
            </a:r>
            <a:r>
              <a:rPr lang="en-GB" dirty="0" smtClean="0"/>
              <a:t>Societies (FEMS)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5" y="2086788"/>
            <a:ext cx="1452040" cy="19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40" y="2089469"/>
            <a:ext cx="1445690" cy="19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71" y="2086788"/>
            <a:ext cx="1447895" cy="19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65" y="4219483"/>
            <a:ext cx="1461653" cy="20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4" y="4219483"/>
            <a:ext cx="1466317" cy="20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Entomological Society of America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04798" y="2110852"/>
            <a:ext cx="5715000" cy="4267723"/>
          </a:xfrm>
        </p:spPr>
        <p:txBody>
          <a:bodyPr/>
          <a:lstStyle/>
          <a:p>
            <a:r>
              <a:rPr lang="en-GB" dirty="0" smtClean="0"/>
              <a:t>Official journals of the Entomological Society of America (ESA)</a:t>
            </a:r>
          </a:p>
          <a:p>
            <a:r>
              <a:rPr lang="en-GB" dirty="0" smtClean="0"/>
              <a:t>Articles cover </a:t>
            </a:r>
            <a:r>
              <a:rPr lang="en-GB" dirty="0"/>
              <a:t>subjects of a broad interest to </a:t>
            </a:r>
            <a:r>
              <a:rPr lang="en-GB" dirty="0" smtClean="0"/>
              <a:t>both amateur </a:t>
            </a:r>
            <a:r>
              <a:rPr lang="en-GB" dirty="0"/>
              <a:t>and professional </a:t>
            </a:r>
            <a:r>
              <a:rPr lang="en-GB" dirty="0" smtClean="0"/>
              <a:t>entomologists</a:t>
            </a:r>
          </a:p>
          <a:p>
            <a:r>
              <a:rPr lang="en-GB" dirty="0" smtClean="0"/>
              <a:t>Previously self-published</a:t>
            </a:r>
          </a:p>
          <a:p>
            <a:r>
              <a:rPr lang="en-GB" dirty="0"/>
              <a:t>2013 Impact Factors: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Annals </a:t>
            </a:r>
            <a:r>
              <a:rPr lang="en-GB" sz="1800" dirty="0">
                <a:solidFill>
                  <a:schemeClr val="tx1"/>
                </a:solidFill>
              </a:rPr>
              <a:t>of the Entomological Society of America -</a:t>
            </a:r>
            <a:r>
              <a:rPr lang="en-GB" sz="1800" dirty="0"/>
              <a:t> </a:t>
            </a:r>
            <a:r>
              <a:rPr lang="en-GB" sz="1800" dirty="0">
                <a:solidFill>
                  <a:schemeClr val="tx1"/>
                </a:solidFill>
              </a:rPr>
              <a:t>1.174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Environmental Entomology - 1.424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Journal of Economic Entomology</a:t>
            </a:r>
            <a:r>
              <a:rPr lang="en-GB" sz="1800" dirty="0"/>
              <a:t> - </a:t>
            </a:r>
            <a:r>
              <a:rPr lang="en-GB" sz="1800" dirty="0">
                <a:solidFill>
                  <a:schemeClr val="tx1"/>
                </a:solidFill>
              </a:rPr>
              <a:t>1.605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Journal </a:t>
            </a:r>
            <a:r>
              <a:rPr lang="en-GB" sz="1800" dirty="0">
                <a:solidFill>
                  <a:schemeClr val="tx1"/>
                </a:solidFill>
              </a:rPr>
              <a:t>of Medical Entomology</a:t>
            </a:r>
            <a:r>
              <a:rPr lang="en-GB" sz="1800" dirty="0"/>
              <a:t> - </a:t>
            </a:r>
            <a:r>
              <a:rPr lang="en-GB" sz="1800" dirty="0">
                <a:solidFill>
                  <a:schemeClr val="tx1"/>
                </a:solidFill>
              </a:rPr>
              <a:t>1.815</a:t>
            </a:r>
            <a:r>
              <a:rPr lang="en-GB" sz="1800" dirty="0"/>
              <a:t>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110852"/>
            <a:ext cx="2857500" cy="25241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57" y="574330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Entomological Society of America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308101" y="2143125"/>
            <a:ext cx="1497012" cy="1882776"/>
          </a:xfrm>
          <a:prstGeom prst="rect">
            <a:avLst/>
          </a:prstGeom>
          <a:effectLst>
            <a:outerShdw blurRad="368300" dist="101600" dir="2520000" sx="76000" sy="76000" algn="ctr" rotWithShape="0">
              <a:schemeClr val="tx1"/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97301" y="2143125"/>
            <a:ext cx="1433512" cy="18827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174582" y="2143125"/>
            <a:ext cx="1325562" cy="18827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70" y="4251325"/>
            <a:ext cx="1320411" cy="188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251325"/>
            <a:ext cx="1311812" cy="188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3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Poultry Science and 2.  </a:t>
            </a:r>
            <a:br>
              <a:rPr lang="en-GB" dirty="0" smtClean="0"/>
            </a:br>
            <a:r>
              <a:rPr lang="en-GB" dirty="0" smtClean="0"/>
              <a:t>Poultry Research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89300" y="2123552"/>
            <a:ext cx="5570538" cy="4267723"/>
          </a:xfrm>
        </p:spPr>
        <p:txBody>
          <a:bodyPr/>
          <a:lstStyle/>
          <a:p>
            <a:r>
              <a:rPr lang="en-GB" dirty="0" smtClean="0"/>
              <a:t>Owned </a:t>
            </a:r>
            <a:r>
              <a:rPr lang="en-GB" dirty="0"/>
              <a:t>by the Poultry Science </a:t>
            </a:r>
            <a:r>
              <a:rPr lang="en-GB" dirty="0" smtClean="0"/>
              <a:t>Association (PSA)</a:t>
            </a:r>
          </a:p>
          <a:p>
            <a:r>
              <a:rPr lang="en-GB" dirty="0" smtClean="0"/>
              <a:t>Internationally-renowned and the </a:t>
            </a:r>
            <a:r>
              <a:rPr lang="en-GB" dirty="0"/>
              <a:t>authoritative source for a broad range of poultry information and high-calibre </a:t>
            </a:r>
            <a:r>
              <a:rPr lang="en-GB" dirty="0" smtClean="0"/>
              <a:t>research</a:t>
            </a:r>
          </a:p>
          <a:p>
            <a:pPr lvl="0"/>
            <a:r>
              <a:rPr lang="en-GB" dirty="0" smtClean="0"/>
              <a:t>Previously self-published</a:t>
            </a:r>
          </a:p>
          <a:p>
            <a:r>
              <a:rPr lang="en-GB" dirty="0"/>
              <a:t>2013 </a:t>
            </a:r>
            <a:r>
              <a:rPr lang="en-GB" dirty="0" smtClean="0"/>
              <a:t>Impact Factors</a:t>
            </a:r>
            <a:r>
              <a:rPr lang="en-GB" dirty="0"/>
              <a:t>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Poultry Science </a:t>
            </a:r>
            <a:r>
              <a:rPr lang="en-GB" sz="1800" b="1" dirty="0">
                <a:solidFill>
                  <a:schemeClr val="tx1"/>
                </a:solidFill>
              </a:rPr>
              <a:t>-</a:t>
            </a:r>
            <a:r>
              <a:rPr lang="en-GB" sz="1800" dirty="0"/>
              <a:t> </a:t>
            </a:r>
            <a:r>
              <a:rPr lang="en-GB" sz="1800" dirty="0">
                <a:solidFill>
                  <a:schemeClr val="tx1"/>
                </a:solidFill>
              </a:rPr>
              <a:t>1.544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Journal of Applied Poultry Research</a:t>
            </a:r>
            <a:r>
              <a:rPr lang="en-GB" sz="1800" dirty="0"/>
              <a:t> - </a:t>
            </a:r>
            <a:r>
              <a:rPr lang="en-GB" sz="1800" dirty="0">
                <a:solidFill>
                  <a:schemeClr val="tx1"/>
                </a:solidFill>
              </a:rPr>
              <a:t>0.586</a:t>
            </a:r>
            <a:r>
              <a:rPr lang="en-GB" sz="1800" dirty="0"/>
              <a:t> </a:t>
            </a:r>
          </a:p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89" y="2024333"/>
            <a:ext cx="1852612" cy="24194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5130800" y="457200"/>
            <a:ext cx="1803400" cy="10033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2014 Takeover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3787775"/>
            <a:ext cx="1844766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Aesthetic Surgery Journal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 smtClean="0"/>
              <a:t>Medicine Collection</a:t>
            </a:r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40100" y="2110852"/>
            <a:ext cx="5427662" cy="4937648"/>
          </a:xfrm>
        </p:spPr>
        <p:txBody>
          <a:bodyPr/>
          <a:lstStyle/>
          <a:p>
            <a:r>
              <a:rPr lang="en-GB" dirty="0" smtClean="0"/>
              <a:t>Official publication of the American Society for Aesthetic Plastic Surgery &amp; 13 major international societies</a:t>
            </a:r>
          </a:p>
          <a:p>
            <a:r>
              <a:rPr lang="en-GB" dirty="0" smtClean="0"/>
              <a:t>Internationally </a:t>
            </a:r>
            <a:r>
              <a:rPr lang="en-GB" dirty="0"/>
              <a:t>recognised Editor - Dr </a:t>
            </a:r>
            <a:r>
              <a:rPr lang="en-GB" dirty="0" err="1"/>
              <a:t>Foad</a:t>
            </a:r>
            <a:r>
              <a:rPr lang="en-GB" dirty="0"/>
              <a:t> </a:t>
            </a:r>
            <a:r>
              <a:rPr lang="en-GB" dirty="0" err="1" smtClean="0"/>
              <a:t>Nahai</a:t>
            </a:r>
            <a:endParaRPr lang="en-GB" dirty="0" smtClean="0"/>
          </a:p>
          <a:p>
            <a:r>
              <a:rPr lang="en-GB" dirty="0" smtClean="0"/>
              <a:t>Takeaway from SAGE</a:t>
            </a:r>
          </a:p>
          <a:p>
            <a:r>
              <a:rPr lang="en-GB" dirty="0">
                <a:solidFill>
                  <a:schemeClr val="tx1"/>
                </a:solidFill>
              </a:rPr>
              <a:t>2013 </a:t>
            </a:r>
            <a:r>
              <a:rPr lang="en-GB" dirty="0" smtClean="0">
                <a:solidFill>
                  <a:schemeClr val="tx1"/>
                </a:solidFill>
              </a:rPr>
              <a:t>Impact Factor - </a:t>
            </a:r>
            <a:r>
              <a:rPr lang="en-GB" dirty="0">
                <a:solidFill>
                  <a:schemeClr val="tx1"/>
                </a:solidFill>
              </a:rPr>
              <a:t>2.034 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6" y="2110852"/>
            <a:ext cx="276672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410200" y="571500"/>
            <a:ext cx="1397000" cy="9271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New in 2015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Journal of Crohn’s and Colitis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Medicine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0" y="2110852"/>
            <a:ext cx="5684838" cy="4267723"/>
          </a:xfrm>
        </p:spPr>
        <p:txBody>
          <a:bodyPr/>
          <a:lstStyle/>
          <a:p>
            <a:r>
              <a:rPr lang="en-GB" dirty="0" smtClean="0"/>
              <a:t>Official journal of the European Crohn’s and Colitis Organisation (ECCO)</a:t>
            </a:r>
          </a:p>
          <a:p>
            <a:r>
              <a:rPr lang="en-GB" dirty="0" smtClean="0"/>
              <a:t>Young journal in a niche, but important area</a:t>
            </a:r>
          </a:p>
          <a:p>
            <a:r>
              <a:rPr lang="en-GB" dirty="0" smtClean="0"/>
              <a:t>Publishes Chinese local edition</a:t>
            </a:r>
          </a:p>
          <a:p>
            <a:r>
              <a:rPr lang="en-GB" dirty="0" smtClean="0"/>
              <a:t>Takeaway from Elsevier</a:t>
            </a:r>
          </a:p>
          <a:p>
            <a:r>
              <a:rPr lang="en-GB" dirty="0">
                <a:solidFill>
                  <a:schemeClr val="tx1"/>
                </a:solidFill>
              </a:rPr>
              <a:t>2013 </a:t>
            </a:r>
            <a:r>
              <a:rPr lang="en-GB" dirty="0" smtClean="0">
                <a:solidFill>
                  <a:schemeClr val="tx1"/>
                </a:solidFill>
              </a:rPr>
              <a:t>Impact Factor </a:t>
            </a:r>
            <a:r>
              <a:rPr lang="en-GB" dirty="0" smtClean="0"/>
              <a:t>- </a:t>
            </a:r>
            <a:r>
              <a:rPr lang="en-GB" dirty="0">
                <a:solidFill>
                  <a:schemeClr val="tx1"/>
                </a:solidFill>
              </a:rPr>
              <a:t>3.562</a:t>
            </a:r>
            <a:r>
              <a:rPr lang="en-GB" dirty="0"/>
              <a:t> </a:t>
            </a:r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 descr="Cover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10852"/>
            <a:ext cx="2557462" cy="36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5213964"/>
            <a:ext cx="7620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410200" y="571500"/>
            <a:ext cx="1397000" cy="9271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New in 2015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0"/>
            <a:ext cx="6937375" cy="1270000"/>
          </a:xfrm>
        </p:spPr>
        <p:txBody>
          <a:bodyPr/>
          <a:lstStyle/>
          <a:p>
            <a:r>
              <a:rPr lang="en-GB" dirty="0" smtClean="0"/>
              <a:t>Journal of the American Medical Informatics Association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8500" y="2110852"/>
            <a:ext cx="5621338" cy="4267723"/>
          </a:xfrm>
        </p:spPr>
        <p:txBody>
          <a:bodyPr/>
          <a:lstStyle/>
          <a:p>
            <a:r>
              <a:rPr lang="en-GB" dirty="0" smtClean="0"/>
              <a:t>American Medical Informatics Association’s (AMIA) premier peer-reviewed journal</a:t>
            </a:r>
          </a:p>
          <a:p>
            <a:r>
              <a:rPr lang="en-GB" dirty="0" smtClean="0"/>
              <a:t>Prominent Editor-in-Chief, Dr. Ohno-Machado</a:t>
            </a:r>
          </a:p>
          <a:p>
            <a:r>
              <a:rPr lang="en-GB" dirty="0" smtClean="0"/>
              <a:t>Takeaway from BMJ Group</a:t>
            </a:r>
          </a:p>
          <a:p>
            <a:r>
              <a:rPr lang="en-GB" dirty="0"/>
              <a:t>2013 </a:t>
            </a:r>
            <a:r>
              <a:rPr lang="en-GB" dirty="0" smtClean="0"/>
              <a:t>Impact Factor - </a:t>
            </a:r>
            <a:r>
              <a:rPr lang="en-GB" dirty="0">
                <a:solidFill>
                  <a:schemeClr val="tx1"/>
                </a:solidFill>
              </a:rPr>
              <a:t>3.932</a:t>
            </a:r>
            <a:r>
              <a:rPr lang="en-GB" dirty="0"/>
              <a:t> </a:t>
            </a:r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10852"/>
            <a:ext cx="2780605" cy="35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5575300" y="571500"/>
            <a:ext cx="1397000" cy="9271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New in 2015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/>
          <a:lstStyle/>
          <a:p>
            <a:r>
              <a:rPr lang="en-GB" dirty="0" smtClean="0"/>
              <a:t>Medicine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6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Nutrition Reviews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Medicine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02000" y="2110852"/>
            <a:ext cx="5557838" cy="4267723"/>
          </a:xfrm>
        </p:spPr>
        <p:txBody>
          <a:bodyPr/>
          <a:lstStyle/>
          <a:p>
            <a:r>
              <a:rPr lang="en-GB" dirty="0" smtClean="0"/>
              <a:t>Published by the International Life Sciences Institute</a:t>
            </a:r>
          </a:p>
          <a:p>
            <a:r>
              <a:rPr lang="en-GB" dirty="0" smtClean="0"/>
              <a:t>Publishes articles on many topics related to public health</a:t>
            </a:r>
          </a:p>
          <a:p>
            <a:r>
              <a:rPr lang="en-GB" dirty="0" smtClean="0"/>
              <a:t>ILSI partners include Nestle, Coca Cola and Proctor and Gamble</a:t>
            </a:r>
          </a:p>
          <a:p>
            <a:r>
              <a:rPr lang="en-GB" dirty="0" smtClean="0"/>
              <a:t>Takeaway from Wiley-Blackwell</a:t>
            </a:r>
          </a:p>
          <a:p>
            <a:r>
              <a:rPr lang="en-GB" dirty="0">
                <a:solidFill>
                  <a:schemeClr val="tx1"/>
                </a:solidFill>
              </a:rPr>
              <a:t>2013 </a:t>
            </a:r>
            <a:r>
              <a:rPr lang="en-GB" dirty="0" smtClean="0">
                <a:solidFill>
                  <a:schemeClr val="tx1"/>
                </a:solidFill>
              </a:rPr>
              <a:t>Impact Factor </a:t>
            </a:r>
            <a:r>
              <a:rPr lang="en-GB" dirty="0" smtClean="0"/>
              <a:t>- </a:t>
            </a:r>
            <a:r>
              <a:rPr lang="en-GB" dirty="0">
                <a:solidFill>
                  <a:schemeClr val="tx1"/>
                </a:solidFill>
              </a:rPr>
              <a:t>5.541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http://www.ilsi.org/PublishingImages/NR%20Cov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10852"/>
            <a:ext cx="2786885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562769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5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Medical Mycology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Medicine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035300" y="2110852"/>
            <a:ext cx="5824538" cy="426772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Focuses on fungi and their </a:t>
            </a:r>
            <a:r>
              <a:rPr lang="en-GB" dirty="0" smtClean="0"/>
              <a:t>application within medicine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Official publication </a:t>
            </a:r>
            <a:r>
              <a:rPr lang="en-GB" dirty="0"/>
              <a:t>of the International Society for Human Animal </a:t>
            </a:r>
            <a:r>
              <a:rPr lang="en-GB" dirty="0" smtClean="0"/>
              <a:t>Mycology, which is a recognised non-governmental affiliate of the World Health Organisation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Takeaway from </a:t>
            </a:r>
            <a:r>
              <a:rPr lang="en-GB" dirty="0" err="1" smtClean="0"/>
              <a:t>Informa</a:t>
            </a:r>
            <a:r>
              <a:rPr lang="en-GB" dirty="0" smtClean="0"/>
              <a:t> Healthcare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2013 Impact Factor - </a:t>
            </a:r>
            <a:r>
              <a:rPr lang="en-GB" dirty="0" smtClean="0">
                <a:solidFill>
                  <a:schemeClr val="tx1"/>
                </a:solidFill>
              </a:rPr>
              <a:t>2.261</a:t>
            </a:r>
            <a:r>
              <a:rPr lang="en-GB" dirty="0" smtClean="0"/>
              <a:t> 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2110852"/>
            <a:ext cx="2378252" cy="28929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5130800" y="457200"/>
            <a:ext cx="1803400" cy="10033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2014 Takeover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Journal of </a:t>
            </a:r>
            <a:r>
              <a:rPr lang="en-GB" dirty="0" err="1" smtClean="0"/>
              <a:t>Mammalogy</a:t>
            </a:r>
            <a:r>
              <a:rPr lang="en-GB" dirty="0" smtClean="0"/>
              <a:t> and</a:t>
            </a:r>
            <a:br>
              <a:rPr lang="en-GB" dirty="0" smtClean="0"/>
            </a:br>
            <a:r>
              <a:rPr lang="en-GB" dirty="0" smtClean="0"/>
              <a:t>2. Mammalian Species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46400" y="2110852"/>
            <a:ext cx="5913438" cy="4267723"/>
          </a:xfrm>
        </p:spPr>
        <p:txBody>
          <a:bodyPr/>
          <a:lstStyle/>
          <a:p>
            <a:r>
              <a:rPr lang="en-GB" dirty="0" smtClean="0"/>
              <a:t>JM is the flagship publication of the American Society of </a:t>
            </a:r>
            <a:r>
              <a:rPr lang="en-GB" dirty="0" err="1" smtClean="0"/>
              <a:t>Mammalogists</a:t>
            </a:r>
            <a:r>
              <a:rPr lang="en-GB" dirty="0" smtClean="0"/>
              <a:t> </a:t>
            </a:r>
          </a:p>
          <a:p>
            <a:r>
              <a:rPr lang="en-GB" dirty="0" smtClean="0"/>
              <a:t>Highly respected journal with international scope (</a:t>
            </a:r>
            <a:r>
              <a:rPr lang="en-GB" dirty="0" err="1" smtClean="0"/>
              <a:t>pub’d</a:t>
            </a:r>
            <a:r>
              <a:rPr lang="en-GB" dirty="0" smtClean="0"/>
              <a:t> in 1919)</a:t>
            </a:r>
          </a:p>
          <a:p>
            <a:r>
              <a:rPr lang="en-GB" dirty="0" smtClean="0"/>
              <a:t>High-profile Editor-in-Chief, Joseph Merritt</a:t>
            </a:r>
          </a:p>
          <a:p>
            <a:r>
              <a:rPr lang="en-GB" dirty="0" smtClean="0"/>
              <a:t>MS sold </a:t>
            </a:r>
            <a:r>
              <a:rPr lang="en-GB" dirty="0"/>
              <a:t>individually </a:t>
            </a:r>
            <a:r>
              <a:rPr lang="en-GB" dirty="0" smtClean="0"/>
              <a:t>and bundled w/ JM</a:t>
            </a:r>
          </a:p>
          <a:p>
            <a:r>
              <a:rPr lang="en-GB" dirty="0" smtClean="0"/>
              <a:t>Very social-media savvy society</a:t>
            </a:r>
          </a:p>
          <a:p>
            <a:r>
              <a:rPr lang="en-GB" dirty="0" smtClean="0"/>
              <a:t>Takeaway from Allen Press</a:t>
            </a:r>
          </a:p>
          <a:p>
            <a:r>
              <a:rPr lang="en-GB" dirty="0" smtClean="0"/>
              <a:t>2013 Impact Factor: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Journal </a:t>
            </a:r>
            <a:r>
              <a:rPr lang="en-GB" sz="1800" dirty="0">
                <a:solidFill>
                  <a:schemeClr val="tx1"/>
                </a:solidFill>
              </a:rPr>
              <a:t>of </a:t>
            </a:r>
            <a:r>
              <a:rPr lang="en-GB" sz="1800" dirty="0" err="1">
                <a:solidFill>
                  <a:schemeClr val="tx1"/>
                </a:solidFill>
              </a:rPr>
              <a:t>Mammalogy</a:t>
            </a:r>
            <a:r>
              <a:rPr lang="en-GB" sz="1800" dirty="0"/>
              <a:t> - </a:t>
            </a:r>
            <a:r>
              <a:rPr lang="en-GB" sz="1800" dirty="0" smtClean="0">
                <a:solidFill>
                  <a:schemeClr val="tx1"/>
                </a:solidFill>
              </a:rPr>
              <a:t>2.225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2110852"/>
            <a:ext cx="311059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562769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Oxford University Press (OUP)	</a:t>
            </a:r>
          </a:p>
        </p:txBody>
      </p:sp>
      <p:sp>
        <p:nvSpPr>
          <p:cNvPr id="19661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87338" y="6391275"/>
            <a:ext cx="34448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82E48B-2593-4AD1-979C-1C177F4937F5}" type="slidenum">
              <a:rPr lang="en-US" smtClean="0">
                <a:solidFill>
                  <a:srgbClr val="898C94"/>
                </a:solidFill>
                <a:ea typeface="ＭＳ Ｐゴシック" pitchFamily="34" charset="-128"/>
              </a:rPr>
              <a:pPr eaLnBrk="1" hangingPunct="1"/>
              <a:t>2</a:t>
            </a:fld>
            <a:endParaRPr lang="en-US" dirty="0" smtClean="0">
              <a:solidFill>
                <a:srgbClr val="898C94"/>
              </a:solidFill>
              <a:ea typeface="ＭＳ Ｐゴシック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1270000"/>
            <a:ext cx="6937375" cy="48577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dirty="0" smtClean="0"/>
              <a:t>Our mission</a:t>
            </a:r>
            <a:endParaRPr lang="en-GB" dirty="0"/>
          </a:p>
          <a:p>
            <a:pPr eaLnBrk="1" hangingPunct="1">
              <a:spcBef>
                <a:spcPct val="0"/>
              </a:spcBef>
              <a:defRPr/>
            </a:pPr>
            <a:endParaRPr lang="en-GB" dirty="0" smtClean="0"/>
          </a:p>
        </p:txBody>
      </p:sp>
      <p:sp>
        <p:nvSpPr>
          <p:cNvPr id="196613" name="TextBox 1"/>
          <p:cNvSpPr txBox="1">
            <a:spLocks noChangeArrowheads="1"/>
          </p:cNvSpPr>
          <p:nvPr/>
        </p:nvSpPr>
        <p:spPr bwMode="auto">
          <a:xfrm>
            <a:off x="3184525" y="6021388"/>
            <a:ext cx="163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FF"/>
                </a:solidFill>
                <a:ea typeface="ＭＳ Ｐゴシック" pitchFamily="34" charset="-128"/>
              </a:rPr>
              <a:t>John Fell</a:t>
            </a:r>
          </a:p>
        </p:txBody>
      </p:sp>
      <p:sp>
        <p:nvSpPr>
          <p:cNvPr id="196614" name="Footer Placeholder 3"/>
          <p:cNvSpPr txBox="1">
            <a:spLocks noGrp="1"/>
          </p:cNvSpPr>
          <p:nvPr/>
        </p:nvSpPr>
        <p:spPr bwMode="auto">
          <a:xfrm>
            <a:off x="530225" y="6494463"/>
            <a:ext cx="8135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b="1" dirty="0">
                <a:solidFill>
                  <a:srgbClr val="002147"/>
                </a:solidFill>
                <a:ea typeface="ＭＳ Ｐゴシック" pitchFamily="34" charset="-128"/>
              </a:rPr>
              <a:t>Clarendon Presentation—Tim Barton (November 2011)</a:t>
            </a:r>
          </a:p>
        </p:txBody>
      </p:sp>
      <p:pic>
        <p:nvPicPr>
          <p:cNvPr id="196615" name="Picture 7" descr="Oxford University 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300"/>
            <a:ext cx="91440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2059694"/>
            <a:ext cx="8856663" cy="1020762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000" b="1" cap="small" dirty="0" smtClean="0">
                <a:solidFill>
                  <a:schemeClr val="bg1"/>
                </a:solidFill>
                <a:ea typeface="ＭＳ Ｐゴシック" pitchFamily="34" charset="-128"/>
              </a:rPr>
              <a:t>Oxford University Press is a department of the University of Oxford.  It furthers the University's objective of excellence in research, scholarship, and education by publishing worldwide. </a:t>
            </a:r>
          </a:p>
          <a:p>
            <a:pPr eaLnBrk="1" hangingPunct="1">
              <a:buFont typeface="Wingdings" pitchFamily="2" charset="2"/>
              <a:buNone/>
            </a:pPr>
            <a:endParaRPr lang="en-GB" sz="1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1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ILAR Journal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54300" y="2110852"/>
            <a:ext cx="6205538" cy="4267723"/>
          </a:xfrm>
        </p:spPr>
        <p:txBody>
          <a:bodyPr/>
          <a:lstStyle/>
          <a:p>
            <a:r>
              <a:rPr lang="en-GB" dirty="0" smtClean="0"/>
              <a:t>Peer-reviewed</a:t>
            </a:r>
            <a:r>
              <a:rPr lang="en-GB" dirty="0"/>
              <a:t>, </a:t>
            </a:r>
            <a:r>
              <a:rPr lang="en-GB" dirty="0" smtClean="0"/>
              <a:t>theme-orientated </a:t>
            </a:r>
            <a:r>
              <a:rPr lang="en-GB" dirty="0"/>
              <a:t>publication of the Institute for Laboratory Animal Research (ILAR</a:t>
            </a:r>
            <a:r>
              <a:rPr lang="en-GB" dirty="0" smtClean="0"/>
              <a:t>)</a:t>
            </a:r>
          </a:p>
          <a:p>
            <a:r>
              <a:rPr lang="en-GB" dirty="0" smtClean="0"/>
              <a:t>Promotes the high-quality, humane care and use of animals</a:t>
            </a:r>
          </a:p>
          <a:p>
            <a:r>
              <a:rPr lang="en-GB" dirty="0" smtClean="0"/>
              <a:t>Previously self-published</a:t>
            </a:r>
          </a:p>
          <a:p>
            <a:r>
              <a:rPr lang="en-GB" dirty="0"/>
              <a:t>2013 </a:t>
            </a:r>
            <a:r>
              <a:rPr lang="en-GB" dirty="0" smtClean="0"/>
              <a:t>Impact Factor - </a:t>
            </a:r>
            <a:r>
              <a:rPr lang="en-GB" dirty="0">
                <a:solidFill>
                  <a:schemeClr val="tx1"/>
                </a:solidFill>
              </a:rPr>
              <a:t>1.051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10852"/>
            <a:ext cx="2151645" cy="277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130800" y="457200"/>
            <a:ext cx="1803400" cy="10033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2013 Takeover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Monist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Humanities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41600" y="2110852"/>
            <a:ext cx="6218238" cy="4267723"/>
          </a:xfrm>
        </p:spPr>
        <p:txBody>
          <a:bodyPr/>
          <a:lstStyle/>
          <a:p>
            <a:r>
              <a:rPr lang="en-GB" dirty="0" smtClean="0"/>
              <a:t>Founded </a:t>
            </a:r>
            <a:r>
              <a:rPr lang="en-GB" dirty="0"/>
              <a:t>in </a:t>
            </a:r>
            <a:r>
              <a:rPr lang="en-GB" dirty="0" smtClean="0"/>
              <a:t>1888, </a:t>
            </a:r>
            <a:r>
              <a:rPr lang="en-GB" i="1" dirty="0" smtClean="0"/>
              <a:t>The </a:t>
            </a:r>
            <a:r>
              <a:rPr lang="en-GB" i="1" dirty="0"/>
              <a:t>Monist </a:t>
            </a:r>
            <a:r>
              <a:rPr lang="en-GB" dirty="0"/>
              <a:t>is one of the world’s oldest and most important journals in </a:t>
            </a:r>
            <a:r>
              <a:rPr lang="en-GB" dirty="0" smtClean="0"/>
              <a:t>philosophy</a:t>
            </a:r>
          </a:p>
          <a:p>
            <a:r>
              <a:rPr lang="en-GB" dirty="0" smtClean="0"/>
              <a:t>Affiliated with </a:t>
            </a:r>
            <a:r>
              <a:rPr lang="en-GB" dirty="0"/>
              <a:t>The Hegeler </a:t>
            </a:r>
            <a:r>
              <a:rPr lang="en-GB" dirty="0" smtClean="0"/>
              <a:t>Institute</a:t>
            </a:r>
          </a:p>
          <a:p>
            <a:r>
              <a:rPr lang="en-GB" dirty="0"/>
              <a:t>Each issue is a </a:t>
            </a:r>
            <a:r>
              <a:rPr lang="en-GB" dirty="0" smtClean="0"/>
              <a:t>themed issue on a specific philosophical topic</a:t>
            </a:r>
          </a:p>
          <a:p>
            <a:r>
              <a:rPr lang="en-GB" dirty="0" smtClean="0"/>
              <a:t>Primarily US contributors</a:t>
            </a:r>
          </a:p>
          <a:p>
            <a:r>
              <a:rPr lang="en-GB" dirty="0" smtClean="0"/>
              <a:t>Previously self-published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976"/>
            <a:ext cx="3162300" cy="420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562769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 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Social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3900" y="2110852"/>
            <a:ext cx="5595938" cy="4267723"/>
          </a:xfrm>
        </p:spPr>
        <p:txBody>
          <a:bodyPr/>
          <a:lstStyle/>
          <a:p>
            <a:r>
              <a:rPr lang="en-GB" dirty="0" smtClean="0"/>
              <a:t>Identifies </a:t>
            </a:r>
            <a:r>
              <a:rPr lang="en-GB" dirty="0"/>
              <a:t>current and emerging policy topics and provides authoritative analysis</a:t>
            </a:r>
          </a:p>
          <a:p>
            <a:r>
              <a:rPr lang="en-GB" dirty="0" smtClean="0"/>
              <a:t>Affiliated with three major research institutes (in UK, France, and Germany)</a:t>
            </a:r>
          </a:p>
          <a:p>
            <a:r>
              <a:rPr lang="en-GB" dirty="0" smtClean="0"/>
              <a:t>Submissions are almost 100% invited</a:t>
            </a:r>
          </a:p>
          <a:p>
            <a:r>
              <a:rPr lang="en-GB" dirty="0" smtClean="0"/>
              <a:t>Takeaway from Wiley-Blackwell</a:t>
            </a:r>
          </a:p>
          <a:p>
            <a:r>
              <a:rPr lang="en-GB" dirty="0"/>
              <a:t>2013 </a:t>
            </a:r>
            <a:r>
              <a:rPr lang="en-GB" dirty="0" smtClean="0"/>
              <a:t>Impact Factor - </a:t>
            </a:r>
            <a:r>
              <a:rPr lang="en-GB" dirty="0">
                <a:solidFill>
                  <a:schemeClr val="tx1"/>
                </a:solidFill>
              </a:rPr>
              <a:t>2.875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2110852"/>
            <a:ext cx="2803053" cy="36000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562769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Problems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Social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59100" y="2110852"/>
            <a:ext cx="5900738" cy="4267723"/>
          </a:xfrm>
        </p:spPr>
        <p:txBody>
          <a:bodyPr/>
          <a:lstStyle/>
          <a:p>
            <a:r>
              <a:rPr lang="en-GB" dirty="0" smtClean="0"/>
              <a:t>Official publication of </a:t>
            </a:r>
            <a:r>
              <a:rPr lang="en-GB" i="1" dirty="0" smtClean="0"/>
              <a:t>The Society for the Study of Social Problems</a:t>
            </a:r>
          </a:p>
          <a:p>
            <a:r>
              <a:rPr lang="en-GB" dirty="0"/>
              <a:t>Prestigious editorial </a:t>
            </a:r>
            <a:r>
              <a:rPr lang="en-GB" dirty="0" smtClean="0"/>
              <a:t>board and new editors in 2015</a:t>
            </a:r>
          </a:p>
          <a:p>
            <a:r>
              <a:rPr lang="en-GB" dirty="0" smtClean="0"/>
              <a:t>90% US authors, followed by </a:t>
            </a:r>
            <a:r>
              <a:rPr lang="en-GB" dirty="0"/>
              <a:t>Canada, France, Israel and </a:t>
            </a:r>
            <a:r>
              <a:rPr lang="en-GB" dirty="0" smtClean="0"/>
              <a:t>Japan</a:t>
            </a:r>
            <a:endParaRPr lang="en-GB" dirty="0"/>
          </a:p>
          <a:p>
            <a:r>
              <a:rPr lang="en-GB" dirty="0" smtClean="0"/>
              <a:t>Takeaway from University of California Press</a:t>
            </a:r>
          </a:p>
          <a:p>
            <a:r>
              <a:rPr lang="en-GB" dirty="0"/>
              <a:t>2013 </a:t>
            </a:r>
            <a:r>
              <a:rPr lang="en-GB" dirty="0" smtClean="0"/>
              <a:t>Impact Factor - </a:t>
            </a:r>
            <a:r>
              <a:rPr lang="en-GB" dirty="0">
                <a:solidFill>
                  <a:schemeClr val="tx1"/>
                </a:solidFill>
              </a:rPr>
              <a:t>1.36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73" y="5904885"/>
            <a:ext cx="3332880" cy="82284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562769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08213"/>
            <a:ext cx="2016125" cy="2882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Law Review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Law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743200" y="2110852"/>
            <a:ext cx="6116638" cy="4267723"/>
          </a:xfrm>
        </p:spPr>
        <p:txBody>
          <a:bodyPr/>
          <a:lstStyle/>
          <a:p>
            <a:pPr lvl="0"/>
            <a:r>
              <a:rPr lang="en-GB" dirty="0" smtClean="0"/>
              <a:t>Published on behalf of UNIDROIT (inter- national organization with 63 member states focused on private international law)</a:t>
            </a:r>
          </a:p>
          <a:p>
            <a:pPr lvl="0"/>
            <a:r>
              <a:rPr lang="en-GB" dirty="0" smtClean="0"/>
              <a:t>ULR is a comprehensive </a:t>
            </a:r>
            <a:r>
              <a:rPr lang="en-GB" dirty="0"/>
              <a:t>source of information </a:t>
            </a:r>
            <a:r>
              <a:rPr lang="en-GB" dirty="0" smtClean="0"/>
              <a:t>for those </a:t>
            </a:r>
            <a:r>
              <a:rPr lang="en-GB" dirty="0"/>
              <a:t>involved in international private commercial law</a:t>
            </a:r>
          </a:p>
          <a:p>
            <a:pPr lvl="0"/>
            <a:r>
              <a:rPr lang="en-GB" dirty="0"/>
              <a:t>Bilingual </a:t>
            </a:r>
            <a:r>
              <a:rPr lang="en-GB" dirty="0" smtClean="0"/>
              <a:t>(English </a:t>
            </a:r>
            <a:r>
              <a:rPr lang="en-GB" dirty="0"/>
              <a:t>and French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Previously self-published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203449"/>
            <a:ext cx="2214562" cy="333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838700" y="457200"/>
            <a:ext cx="2095500" cy="1003300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2013 Takeover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9" y="28232"/>
            <a:ext cx="6937375" cy="1270000"/>
          </a:xfrm>
        </p:spPr>
        <p:txBody>
          <a:bodyPr/>
          <a:lstStyle/>
          <a:p>
            <a:r>
              <a:rPr lang="en-GB" dirty="0" smtClean="0"/>
              <a:t>Yearbook of International </a:t>
            </a:r>
            <a:br>
              <a:rPr lang="en-GB" dirty="0" smtClean="0"/>
            </a:br>
            <a:r>
              <a:rPr lang="en-GB" dirty="0" smtClean="0"/>
              <a:t>Environmental Law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Law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806700" y="2110852"/>
            <a:ext cx="6053138" cy="4267723"/>
          </a:xfrm>
        </p:spPr>
        <p:txBody>
          <a:bodyPr/>
          <a:lstStyle/>
          <a:p>
            <a:r>
              <a:rPr lang="en-GB" dirty="0" smtClean="0"/>
              <a:t>Yearbook was transitioned to the Journals platform in 2011 (previously print product)</a:t>
            </a:r>
          </a:p>
          <a:p>
            <a:r>
              <a:rPr lang="en-GB" dirty="0" smtClean="0"/>
              <a:t>Vital source of information in the rapidly evolving field of environmental law</a:t>
            </a:r>
          </a:p>
          <a:p>
            <a:r>
              <a:rPr lang="en-GB" dirty="0" smtClean="0"/>
              <a:t>Format allows reflection on longer-term trends rather than short-term developments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16500" y="704164"/>
            <a:ext cx="1991694" cy="835368"/>
          </a:xfrm>
          <a:prstGeom prst="ellipse">
            <a:avLst/>
          </a:prstGeom>
          <a:gradFill>
            <a:gsLst>
              <a:gs pos="0">
                <a:schemeClr val="tx1">
                  <a:lumMod val="90000"/>
                  <a:lumOff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2011 Conversion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110851"/>
            <a:ext cx="2303462" cy="34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0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485516"/>
            <a:ext cx="6936094" cy="1269916"/>
          </a:xfrm>
        </p:spPr>
        <p:txBody>
          <a:bodyPr/>
          <a:lstStyle/>
          <a:p>
            <a:r>
              <a:rPr lang="en-US" sz="2800" dirty="0" smtClean="0"/>
              <a:t>The 2015 </a:t>
            </a:r>
            <a:r>
              <a:rPr lang="en-US" sz="2800" dirty="0"/>
              <a:t>Collection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285 titles </a:t>
            </a:r>
            <a:endParaRPr lang="en-US" sz="6000" dirty="0"/>
          </a:p>
          <a:p>
            <a:pPr marL="0" indent="0" algn="ctr">
              <a:buNone/>
            </a:pPr>
            <a:r>
              <a:rPr lang="en-US" sz="4400" dirty="0" smtClean="0"/>
              <a:t>25 titles joining the Collection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837E77-F07C-4F70-A6BE-4707747CA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npchiropractic.com/wp-content/uploads/2013/07/flower-grow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21" y="3978009"/>
            <a:ext cx="6029325" cy="24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338" y="252249"/>
            <a:ext cx="6053459" cy="1270000"/>
          </a:xfrm>
        </p:spPr>
        <p:txBody>
          <a:bodyPr>
            <a:normAutofit/>
          </a:bodyPr>
          <a:lstStyle/>
          <a:p>
            <a:r>
              <a:rPr lang="en-GB" sz="2800" dirty="0"/>
              <a:t>2015 Collection Overview</a:t>
            </a:r>
            <a:endParaRPr lang="zh-CN" altLang="en-US" sz="28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8837E77-F07C-4F70-A6BE-4707747CAF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58622771"/>
              </p:ext>
            </p:extLst>
          </p:nvPr>
        </p:nvGraphicFramePr>
        <p:xfrm>
          <a:off x="-1087821" y="1844566"/>
          <a:ext cx="10231821" cy="5013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55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OUP’s 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does it mean?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87338" y="1788761"/>
            <a:ext cx="8566150" cy="4267723"/>
          </a:xfrm>
        </p:spPr>
        <p:txBody>
          <a:bodyPr/>
          <a:lstStyle/>
          <a:p>
            <a:pPr marL="0" indent="0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i="1" dirty="0" smtClean="0"/>
              <a:t>OUP </a:t>
            </a:r>
            <a:r>
              <a:rPr lang="en-GB" sz="3200" i="1" dirty="0"/>
              <a:t>publishes the </a:t>
            </a:r>
            <a:r>
              <a:rPr lang="en-GB" sz="3200" b="1" i="1" u="sng" dirty="0"/>
              <a:t>highest quality journals </a:t>
            </a:r>
            <a:r>
              <a:rPr lang="en-GB" sz="3200" i="1" dirty="0"/>
              <a:t>and delivers this research to the widest possible audience. We achieve this by working closely with our </a:t>
            </a:r>
            <a:r>
              <a:rPr lang="en-GB" sz="3200" b="1" i="1" u="sng" dirty="0"/>
              <a:t>society partners, authors, </a:t>
            </a:r>
            <a:r>
              <a:rPr lang="en-GB" sz="3200" i="1" dirty="0"/>
              <a:t>and </a:t>
            </a:r>
            <a:r>
              <a:rPr lang="en-GB" sz="3200" b="1" i="1" u="sng" dirty="0"/>
              <a:t>subscribers</a:t>
            </a:r>
            <a:r>
              <a:rPr lang="en-GB" sz="3200" i="1" u="sng" dirty="0"/>
              <a:t> </a:t>
            </a:r>
            <a:r>
              <a:rPr lang="en-GB" sz="3200" i="1" dirty="0"/>
              <a:t>in order to provide them with publishing services that </a:t>
            </a:r>
            <a:r>
              <a:rPr lang="en-GB" sz="3200" b="1" i="1" u="sng" dirty="0"/>
              <a:t>support their research needs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DA884F0-1018-4BC7-A283-2608D9997A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04" y="-54592"/>
            <a:ext cx="6936094" cy="1269916"/>
          </a:xfrm>
        </p:spPr>
        <p:txBody>
          <a:bodyPr/>
          <a:lstStyle/>
          <a:p>
            <a:r>
              <a:rPr lang="en-GB" dirty="0"/>
              <a:t>OUP and the </a:t>
            </a:r>
            <a:r>
              <a:rPr lang="en-GB" dirty="0" smtClean="0"/>
              <a:t>Academic Community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7055158" cy="485775"/>
          </a:xfrm>
        </p:spPr>
        <p:txBody>
          <a:bodyPr/>
          <a:lstStyle/>
          <a:p>
            <a:r>
              <a:rPr lang="en-GB" sz="2800" dirty="0" smtClean="0"/>
              <a:t>Publishing Collaboratively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DA884F0-1018-4BC7-A283-2608D9997A73}" type="slidenum">
              <a:rPr lang="en-US" smtClean="0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0414" y="5762540"/>
            <a:ext cx="634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  <a:latin typeface="Arial"/>
              </a:rPr>
              <a:t>Nearly 70% </a:t>
            </a:r>
            <a:r>
              <a:rPr lang="en-GB" b="1" dirty="0">
                <a:solidFill>
                  <a:srgbClr val="FF0000"/>
                </a:solidFill>
                <a:latin typeface="Arial"/>
              </a:rPr>
              <a:t>of OUP’s journals </a:t>
            </a:r>
            <a:r>
              <a:rPr lang="en-GB" b="1" dirty="0" smtClean="0">
                <a:solidFill>
                  <a:srgbClr val="FF0000"/>
                </a:solidFill>
                <a:latin typeface="Arial"/>
              </a:rPr>
              <a:t>are published on behalf of</a:t>
            </a:r>
            <a:r>
              <a:rPr lang="en-GB" b="1" dirty="0" smtClean="0">
                <a:solidFill>
                  <a:srgbClr val="002147"/>
                </a:solidFill>
                <a:latin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</a:rPr>
              <a:t>societies and academic </a:t>
            </a:r>
            <a:r>
              <a:rPr lang="en-GB" b="1" dirty="0" smtClean="0">
                <a:solidFill>
                  <a:srgbClr val="FF0000"/>
                </a:solidFill>
                <a:latin typeface="Arial"/>
              </a:rPr>
              <a:t>bodies,</a:t>
            </a:r>
            <a:r>
              <a:rPr lang="en-GB" dirty="0" smtClean="0">
                <a:solidFill>
                  <a:srgbClr val="002147"/>
                </a:solidFill>
                <a:latin typeface="Arial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Arial"/>
              </a:rPr>
              <a:t>and this is increasing</a:t>
            </a:r>
            <a:endParaRPr lang="en-GB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076" name="Picture 4" descr="http://www.marinaesthetics.com/wp-content/uploads/2010/06/AS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99" y="2134609"/>
            <a:ext cx="1832572" cy="13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wswise.com/images/institutions/logos/MIA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7" y="2072117"/>
            <a:ext cx="2954923" cy="9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ntomology.k-state.edu/images/logos/ESA%20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76" y="2096957"/>
            <a:ext cx="1710063" cy="151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brandsoftheworld.com/sites/default/files/styles/logo-thumbnail/public/112013/femslogo_rbg_991202_convert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6" y="2134609"/>
            <a:ext cx="1438200" cy="14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td.isid.org/images/RSTMH_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6" y="3636963"/>
            <a:ext cx="1567292" cy="15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www.roe.ac.uk/ifa/Meetings/NAM2013-quenching/webpage/ras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20" y="3946943"/>
            <a:ext cx="1599565" cy="15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://www.sssp1.org/image/Logo%20Imags/SSSP-facebookprofile%20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28" y="4056587"/>
            <a:ext cx="1465496" cy="14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www.iisc.im/images/news/UNIDROIT%20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89" y="4053264"/>
            <a:ext cx="2144407" cy="13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Oxford University Press </a:t>
            </a:r>
            <a:r>
              <a:rPr lang="en-US" sz="3600" dirty="0"/>
              <a:t>Journals Collection 2015</a:t>
            </a:r>
            <a:endParaRPr lang="en-US" sz="2400" dirty="0"/>
          </a:p>
        </p:txBody>
      </p:sp>
      <p:sp>
        <p:nvSpPr>
          <p:cNvPr id="4" name="Title 13"/>
          <p:cNvSpPr txBox="1">
            <a:spLocks/>
          </p:cNvSpPr>
          <p:nvPr/>
        </p:nvSpPr>
        <p:spPr>
          <a:xfrm>
            <a:off x="720662" y="3629598"/>
            <a:ext cx="8571838" cy="4430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OUP Journal Joiners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OUP Journal Joiners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528" y="1340768"/>
            <a:ext cx="6936756" cy="485775"/>
          </a:xfrm>
        </p:spPr>
        <p:txBody>
          <a:bodyPr/>
          <a:lstStyle/>
          <a:p>
            <a:r>
              <a:rPr lang="en-GB" dirty="0" smtClean="0"/>
              <a:t>Publishing partnerships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1520" y="1988840"/>
            <a:ext cx="8566150" cy="4267723"/>
          </a:xfrm>
        </p:spPr>
        <p:txBody>
          <a:bodyPr/>
          <a:lstStyle/>
          <a:p>
            <a:r>
              <a:rPr lang="en-GB" dirty="0"/>
              <a:t>We consider our role in the academic community to extend to the </a:t>
            </a:r>
            <a:r>
              <a:rPr lang="en-GB" dirty="0" smtClean="0"/>
              <a:t>publishing we </a:t>
            </a:r>
            <a:r>
              <a:rPr lang="en-GB" dirty="0"/>
              <a:t>do on behalf of </a:t>
            </a:r>
            <a:r>
              <a:rPr lang="en-GB" dirty="0" smtClean="0"/>
              <a:t>societies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publish over 300 journals in </a:t>
            </a:r>
            <a:r>
              <a:rPr lang="en-GB" dirty="0" smtClean="0"/>
              <a:t>law, medicine, the </a:t>
            </a:r>
            <a:r>
              <a:rPr lang="en-GB" dirty="0"/>
              <a:t>humanities, social </a:t>
            </a:r>
            <a:r>
              <a:rPr lang="en-GB" dirty="0" smtClean="0"/>
              <a:t>sciences, life sciences, and mathematics and physical sciences – two-thirds of </a:t>
            </a:r>
            <a:r>
              <a:rPr lang="en-GB" dirty="0"/>
              <a:t>which are published </a:t>
            </a:r>
            <a:r>
              <a:rPr lang="en-GB" b="1" dirty="0"/>
              <a:t>in partnership with learned and professional </a:t>
            </a:r>
            <a:r>
              <a:rPr lang="en-GB" b="1" dirty="0" smtClean="0"/>
              <a:t>societies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Societies </a:t>
            </a:r>
            <a:r>
              <a:rPr lang="en-GB" b="1" dirty="0"/>
              <a:t>want to publish with OUP </a:t>
            </a:r>
            <a:r>
              <a:rPr lang="en-GB" dirty="0"/>
              <a:t>because we understand and can deliver on shared strategic goals for their titles</a:t>
            </a:r>
            <a:endParaRPr lang="en-GB" altLang="en-US" dirty="0"/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DA884F0-1018-4BC7-A283-2608D9997A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75" y="692696"/>
            <a:ext cx="6409944" cy="545228"/>
          </a:xfrm>
        </p:spPr>
        <p:txBody>
          <a:bodyPr>
            <a:normAutofit/>
          </a:bodyPr>
          <a:lstStyle/>
          <a:p>
            <a:r>
              <a:rPr lang="en-GB" sz="2800" dirty="0" smtClean="0">
                <a:ea typeface="ＭＳ Ｐゴシック" pitchFamily="-112" charset="-128"/>
              </a:rPr>
              <a:t>OUP Journal Joiners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47775" y="2132856"/>
            <a:ext cx="82004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/>
              </a:rPr>
              <a:t>Mission Driven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we return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the library community’s investment back to the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academic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</a:rPr>
              <a:t>community,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partnering with non-profit societies who share our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mission</a:t>
            </a: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b="1" dirty="0">
              <a:solidFill>
                <a:srgbClr val="0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/>
              </a:rPr>
              <a:t>Focus on Quality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– our strategy is to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selectively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 acquire only the very highest quality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journals</a:t>
            </a: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Arial"/>
              </a:rPr>
              <a:t>Creation of sustainable models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- for the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</a:rPr>
              <a:t>future </a:t>
            </a:r>
            <a:r>
              <a:rPr lang="en-GB" sz="2400" b="1" dirty="0">
                <a:solidFill>
                  <a:srgbClr val="000000"/>
                </a:solidFill>
                <a:latin typeface="Arial"/>
              </a:rPr>
              <a:t>support </a:t>
            </a:r>
            <a:r>
              <a:rPr lang="en-GB" sz="2400" dirty="0">
                <a:solidFill>
                  <a:srgbClr val="000000"/>
                </a:solidFill>
                <a:latin typeface="Arial"/>
              </a:rPr>
              <a:t>of academic scholarship and </a:t>
            </a:r>
            <a:r>
              <a:rPr lang="en-GB" sz="2400" dirty="0" smtClean="0">
                <a:solidFill>
                  <a:srgbClr val="000000"/>
                </a:solidFill>
                <a:latin typeface="Arial"/>
              </a:rPr>
              <a:t>research</a:t>
            </a:r>
            <a:endParaRPr lang="en-GB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51520" y="1203474"/>
            <a:ext cx="7055158" cy="485775"/>
          </a:xfrm>
          <a:prstGeom prst="rect">
            <a:avLst/>
          </a:prstGeom>
        </p:spPr>
        <p:txBody>
          <a:bodyPr/>
          <a:lstStyle>
            <a:lvl1pPr marL="266700" indent="-2667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5475" indent="-358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92175" indent="-2667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168400" indent="-2762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343025" indent="-1746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GB" sz="2600" dirty="0" smtClean="0">
                <a:solidFill>
                  <a:prstClr val="white">
                    <a:lumMod val="65000"/>
                  </a:prstClr>
                </a:solidFill>
              </a:rPr>
              <a:t>Excellence </a:t>
            </a:r>
            <a:r>
              <a:rPr lang="en-GB" sz="2600" dirty="0">
                <a:solidFill>
                  <a:prstClr val="white">
                    <a:lumMod val="65000"/>
                  </a:prstClr>
                </a:solidFill>
              </a:rPr>
              <a:t>in </a:t>
            </a:r>
            <a:r>
              <a:rPr lang="en-GB" sz="2600" dirty="0" smtClean="0">
                <a:solidFill>
                  <a:prstClr val="white">
                    <a:lumMod val="65000"/>
                  </a:prstClr>
                </a:solidFill>
              </a:rPr>
              <a:t>Evidence </a:t>
            </a:r>
            <a:endParaRPr lang="en-GB" sz="26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New Joiners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What’s New?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988840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25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new titles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defTabSz="457200"/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0000"/>
                </a:solidFill>
              </a:rPr>
              <a:t>15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new</a:t>
            </a:r>
            <a:r>
              <a:rPr lang="en-GB" sz="2000" dirty="0" smtClean="0">
                <a:solidFill>
                  <a:srgbClr val="000000"/>
                </a:solidFill>
              </a:rPr>
              <a:t> in Life Sciences Collection, </a:t>
            </a:r>
            <a:r>
              <a:rPr lang="en-GB" sz="3200" dirty="0">
                <a:solidFill>
                  <a:srgbClr val="000000"/>
                </a:solidFill>
              </a:rPr>
              <a:t>7</a:t>
            </a:r>
            <a:r>
              <a:rPr lang="en-GB" sz="2000" dirty="0" smtClean="0">
                <a:solidFill>
                  <a:srgbClr val="000000"/>
                </a:solidFill>
              </a:rPr>
              <a:t> new in Medicine, </a:t>
            </a:r>
            <a:r>
              <a:rPr lang="en-GB" sz="32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new</a:t>
            </a:r>
            <a:r>
              <a:rPr lang="en-GB" sz="2000" dirty="0" smtClean="0">
                <a:solidFill>
                  <a:srgbClr val="000000"/>
                </a:solidFill>
              </a:rPr>
              <a:t> in Social Sciences, </a:t>
            </a:r>
            <a:r>
              <a:rPr lang="en-GB" sz="3200" dirty="0">
                <a:solidFill>
                  <a:srgbClr val="000000"/>
                </a:solidFill>
              </a:rPr>
              <a:t>2</a:t>
            </a:r>
            <a:r>
              <a:rPr lang="en-GB" sz="32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new</a:t>
            </a:r>
            <a:r>
              <a:rPr lang="en-GB" sz="2000" dirty="0" smtClean="0">
                <a:solidFill>
                  <a:srgbClr val="000000"/>
                </a:solidFill>
              </a:rPr>
              <a:t> in Law, </a:t>
            </a:r>
            <a:r>
              <a:rPr lang="en-GB" sz="3200" dirty="0" smtClean="0">
                <a:solidFill>
                  <a:srgbClr val="000000"/>
                </a:solidFill>
              </a:rPr>
              <a:t>1</a:t>
            </a:r>
            <a:r>
              <a:rPr lang="en-GB" sz="2000" dirty="0" smtClean="0">
                <a:solidFill>
                  <a:srgbClr val="000000"/>
                </a:solidFill>
              </a:rPr>
              <a:t> new in Humanities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New </a:t>
            </a:r>
            <a:r>
              <a:rPr lang="en-GB" sz="2000" b="1" dirty="0" smtClean="0">
                <a:solidFill>
                  <a:srgbClr val="000000"/>
                </a:solidFill>
              </a:rPr>
              <a:t>titles in subject </a:t>
            </a:r>
            <a:r>
              <a:rPr lang="en-GB" sz="2000" b="1" dirty="0">
                <a:solidFill>
                  <a:srgbClr val="000000"/>
                </a:solidFill>
              </a:rPr>
              <a:t>areas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Microbiology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Entomology</a:t>
            </a:r>
            <a:endParaRPr lang="en-GB" sz="2000" dirty="0">
              <a:solidFill>
                <a:srgbClr val="000000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Biomedical Informatics (BMI)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0000"/>
                </a:solidFill>
              </a:rPr>
              <a:t>9</a:t>
            </a:r>
            <a:r>
              <a:rPr lang="en-GB" sz="2000" b="1" dirty="0" smtClean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new society partners including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Federation </a:t>
            </a:r>
            <a:r>
              <a:rPr lang="en-GB" sz="2000" dirty="0">
                <a:solidFill>
                  <a:srgbClr val="000000"/>
                </a:solidFill>
              </a:rPr>
              <a:t>of European Microbiological Societies (FEMS)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Entomological Society of America (ESA)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72" y="4521798"/>
            <a:ext cx="1542472" cy="154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09" y="4483867"/>
            <a:ext cx="17129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7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9" y="-10211"/>
            <a:ext cx="6937375" cy="1270000"/>
          </a:xfrm>
        </p:spPr>
        <p:txBody>
          <a:bodyPr/>
          <a:lstStyle/>
          <a:p>
            <a:r>
              <a:rPr lang="en-GB" dirty="0"/>
              <a:t>Federation of European Microbiological </a:t>
            </a:r>
            <a:r>
              <a:rPr lang="en-GB" dirty="0" smtClean="0"/>
              <a:t>Societies (FEMS)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Life Sciences Collection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21000" y="2377552"/>
            <a:ext cx="5938838" cy="4267723"/>
          </a:xfrm>
        </p:spPr>
        <p:txBody>
          <a:bodyPr/>
          <a:lstStyle/>
          <a:p>
            <a:r>
              <a:rPr lang="en-GB" dirty="0" smtClean="0"/>
              <a:t>Official journals of the Federation of European Microbiological Societies (FEMS)</a:t>
            </a:r>
            <a:endParaRPr lang="en-GB" dirty="0"/>
          </a:p>
          <a:p>
            <a:r>
              <a:rPr lang="en-GB" dirty="0" smtClean="0"/>
              <a:t>Very well-known in Europe due to the society</a:t>
            </a:r>
          </a:p>
          <a:p>
            <a:r>
              <a:rPr lang="en-GB" dirty="0" smtClean="0"/>
              <a:t>Takeaway from Wiley-Blackwell</a:t>
            </a:r>
          </a:p>
          <a:p>
            <a:r>
              <a:rPr lang="en-GB" dirty="0">
                <a:solidFill>
                  <a:schemeClr val="tx1"/>
                </a:solidFill>
              </a:rPr>
              <a:t>2013 Impact Factors: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FEMS Microbiology Ecology - 3.875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FEMS Microbiology Letters - 2.723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FEMS Microbiology Reviews - 13.806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FEMS Yeast Research - 2.436 </a:t>
            </a:r>
            <a:endParaRPr lang="en-GB" sz="1800" dirty="0" smtClean="0">
              <a:solidFill>
                <a:schemeClr val="tx1"/>
              </a:solidFill>
            </a:endParaRPr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837E77-F07C-4F70-A6BE-4707747CAF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555352"/>
            <a:ext cx="2190750" cy="2209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57" y="899084"/>
            <a:ext cx="14938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P Standard corporate template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New Look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New Look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12-04 presentation to Sales">
  <a:themeElements>
    <a:clrScheme name="OUP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E7B513"/>
      </a:hlink>
      <a:folHlink>
        <a:srgbClr val="DC91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F29A70640D842AF619998F38F000C" ma:contentTypeVersion="3" ma:contentTypeDescription="Create a new document." ma:contentTypeScope="" ma:versionID="a03e8528ffdabce4d75182ce7e121c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b7a0b69162468a19c321af03bad82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8862C-EC58-406E-9021-59B1BB444DA3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30D0A50-AB44-4ACC-A14E-A0D43307D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A6A322-E11E-4EC3-9C86-0E36F69468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OUP Standard corporate template</Template>
  <TotalTime>6441</TotalTime>
  <Words>1220</Words>
  <Application>Microsoft Office PowerPoint</Application>
  <PresentationFormat>On-screen Show (4:3)</PresentationFormat>
  <Paragraphs>235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OUP Standard corporate template</vt:lpstr>
      <vt:lpstr>New Look</vt:lpstr>
      <vt:lpstr>1_New Look</vt:lpstr>
      <vt:lpstr>2_New Look</vt:lpstr>
      <vt:lpstr>3_New Look</vt:lpstr>
      <vt:lpstr>4_New Look</vt:lpstr>
      <vt:lpstr>5_New Look</vt:lpstr>
      <vt:lpstr>2012-04 presentation to Sales</vt:lpstr>
      <vt:lpstr>Oxford University Press Journals Collection 2015</vt:lpstr>
      <vt:lpstr>Oxford University Press (OUP) </vt:lpstr>
      <vt:lpstr>OUP’s Mission</vt:lpstr>
      <vt:lpstr>OUP and the Academic Community</vt:lpstr>
      <vt:lpstr>Oxford University Press Journals Collection 2015</vt:lpstr>
      <vt:lpstr>OUP Journal Joiners </vt:lpstr>
      <vt:lpstr>OUP Journal Joiners</vt:lpstr>
      <vt:lpstr>New Joiners 2015</vt:lpstr>
      <vt:lpstr>Federation of European Microbiological Societies (FEMS)</vt:lpstr>
      <vt:lpstr>Federation of European Microbiological Societies (FEMS)</vt:lpstr>
      <vt:lpstr>Entomological Society of America</vt:lpstr>
      <vt:lpstr>Entomological Society of America</vt:lpstr>
      <vt:lpstr>1. Poultry Science and 2.   Poultry Research</vt:lpstr>
      <vt:lpstr>Aesthetic Surgery Journal</vt:lpstr>
      <vt:lpstr>Journal of Crohn’s and Colitis</vt:lpstr>
      <vt:lpstr>Journal of the American Medical Informatics Association</vt:lpstr>
      <vt:lpstr>Nutrition Reviews</vt:lpstr>
      <vt:lpstr>Medical Mycology</vt:lpstr>
      <vt:lpstr>1. Journal of Mammalogy and 2. Mammalian Species</vt:lpstr>
      <vt:lpstr>ILAR Journal</vt:lpstr>
      <vt:lpstr>The Monist</vt:lpstr>
      <vt:lpstr>Economic Policy</vt:lpstr>
      <vt:lpstr>Social Problems</vt:lpstr>
      <vt:lpstr>Uniform Law Review</vt:lpstr>
      <vt:lpstr>Yearbook of International  Environmental Law</vt:lpstr>
      <vt:lpstr>The 2015 Collection </vt:lpstr>
      <vt:lpstr>2015 Collection Overview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Journals Training Day</dc:title>
  <dc:creator>WHITE, Simon</dc:creator>
  <cp:lastModifiedBy>MADZIO, Julita</cp:lastModifiedBy>
  <cp:revision>338</cp:revision>
  <cp:lastPrinted>2014-07-23T09:59:45Z</cp:lastPrinted>
  <dcterms:created xsi:type="dcterms:W3CDTF">2013-07-12T08:26:10Z</dcterms:created>
  <dcterms:modified xsi:type="dcterms:W3CDTF">2015-01-15T12:19:27Z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590204002</vt:i4>
  </property>
  <property fmtid="{D5CDD505-2E9C-101B-9397-08002B2CF9AE}" pid="4" name="_EmailSubject">
    <vt:lpwstr>Journals title list - 2015</vt:lpwstr>
  </property>
  <property fmtid="{D5CDD505-2E9C-101B-9397-08002B2CF9AE}" pid="5" name="_AuthorEmail">
    <vt:lpwstr>julita.madzio@oup.com</vt:lpwstr>
  </property>
  <property fmtid="{D5CDD505-2E9C-101B-9397-08002B2CF9AE}" pid="6" name="_AuthorEmailDisplayName">
    <vt:lpwstr>MADZIO, Julita</vt:lpwstr>
  </property>
  <property fmtid="{D5CDD505-2E9C-101B-9397-08002B2CF9AE}" pid="7" name="_PreviousAdHocReviewCycleID">
    <vt:i4>590204002</vt:i4>
  </property>
  <property fmtid="{D5CDD505-2E9C-101B-9397-08002B2CF9AE}" pid="8" name="ContentTypeId">
    <vt:lpwstr>0x010100BB0F29A70640D842AF619998F38F000C</vt:lpwstr>
  </property>
</Properties>
</file>