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0" r:id="rId2"/>
    <p:sldId id="278" r:id="rId3"/>
    <p:sldId id="273" r:id="rId4"/>
    <p:sldId id="274" r:id="rId5"/>
    <p:sldId id="281" r:id="rId6"/>
    <p:sldId id="275" r:id="rId7"/>
    <p:sldId id="276" r:id="rId8"/>
    <p:sldId id="285" r:id="rId9"/>
    <p:sldId id="283" r:id="rId10"/>
    <p:sldId id="282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F8CD"/>
    <a:srgbClr val="ED303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9" autoAdjust="0"/>
    <p:restoredTop sz="94660"/>
  </p:normalViewPr>
  <p:slideViewPr>
    <p:cSldViewPr>
      <p:cViewPr varScale="1">
        <p:scale>
          <a:sx n="66" d="100"/>
          <a:sy n="66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2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34AD-5262-4175-BCA8-9DC342D7B976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43BF-9256-40F8-864A-8DBA2D183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6E8C-F45C-4DDE-8B2C-27FC00098156}" type="datetimeFigureOut">
              <a:rPr lang="en-US" smtClean="0"/>
              <a:pPr/>
              <a:t>23/11/2017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ADCC6-60A8-428E-9B3C-A19CDAD6B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 marL="651344" indent="-250517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 marL="1002068" indent="-200414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 marL="1402895" indent="-200414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 marL="1803723" indent="-200414"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204550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605377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006204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407032" indent="-2004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C7EF29-E7FB-4ED0-AF52-2C008F7C582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1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prstClr val="black">
                    <a:tint val="75000"/>
                  </a:prstClr>
                </a:solidFill>
              </a:rPr>
              <a:t>Eclat Engineering Pvt. Ltd.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24300" y="6356350"/>
            <a:ext cx="1066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60542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9306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79736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685800"/>
            <a:endParaRPr lang="en-I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685800"/>
            <a:endParaRPr lang="en-I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pPr defTabSz="685800"/>
            <a:fld id="{496B1150-ECFD-453C-A4D9-2758302867B7}" type="slidenum">
              <a:rPr lang="en-I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31621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010025" y="6352143"/>
            <a:ext cx="11239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74006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12084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96942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GB" dirty="0">
                <a:latin typeface="Algerian" panose="04020705040A02060702" pitchFamily="82" charset="0"/>
              </a:rPr>
              <a:t>Digital Content</a:t>
            </a:r>
          </a:p>
        </p:txBody>
      </p:sp>
    </p:spTree>
    <p:extLst>
      <p:ext uri="{BB962C8B-B14F-4D97-AF65-F5344CB8AC3E}">
        <p14:creationId xmlns:p14="http://schemas.microsoft.com/office/powerpoint/2010/main" val="94192039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endParaRPr lang="en-GB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8376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2303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2427"/>
      </p:ext>
    </p:extLst>
  </p:cSld>
  <p:clrMapOvr>
    <a:masterClrMapping/>
  </p:clrMapOvr>
  <p:transition xmlns:p14="http://schemas.microsoft.com/office/powerpoint/2010/main"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066800"/>
            <a:ext cx="4018359" cy="48021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endParaRPr lang="en-GB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5344"/>
      </p:ext>
    </p:extLst>
  </p:cSld>
  <p:clrMapOvr>
    <a:masterClrMapping/>
  </p:clrMapOvr>
  <p:transition xmlns:p14="http://schemas.microsoft.com/office/powerpoint/2010/main"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782135F-A43C-40DB-8258-A8731211B9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23/11/2017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322645-DD64-48A7-A7E8-CCCE23EEE5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 advClick="0" advTm="8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0" Type="http://schemas.openxmlformats.org/officeDocument/2006/relationships/image" Target="../media/image28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9736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Shape 1"/>
          <p:cNvSpPr txBox="1"/>
          <p:nvPr/>
        </p:nvSpPr>
        <p:spPr>
          <a:xfrm>
            <a:off x="1656277" y="2676693"/>
            <a:ext cx="64008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 Single Window Gateway 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e-Content A</a:t>
            </a:r>
            <a:r>
              <a:rPr lang="en-US" sz="2400" b="1" dirty="0">
                <a:latin typeface="Calibri"/>
                <a:ea typeface="+mn-ea"/>
                <a:cs typeface="+mn-cs"/>
              </a:rPr>
              <a:t>ccess, Delivery and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605" y="611329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013"/>
                </a:solidFill>
                <a:latin typeface="Calibri"/>
              </a:rPr>
              <a:t>www.remotexs.xyz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63A55CA-E56B-4DF8-A025-C3F416EA234C}"/>
              </a:ext>
            </a:extLst>
          </p:cNvPr>
          <p:cNvSpPr/>
          <p:nvPr/>
        </p:nvSpPr>
        <p:spPr>
          <a:xfrm>
            <a:off x="2715418" y="311155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7E6272-9B1A-4F06-A04D-5480DBE14072}"/>
              </a:ext>
            </a:extLst>
          </p:cNvPr>
          <p:cNvSpPr/>
          <p:nvPr/>
        </p:nvSpPr>
        <p:spPr>
          <a:xfrm>
            <a:off x="0" y="857250"/>
            <a:ext cx="9144000" cy="9136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7637855-9778-442B-BBF5-C3201AE45BC0}"/>
              </a:ext>
            </a:extLst>
          </p:cNvPr>
          <p:cNvSpPr/>
          <p:nvPr/>
        </p:nvSpPr>
        <p:spPr>
          <a:xfrm>
            <a:off x="0" y="819735"/>
            <a:ext cx="9144000" cy="9136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8438DE3-0B5A-4411-9339-EDADDE1A4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7" y="857249"/>
            <a:ext cx="4190266" cy="1546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A3A785C-036B-4388-AB67-60C420C57FBC}"/>
              </a:ext>
            </a:extLst>
          </p:cNvPr>
          <p:cNvSpPr/>
          <p:nvPr/>
        </p:nvSpPr>
        <p:spPr>
          <a:xfrm>
            <a:off x="5219426" y="4464195"/>
            <a:ext cx="372659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EIFLGA 2017</a:t>
            </a:r>
          </a:p>
        </p:txBody>
      </p:sp>
    </p:spTree>
    <p:extLst>
      <p:ext uri="{BB962C8B-B14F-4D97-AF65-F5344CB8AC3E}">
        <p14:creationId xmlns:p14="http://schemas.microsoft.com/office/powerpoint/2010/main" val="10881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000">
        <p:cut/>
      </p:transition>
    </mc:Choice>
    <mc:Fallback xmlns="">
      <p:transition advTm="800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493C6A5-D9E5-46A3-BC84-E090995D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MyLOFT – Mobile App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24EF1BA6-A0D8-42B1-8020-6763442FCB62}"/>
              </a:ext>
            </a:extLst>
          </p:cNvPr>
          <p:cNvSpPr txBox="1">
            <a:spLocks/>
          </p:cNvSpPr>
          <p:nvPr/>
        </p:nvSpPr>
        <p:spPr>
          <a:xfrm>
            <a:off x="103451" y="1058214"/>
            <a:ext cx="8743240" cy="46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r>
              <a:rPr lang="en-IN" sz="1900" b="1" dirty="0"/>
              <a:t>Access-Organize-Share digital content and E-Resources subscribed by your Library</a:t>
            </a:r>
          </a:p>
          <a:p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8B5B39-659C-4635-91DB-D3C89F110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" y="1628800"/>
            <a:ext cx="8995816" cy="4392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7E3186-C54D-4DD0-A1C3-99E09898AB61}"/>
              </a:ext>
            </a:extLst>
          </p:cNvPr>
          <p:cNvSpPr/>
          <p:nvPr/>
        </p:nvSpPr>
        <p:spPr>
          <a:xfrm>
            <a:off x="77232" y="2001214"/>
            <a:ext cx="46565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/>
              <a:t>Save Content and Access it Offline</a:t>
            </a:r>
          </a:p>
          <a:p>
            <a:r>
              <a:rPr lang="en-IN" sz="1600" b="1" dirty="0"/>
              <a:t> </a:t>
            </a:r>
          </a:p>
          <a:p>
            <a:endParaRPr lang="en-IN" sz="1600" b="1" dirty="0"/>
          </a:p>
          <a:p>
            <a:r>
              <a:rPr lang="en-IN" sz="1600" b="1" dirty="0"/>
              <a:t>Access Library subscribed E-Resources</a:t>
            </a:r>
          </a:p>
          <a:p>
            <a:endParaRPr lang="en-IN" sz="1600" b="1" dirty="0"/>
          </a:p>
          <a:p>
            <a:endParaRPr lang="en-IN" sz="1600" b="1" dirty="0"/>
          </a:p>
          <a:p>
            <a:r>
              <a:rPr lang="en-IN" sz="1600" b="1" dirty="0"/>
              <a:t>Read/Follow RSS feeds you love</a:t>
            </a:r>
          </a:p>
          <a:p>
            <a:endParaRPr lang="en-IN" sz="1600" b="1" dirty="0"/>
          </a:p>
          <a:p>
            <a:endParaRPr lang="en-IN" sz="1600" b="1" dirty="0"/>
          </a:p>
          <a:p>
            <a:r>
              <a:rPr lang="en-IN" sz="1600" b="1" dirty="0"/>
              <a:t>Tag and Organize your content</a:t>
            </a:r>
          </a:p>
          <a:p>
            <a:endParaRPr lang="en-IN" sz="1600" b="1" dirty="0"/>
          </a:p>
          <a:p>
            <a:endParaRPr lang="en-IN" sz="1600" b="1" dirty="0"/>
          </a:p>
          <a:p>
            <a:r>
              <a:rPr lang="en-IN" sz="1600" b="1" dirty="0"/>
              <a:t>Highlight &amp; Play your content</a:t>
            </a:r>
          </a:p>
        </p:txBody>
      </p:sp>
    </p:spTree>
    <p:extLst>
      <p:ext uri="{BB962C8B-B14F-4D97-AF65-F5344CB8AC3E}">
        <p14:creationId xmlns:p14="http://schemas.microsoft.com/office/powerpoint/2010/main" val="2774982606"/>
      </p:ext>
    </p:extLst>
  </p:cSld>
  <p:clrMapOvr>
    <a:masterClrMapping/>
  </p:clrMapOvr>
  <p:transition xmlns:p14="http://schemas.microsoft.com/office/powerpoint/2010/main" spd="slow"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1866"/>
            <a:ext cx="8132463" cy="6099348"/>
          </a:xfrm>
        </p:spPr>
      </p:pic>
      <p:sp>
        <p:nvSpPr>
          <p:cNvPr id="10" name="Rectangle 9"/>
          <p:cNvSpPr/>
          <p:nvPr/>
        </p:nvSpPr>
        <p:spPr>
          <a:xfrm>
            <a:off x="5364088" y="2924944"/>
            <a:ext cx="289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4128" y="4365104"/>
            <a:ext cx="2764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srgbClr val="FFFF00"/>
                </a:solidFill>
              </a:rPr>
              <a:t>JATIN BARAIYA</a:t>
            </a:r>
          </a:p>
          <a:p>
            <a:pPr algn="ctr"/>
            <a:r>
              <a:rPr lang="en-IN" sz="2400" b="1" dirty="0">
                <a:solidFill>
                  <a:srgbClr val="FFFF00"/>
                </a:solidFill>
              </a:rPr>
              <a:t>Jatin@eclateng.com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www.remotexs.xyz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13A4FAC-ED91-44E6-BBAB-EC2DDCA05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63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Serve &amp; Access e-content from a single portal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Zero IT infrastructure cost  (IP address allocation)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Inbuilt Authentication System (One login for all content)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Provides tools for user services &amp; support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Comprehensive Administrator dashboard (Usage Statistics)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Device Compatibility (Works on all devices)</a:t>
            </a:r>
          </a:p>
          <a:p>
            <a:endParaRPr lang="en-IN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44CC597-A708-4412-B41A-A215A66B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" y="16412"/>
            <a:ext cx="9144000" cy="821788"/>
          </a:xfrm>
          <a:solidFill>
            <a:srgbClr val="ED7D3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en-IN" sz="3300" dirty="0">
                <a:solidFill>
                  <a:schemeClr val="l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RemoteXs Key Features  !</a:t>
            </a:r>
            <a:endParaRPr lang="en-US" sz="3300" dirty="0">
              <a:solidFill>
                <a:schemeClr val="l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4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e-Content on a single portal 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202280"/>
            <a:ext cx="258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Customised Library Portal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182" y="1202280"/>
            <a:ext cx="254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Federated Search Widget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9454" y="1202280"/>
            <a:ext cx="187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Library Web OPAC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7"/>
          <a:stretch/>
        </p:blipFill>
        <p:spPr>
          <a:xfrm>
            <a:off x="928662" y="2120842"/>
            <a:ext cx="7000924" cy="463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4348" y="1559470"/>
            <a:ext cx="357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Single Place to access all </a:t>
            </a:r>
            <a:r>
              <a:rPr lang="en-IN" dirty="0" err="1"/>
              <a:t>EResources</a:t>
            </a:r>
            <a:endParaRPr lang="en-IN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00100" y="1928802"/>
            <a:ext cx="4714908" cy="4781487"/>
            <a:chOff x="1000100" y="1928802"/>
            <a:chExt cx="4714908" cy="4781487"/>
          </a:xfrm>
        </p:grpSpPr>
        <p:sp>
          <p:nvSpPr>
            <p:cNvPr id="22" name="Rectangle 21"/>
            <p:cNvSpPr/>
            <p:nvPr/>
          </p:nvSpPr>
          <p:spPr>
            <a:xfrm>
              <a:off x="1000100" y="3000372"/>
              <a:ext cx="4714908" cy="370991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9" name="Shape 28"/>
            <p:cNvCxnSpPr>
              <a:stCxn id="21" idx="2"/>
              <a:endCxn id="22" idx="0"/>
            </p:cNvCxnSpPr>
            <p:nvPr/>
          </p:nvCxnSpPr>
          <p:spPr>
            <a:xfrm rot="16200000" flipH="1">
              <a:off x="2394706" y="2037524"/>
              <a:ext cx="1071570" cy="85412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2573"/>
          <a:stretch/>
        </p:blipFill>
        <p:spPr>
          <a:xfrm>
            <a:off x="762000" y="2099474"/>
            <a:ext cx="7167586" cy="471888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500562" y="1571612"/>
            <a:ext cx="3643338" cy="1285884"/>
            <a:chOff x="4500562" y="1571612"/>
            <a:chExt cx="3643338" cy="1285884"/>
          </a:xfrm>
        </p:grpSpPr>
        <p:sp>
          <p:nvSpPr>
            <p:cNvPr id="12" name="Rectangle 11"/>
            <p:cNvSpPr/>
            <p:nvPr/>
          </p:nvSpPr>
          <p:spPr>
            <a:xfrm>
              <a:off x="4500562" y="2428868"/>
              <a:ext cx="3643338" cy="4286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//</a:t>
              </a:r>
            </a:p>
          </p:txBody>
        </p:sp>
        <p:cxnSp>
          <p:nvCxnSpPr>
            <p:cNvPr id="14" name="Elbow Connector 13"/>
            <p:cNvCxnSpPr>
              <a:stCxn id="9" idx="2"/>
              <a:endCxn id="12" idx="0"/>
            </p:cNvCxnSpPr>
            <p:nvPr/>
          </p:nvCxnSpPr>
          <p:spPr>
            <a:xfrm rot="16200000" flipH="1">
              <a:off x="5262436" y="1369073"/>
              <a:ext cx="857256" cy="1262334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71472" y="1571613"/>
            <a:ext cx="7429552" cy="5143531"/>
            <a:chOff x="571472" y="1582316"/>
            <a:chExt cx="7429552" cy="5275684"/>
          </a:xfrm>
        </p:grpSpPr>
        <p:sp>
          <p:nvSpPr>
            <p:cNvPr id="16" name="Rectangle 15"/>
            <p:cNvSpPr/>
            <p:nvPr/>
          </p:nvSpPr>
          <p:spPr>
            <a:xfrm>
              <a:off x="571472" y="2095227"/>
              <a:ext cx="7429552" cy="47627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9" name="Elbow Connector 18"/>
            <p:cNvCxnSpPr>
              <a:stCxn id="6" idx="2"/>
              <a:endCxn id="16" idx="0"/>
            </p:cNvCxnSpPr>
            <p:nvPr/>
          </p:nvCxnSpPr>
          <p:spPr>
            <a:xfrm rot="16200000" flipH="1">
              <a:off x="2889178" y="698160"/>
              <a:ext cx="512914" cy="2281226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57224" y="1571613"/>
            <a:ext cx="7010821" cy="2643205"/>
            <a:chOff x="857224" y="1571613"/>
            <a:chExt cx="7010821" cy="2643205"/>
          </a:xfrm>
        </p:grpSpPr>
        <p:sp>
          <p:nvSpPr>
            <p:cNvPr id="23" name="Rectangle 22"/>
            <p:cNvSpPr/>
            <p:nvPr/>
          </p:nvSpPr>
          <p:spPr>
            <a:xfrm>
              <a:off x="857224" y="3143248"/>
              <a:ext cx="2428892" cy="1071570"/>
            </a:xfrm>
            <a:prstGeom prst="rect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5" name="Elbow Connector 24"/>
            <p:cNvCxnSpPr>
              <a:stCxn id="15" idx="2"/>
              <a:endCxn id="23" idx="0"/>
            </p:cNvCxnSpPr>
            <p:nvPr/>
          </p:nvCxnSpPr>
          <p:spPr>
            <a:xfrm rot="5400000">
              <a:off x="4184040" y="-540757"/>
              <a:ext cx="1571636" cy="5796375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57158" y="714356"/>
            <a:ext cx="857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Users struggle to find content across platforms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Zero IT infrastructure cost </a:t>
            </a:r>
            <a:r>
              <a:rPr lang="en-IN" dirty="0"/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143404" y="2428868"/>
            <a:ext cx="5214942" cy="4357694"/>
            <a:chOff x="2638926" y="1371599"/>
            <a:chExt cx="6914149" cy="5185612"/>
          </a:xfrm>
        </p:grpSpPr>
        <p:grpSp>
          <p:nvGrpSpPr>
            <p:cNvPr id="26" name="Group 15"/>
            <p:cNvGrpSpPr/>
            <p:nvPr/>
          </p:nvGrpSpPr>
          <p:grpSpPr>
            <a:xfrm>
              <a:off x="2638926" y="1371599"/>
              <a:ext cx="6914149" cy="5185612"/>
              <a:chOff x="2638926" y="1371599"/>
              <a:chExt cx="6914149" cy="5185612"/>
            </a:xfrm>
          </p:grpSpPr>
          <p:pic>
            <p:nvPicPr>
              <p:cNvPr id="32" name="Picture 9" descr="C:\Users\umesh\AppData\Local\Microsoft\WinDows\INetCache\IE\DJST7GMH\cloud-computing-9-25-12b[1]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8926" y="1371599"/>
                <a:ext cx="6914149" cy="5185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1" descr="RemoteXs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96536">
                <a:off x="4316637" y="1978376"/>
                <a:ext cx="2028431" cy="74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364" y="3601765"/>
              <a:ext cx="1371600" cy="10260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1551038" lon="21587688" rev="42921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5730" y="4937962"/>
              <a:ext cx="432411" cy="8010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>
                <a:rot lat="1500000" lon="20099985" rev="0"/>
              </a:camera>
              <a:lightRig rig="threePt" dir="t"/>
            </a:scene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07146">
              <a:off x="7100115" y="4511301"/>
              <a:ext cx="1257337" cy="1058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>
                <a:rot lat="20055772" lon="19782227" rev="479996"/>
              </a:camera>
              <a:lightRig rig="threePt" dir="t"/>
            </a:scene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3194">
              <a:off x="7587677" y="3008183"/>
              <a:ext cx="1287379" cy="952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Left">
                <a:rot lat="73722" lon="538942" rev="20950748"/>
              </a:camera>
              <a:lightRig rig="threePt" dir="t"/>
            </a:scene3d>
            <a:sp3d/>
          </p:spPr>
        </p:pic>
      </p:grpSp>
      <p:sp>
        <p:nvSpPr>
          <p:cNvPr id="34" name="TextBox 33"/>
          <p:cNvSpPr txBox="1"/>
          <p:nvPr/>
        </p:nvSpPr>
        <p:spPr>
          <a:xfrm>
            <a:off x="278252" y="1270853"/>
            <a:ext cx="5215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Cloud Hosted Solution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Dedicated IP &amp; VPS for  each Client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No IT Skills required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Automated Data backup</a:t>
            </a:r>
          </a:p>
          <a:p>
            <a:endParaRPr lang="en-I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857232"/>
            <a:ext cx="661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 Poor IT infrastructure &amp; support 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User Services &amp; Support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65" y="1984989"/>
            <a:ext cx="3173430" cy="2045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4" y="4191282"/>
            <a:ext cx="2850680" cy="118320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4" y="5537582"/>
            <a:ext cx="2547783" cy="1202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7" y="2028436"/>
            <a:ext cx="2769298" cy="19775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758569" y="4210679"/>
            <a:ext cx="2873245" cy="2313109"/>
            <a:chOff x="2202490" y="1619884"/>
            <a:chExt cx="5345721" cy="48606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90" y="1619884"/>
              <a:ext cx="2962690" cy="37914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16" y="2622343"/>
              <a:ext cx="3000795" cy="385816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48071" y="1321427"/>
            <a:ext cx="227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Online Article Request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72" y="163445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Ask 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9508" y="1312627"/>
            <a:ext cx="24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Suggestion for purchase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8291" y="1321427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Technical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01331" y="1692562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Live Chat Help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2540" y="530972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latin typeface="Lucida Console" pitchFamily="49" charset="0"/>
              </a:rPr>
              <a:t>Live Chat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13527" y="1996276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7224" y="4141201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9308" y="5462618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93951" y="2033047"/>
            <a:ext cx="314327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5689" y="4084468"/>
            <a:ext cx="3161534" cy="2655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Elbow Connector 29"/>
          <p:cNvCxnSpPr>
            <a:cxnSpLocks/>
            <a:stCxn id="14" idx="2"/>
            <a:endCxn id="10" idx="0"/>
          </p:cNvCxnSpPr>
          <p:nvPr/>
        </p:nvCxnSpPr>
        <p:spPr>
          <a:xfrm rot="16200000" flipH="1">
            <a:off x="2058898" y="1718127"/>
            <a:ext cx="337677" cy="28293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cxnSpLocks/>
            <a:endCxn id="8" idx="1"/>
          </p:cNvCxnSpPr>
          <p:nvPr/>
        </p:nvCxnSpPr>
        <p:spPr>
          <a:xfrm rot="16200000" flipH="1">
            <a:off x="-547088" y="3236495"/>
            <a:ext cx="2617598" cy="475185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cxnSpLocks/>
            <a:endCxn id="9" idx="3"/>
          </p:cNvCxnSpPr>
          <p:nvPr/>
        </p:nvCxnSpPr>
        <p:spPr>
          <a:xfrm rot="5400000">
            <a:off x="1729956" y="3515891"/>
            <a:ext cx="4456673" cy="78880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17" idx="1"/>
            <a:endCxn id="6" idx="0"/>
          </p:cNvCxnSpPr>
          <p:nvPr/>
        </p:nvCxnSpPr>
        <p:spPr>
          <a:xfrm rot="10800000" flipV="1">
            <a:off x="6137481" y="1506093"/>
            <a:ext cx="300811" cy="478896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cxnSpLocks/>
            <a:stCxn id="18" idx="2"/>
            <a:endCxn id="12" idx="3"/>
          </p:cNvCxnSpPr>
          <p:nvPr/>
        </p:nvCxnSpPr>
        <p:spPr>
          <a:xfrm rot="5400000">
            <a:off x="6225544" y="3468164"/>
            <a:ext cx="3543869" cy="731328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71188F2-D606-4530-BE41-F394EA426786}"/>
              </a:ext>
            </a:extLst>
          </p:cNvPr>
          <p:cNvSpPr txBox="1"/>
          <p:nvPr/>
        </p:nvSpPr>
        <p:spPr>
          <a:xfrm>
            <a:off x="893895" y="744432"/>
            <a:ext cx="6630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 Support &amp; Manage User queries </a:t>
            </a:r>
          </a:p>
        </p:txBody>
      </p:sp>
    </p:spTree>
    <p:extLst>
      <p:ext uri="{BB962C8B-B14F-4D97-AF65-F5344CB8AC3E}">
        <p14:creationId xmlns:p14="http://schemas.microsoft.com/office/powerpoint/2010/main" val="4194779511"/>
      </p:ext>
    </p:extLst>
  </p:cSld>
  <p:clrMapOvr>
    <a:masterClrMapping/>
  </p:clrMapOvr>
  <p:transition xmlns:p14="http://schemas.microsoft.com/office/powerpoint/2010/main" spd="slow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Comprehensive Administrator dashboard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857232"/>
            <a:ext cx="610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Challenge:  Consolidated Usage Statistics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2910" y="1586413"/>
            <a:ext cx="8501090" cy="5271586"/>
            <a:chOff x="642910" y="1586413"/>
            <a:chExt cx="8501090" cy="527158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10" y="4407108"/>
              <a:ext cx="8501090" cy="24508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7752" y="1586413"/>
              <a:ext cx="4043311" cy="252838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57158" y="1585729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  Easy to use Admin Dashboard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Comprehensive Reports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</p:txBody>
      </p:sp>
    </p:spTree>
  </p:cSld>
  <p:clrMapOvr>
    <a:masterClrMapping/>
  </p:clrMapOvr>
  <p:transition xmlns:p14="http://schemas.microsoft.com/office/powerpoint/2010/main" spd="slow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Device Compatibility 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85723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Challenge:  Content access through multiple devices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157358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/>
              <a:t>  Device Compatible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r>
              <a:rPr lang="en-IN" sz="2400" dirty="0"/>
              <a:t>  Responsive Portal Design</a:t>
            </a:r>
          </a:p>
          <a:p>
            <a:pPr>
              <a:buFont typeface="Arial" pitchFamily="34" charset="0"/>
              <a:buChar char="•"/>
            </a:pPr>
            <a:endParaRPr lang="en-IN" sz="2400" dirty="0"/>
          </a:p>
          <a:p>
            <a:pPr>
              <a:buFont typeface="Arial" pitchFamily="34" charset="0"/>
              <a:buChar char="•"/>
            </a:pPr>
            <a:endParaRPr lang="en-IN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73440"/>
            <a:ext cx="6667432" cy="45607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8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908720"/>
            <a:ext cx="866775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GOAL 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+mn-lt"/>
              </a:rPr>
              <a:t>Improve Research output and University Ranking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CHALLENGE</a:t>
            </a:r>
            <a:endParaRPr lang="en-IN" sz="18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IN" sz="1800" dirty="0">
                <a:latin typeface="+mn-lt"/>
              </a:rPr>
              <a:t>Temporary campus, IP and UID – PWD authenticated resources, IT Infrastructure, Skilled IT staff, Implementing Paper review policy 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SOLUTION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latin typeface="+mn-lt"/>
              </a:rPr>
              <a:t>RemoteXs – 24 X 7 Access, Easy Management &amp; Analysis of subscribed e-Resources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  <a:latin typeface="+mn-lt"/>
              </a:rPr>
              <a:t>RESULTS</a:t>
            </a:r>
          </a:p>
          <a:p>
            <a:pPr>
              <a:lnSpc>
                <a:spcPct val="150000"/>
              </a:lnSpc>
            </a:pPr>
            <a:r>
              <a:rPr lang="en-IN" sz="1800" b="1" dirty="0">
                <a:latin typeface="+mn-lt"/>
              </a:rPr>
              <a:t>Maximised ROI on </a:t>
            </a:r>
            <a:r>
              <a:rPr lang="en-IN" sz="1800" dirty="0">
                <a:latin typeface="+mn-lt"/>
              </a:rPr>
              <a:t>s</a:t>
            </a:r>
            <a:r>
              <a:rPr lang="en-IN" sz="1800" b="1" dirty="0">
                <a:latin typeface="+mn-lt"/>
              </a:rPr>
              <a:t>ubscribed content, Policy implementation; Enhanced Research output</a:t>
            </a:r>
          </a:p>
          <a:p>
            <a:r>
              <a:rPr lang="en-IN" sz="1800" dirty="0">
                <a:latin typeface="+mn-lt"/>
              </a:rPr>
              <a:t>30 days usage in Dec 2015 – </a:t>
            </a:r>
          </a:p>
          <a:p>
            <a:r>
              <a:rPr lang="en-IN" sz="1800" dirty="0">
                <a:latin typeface="+mn-lt"/>
              </a:rPr>
              <a:t>40 downloads / day average | average 15 users / day</a:t>
            </a:r>
          </a:p>
          <a:p>
            <a:r>
              <a:rPr lang="en-IN" sz="1800" dirty="0">
                <a:latin typeface="+mn-lt"/>
              </a:rPr>
              <a:t>30 days usage in Dec 2016 – </a:t>
            </a:r>
          </a:p>
          <a:p>
            <a:r>
              <a:rPr lang="en-IN" sz="1800" dirty="0">
                <a:latin typeface="+mn-lt"/>
              </a:rPr>
              <a:t>180 downloads / day - average | average 41 users /day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GTU CASE STUDY</a:t>
            </a:r>
          </a:p>
        </p:txBody>
      </p:sp>
    </p:spTree>
    <p:extLst>
      <p:ext uri="{BB962C8B-B14F-4D97-AF65-F5344CB8AC3E}">
        <p14:creationId xmlns:p14="http://schemas.microsoft.com/office/powerpoint/2010/main" val="13847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073" y="859596"/>
            <a:ext cx="3516104" cy="5590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CORPORATES</a:t>
            </a:r>
          </a:p>
          <a:p>
            <a:pPr>
              <a:lnSpc>
                <a:spcPct val="100000"/>
              </a:lnSpc>
            </a:pPr>
            <a:r>
              <a:rPr lang="en-IN" sz="1800" dirty="0">
                <a:latin typeface="+mn-lt"/>
              </a:rPr>
              <a:t>GE GLOBAL</a:t>
            </a: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SPECIAL LIBRARIES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n-lt"/>
              </a:rPr>
              <a:t>KUIS JAPAN; </a:t>
            </a:r>
            <a:r>
              <a:rPr lang="en-US" sz="1800" dirty="0">
                <a:latin typeface="+mn-lt"/>
              </a:rPr>
              <a:t>ISN MALAYSIA</a:t>
            </a:r>
            <a:r>
              <a:rPr lang="en-US" sz="1800" b="1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endParaRPr lang="en-IN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RESEARCH LABS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n-lt"/>
              </a:rPr>
              <a:t>ISRO; DRDO; DAE</a:t>
            </a:r>
            <a:endParaRPr lang="en-IN" sz="18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IN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IN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-SCHOOLS</a:t>
            </a: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n-lt"/>
              </a:rPr>
              <a:t>IUKL MY ; ISB ; IIMs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UNIVERSITIES</a:t>
            </a:r>
          </a:p>
          <a:p>
            <a:pPr>
              <a:lnSpc>
                <a:spcPct val="100000"/>
              </a:lnSpc>
            </a:pPr>
            <a:r>
              <a:rPr lang="en-IN" sz="1800" dirty="0"/>
              <a:t>MSU MY ; VIT</a:t>
            </a:r>
            <a:endParaRPr lang="en-US" sz="18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Success Stories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5195" y="720427"/>
            <a:ext cx="1507098" cy="14078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36" y="3212972"/>
            <a:ext cx="1058326" cy="1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59" y="3300982"/>
            <a:ext cx="1082117" cy="10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9" y="3280040"/>
            <a:ext cx="955804" cy="95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UKL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02" y="4576557"/>
            <a:ext cx="2631083" cy="82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en/thumb/3/3a/Logo_of_Kanda_University_of_International_Studies,_English_Version.png/150px-Logo_of_Kanda_University_of_International_Studies,_English_Vers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60" y="1845925"/>
            <a:ext cx="1376220" cy="1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n.remotexs.xyz/sites/default/files/styles/panopoly_image_original/public/sports_library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5823"/>
          <a:stretch/>
        </p:blipFill>
        <p:spPr bwMode="auto">
          <a:xfrm>
            <a:off x="3060023" y="2369531"/>
            <a:ext cx="3603505" cy="5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oteXs">
            <a:extLst>
              <a:ext uri="{FF2B5EF4-FFF2-40B4-BE49-F238E27FC236}">
                <a16:creationId xmlns="" xmlns:a16="http://schemas.microsoft.com/office/drawing/2014/main" id="{83C56B5C-4F24-47A6-8710-41D24060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26" y="5442267"/>
            <a:ext cx="2449302" cy="9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su.remotexs.in/sites/default/files/styles/panopoly_image_original/public/msudusciendu.gif">
            <a:extLst>
              <a:ext uri="{FF2B5EF4-FFF2-40B4-BE49-F238E27FC236}">
                <a16:creationId xmlns="" xmlns:a16="http://schemas.microsoft.com/office/drawing/2014/main" id="{7A564A7A-740A-4A3B-BD73-1BB9D6441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98" y="5469664"/>
            <a:ext cx="2469192" cy="9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49216"/>
      </p:ext>
    </p:extLst>
  </p:cSld>
  <p:clrMapOvr>
    <a:masterClrMapping/>
  </p:clrMapOvr>
  <p:transition xmlns:p14="http://schemas.microsoft.com/office/powerpoint/2010/main" spd="slow" advClick="0" advTm="8000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340</Words>
  <Application>Microsoft Macintosh PowerPoint</Application>
  <PresentationFormat>On-screen Show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RemoteXs Key Features  !</vt:lpstr>
      <vt:lpstr>e-Content on a single portal </vt:lpstr>
      <vt:lpstr>Zero IT infrastructure cost  </vt:lpstr>
      <vt:lpstr>Effective User Services &amp; Support</vt:lpstr>
      <vt:lpstr>Comprehensive Administrator dashboard</vt:lpstr>
      <vt:lpstr>Device Compatibility </vt:lpstr>
      <vt:lpstr>GTU CASE STUDY</vt:lpstr>
      <vt:lpstr>Success Stories</vt:lpstr>
      <vt:lpstr>MyLOFT – Mobile App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Jatin376</dc:creator>
  <cp:lastModifiedBy>Romy Beard</cp:lastModifiedBy>
  <cp:revision>388</cp:revision>
  <dcterms:created xsi:type="dcterms:W3CDTF">2006-08-16T00:00:00Z</dcterms:created>
  <dcterms:modified xsi:type="dcterms:W3CDTF">2017-11-23T12:39:27Z</dcterms:modified>
</cp:coreProperties>
</file>