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0"/>
  </p:notesMasterIdLst>
  <p:handoutMasterIdLst>
    <p:handoutMasterId r:id="rId11"/>
  </p:handoutMasterIdLst>
  <p:sldIdLst>
    <p:sldId id="256" r:id="rId2"/>
    <p:sldId id="288" r:id="rId3"/>
    <p:sldId id="289" r:id="rId4"/>
    <p:sldId id="290" r:id="rId5"/>
    <p:sldId id="291" r:id="rId6"/>
    <p:sldId id="293" r:id="rId7"/>
    <p:sldId id="292" r:id="rId8"/>
    <p:sldId id="294" r:id="rId9"/>
  </p:sldIdLst>
  <p:sldSz cx="9144000" cy="6858000" type="screen4x3"/>
  <p:notesSz cx="67945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dministrator" initials="A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67662" autoAdjust="0"/>
  </p:normalViewPr>
  <p:slideViewPr>
    <p:cSldViewPr>
      <p:cViewPr varScale="1">
        <p:scale>
          <a:sx n="76" d="100"/>
          <a:sy n="76" d="100"/>
        </p:scale>
        <p:origin x="-205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79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2736" y="-58"/>
      </p:cViewPr>
      <p:guideLst>
        <p:guide orient="horz" pos="312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4283" cy="495300"/>
          </a:xfrm>
          <a:prstGeom prst="rect">
            <a:avLst/>
          </a:prstGeom>
        </p:spPr>
        <p:txBody>
          <a:bodyPr vert="horz" lIns="91376" tIns="45688" rIns="91376" bIns="4568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646" y="0"/>
            <a:ext cx="2944283" cy="495300"/>
          </a:xfrm>
          <a:prstGeom prst="rect">
            <a:avLst/>
          </a:prstGeom>
        </p:spPr>
        <p:txBody>
          <a:bodyPr vert="horz" lIns="91376" tIns="45688" rIns="91376" bIns="45688" rtlCol="0"/>
          <a:lstStyle>
            <a:lvl1pPr algn="r">
              <a:defRPr sz="1200"/>
            </a:lvl1pPr>
          </a:lstStyle>
          <a:p>
            <a:fld id="{65AAE197-C3DD-43DB-9D0B-18FBBD770C4B}" type="datetimeFigureOut">
              <a:rPr lang="en-US" smtClean="0"/>
              <a:pPr/>
              <a:t>9/8/2011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08982"/>
            <a:ext cx="2944283" cy="495300"/>
          </a:xfrm>
          <a:prstGeom prst="rect">
            <a:avLst/>
          </a:prstGeom>
        </p:spPr>
        <p:txBody>
          <a:bodyPr vert="horz" lIns="91376" tIns="45688" rIns="91376" bIns="4568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646" y="9408982"/>
            <a:ext cx="2944283" cy="495300"/>
          </a:xfrm>
          <a:prstGeom prst="rect">
            <a:avLst/>
          </a:prstGeom>
        </p:spPr>
        <p:txBody>
          <a:bodyPr vert="horz" lIns="91376" tIns="45688" rIns="91376" bIns="45688" rtlCol="0" anchor="b"/>
          <a:lstStyle>
            <a:lvl1pPr algn="r">
              <a:defRPr sz="1200"/>
            </a:lvl1pPr>
          </a:lstStyle>
          <a:p>
            <a:fld id="{6795B29D-5397-4DDD-BFF3-D7D830EBA0A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9321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4283" cy="495300"/>
          </a:xfrm>
          <a:prstGeom prst="rect">
            <a:avLst/>
          </a:prstGeom>
        </p:spPr>
        <p:txBody>
          <a:bodyPr vert="horz" lIns="91376" tIns="45688" rIns="91376" bIns="4568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6" y="0"/>
            <a:ext cx="2944283" cy="495300"/>
          </a:xfrm>
          <a:prstGeom prst="rect">
            <a:avLst/>
          </a:prstGeom>
        </p:spPr>
        <p:txBody>
          <a:bodyPr vert="horz" lIns="91376" tIns="45688" rIns="91376" bIns="45688" rtlCol="0"/>
          <a:lstStyle>
            <a:lvl1pPr algn="r">
              <a:defRPr sz="1200"/>
            </a:lvl1pPr>
          </a:lstStyle>
          <a:p>
            <a:fld id="{2BD58358-84D8-454B-A1BB-BDF7F2AB354F}" type="datetimeFigureOut">
              <a:rPr lang="en-US" smtClean="0"/>
              <a:pPr/>
              <a:t>9/8/2011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76" tIns="45688" rIns="91376" bIns="45688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05352"/>
            <a:ext cx="5435600" cy="4457700"/>
          </a:xfrm>
          <a:prstGeom prst="rect">
            <a:avLst/>
          </a:prstGeom>
        </p:spPr>
        <p:txBody>
          <a:bodyPr vert="horz" lIns="91376" tIns="45688" rIns="91376" bIns="4568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08982"/>
            <a:ext cx="2944283" cy="495300"/>
          </a:xfrm>
          <a:prstGeom prst="rect">
            <a:avLst/>
          </a:prstGeom>
        </p:spPr>
        <p:txBody>
          <a:bodyPr vert="horz" lIns="91376" tIns="45688" rIns="91376" bIns="4568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6" y="9408982"/>
            <a:ext cx="2944283" cy="495300"/>
          </a:xfrm>
          <a:prstGeom prst="rect">
            <a:avLst/>
          </a:prstGeom>
        </p:spPr>
        <p:txBody>
          <a:bodyPr vert="horz" lIns="91376" tIns="45688" rIns="91376" bIns="45688" rtlCol="0" anchor="b"/>
          <a:lstStyle>
            <a:lvl1pPr algn="r">
              <a:defRPr sz="1200"/>
            </a:lvl1pPr>
          </a:lstStyle>
          <a:p>
            <a:fld id="{AAB51169-6B18-46C7-84A3-22048D8A2A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8291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51169-6B18-46C7-84A3-22048D8A2AE6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0767809-899B-4AB1-8AF0-79816B69344F}" type="datetimeFigureOut">
              <a:rPr lang="en-US" smtClean="0"/>
              <a:pPr/>
              <a:t>9/8/2011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06F659D-2D57-42D1-94B4-183A10776B8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767809-899B-4AB1-8AF0-79816B69344F}" type="datetimeFigureOut">
              <a:rPr lang="en-US" smtClean="0"/>
              <a:pPr/>
              <a:t>9/8/2011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6F659D-2D57-42D1-94B4-183A10776B8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767809-899B-4AB1-8AF0-79816B69344F}" type="datetimeFigureOut">
              <a:rPr lang="en-US" smtClean="0"/>
              <a:pPr/>
              <a:t>9/8/2011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6F659D-2D57-42D1-94B4-183A10776B8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514600" y="76200"/>
            <a:ext cx="6477000" cy="1143000"/>
          </a:xfrm>
        </p:spPr>
        <p:txBody>
          <a:bodyPr rtlCol="0"/>
          <a:lstStyle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pic>
        <p:nvPicPr>
          <p:cNvPr id="29697" name="Picture 1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9586" y="5715016"/>
            <a:ext cx="78105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767809-899B-4AB1-8AF0-79816B69344F}" type="datetimeFigureOut">
              <a:rPr lang="en-US" smtClean="0"/>
              <a:pPr/>
              <a:t>9/8/2011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6F659D-2D57-42D1-94B4-183A10776B8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767809-899B-4AB1-8AF0-79816B69344F}" type="datetimeFigureOut">
              <a:rPr lang="en-US" smtClean="0"/>
              <a:pPr/>
              <a:t>9/8/2011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6F659D-2D57-42D1-94B4-183A10776B8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 baseline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dirty="0" smtClean="0"/>
              <a:t>13 August 2010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767809-899B-4AB1-8AF0-79816B69344F}" type="datetimeFigureOut">
              <a:rPr lang="en-US" smtClean="0"/>
              <a:pPr/>
              <a:t>9/8/2011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6F659D-2D57-42D1-94B4-183A10776B8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767809-899B-4AB1-8AF0-79816B69344F}" type="datetimeFigureOut">
              <a:rPr lang="en-US" smtClean="0"/>
              <a:pPr/>
              <a:t>9/8/2011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6F659D-2D57-42D1-94B4-183A10776B8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767809-899B-4AB1-8AF0-79816B69344F}" type="datetimeFigureOut">
              <a:rPr lang="en-US" smtClean="0"/>
              <a:pPr/>
              <a:t>9/8/2011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6F659D-2D57-42D1-94B4-183A10776B8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0767809-899B-4AB1-8AF0-79816B69344F}" type="datetimeFigureOut">
              <a:rPr lang="en-US" smtClean="0"/>
              <a:pPr/>
              <a:t>9/8/2011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06F659D-2D57-42D1-94B4-183A10776B8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767809-899B-4AB1-8AF0-79816B69344F}" type="datetimeFigureOut">
              <a:rPr lang="en-US" smtClean="0"/>
              <a:pPr/>
              <a:t>9/8/2011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6F659D-2D57-42D1-94B4-183A10776B8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0767809-899B-4AB1-8AF0-79816B69344F}" type="datetimeFigureOut">
              <a:rPr lang="en-US" smtClean="0"/>
              <a:pPr/>
              <a:t>9/8/2011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06F659D-2D57-42D1-94B4-183A10776B8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1" r:id="rId8"/>
    <p:sldLayoutId id="2147483802" r:id="rId9"/>
    <p:sldLayoutId id="2147483803" r:id="rId10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Biblogo_A4_pn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95936" y="304801"/>
            <a:ext cx="4767064" cy="52139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512" y="1916832"/>
            <a:ext cx="8532440" cy="1500198"/>
          </a:xfrm>
        </p:spPr>
        <p:txBody>
          <a:bodyPr>
            <a:normAutofit fontScale="90000"/>
          </a:bodyPr>
          <a:lstStyle/>
          <a:p>
            <a:pPr algn="ctr"/>
            <a:r>
              <a:rPr lang="en-ZA" sz="3600" i="1" dirty="0" smtClean="0"/>
              <a:t/>
            </a:r>
            <a:br>
              <a:rPr lang="en-ZA" sz="3600" i="1" dirty="0" smtClean="0"/>
            </a:br>
            <a:r>
              <a:rPr lang="en-ZA" sz="3600" dirty="0" err="1" smtClean="0"/>
              <a:t>SUNScholar</a:t>
            </a:r>
            <a:r>
              <a:rPr lang="en-ZA" sz="3600" dirty="0" smtClean="0"/>
              <a:t/>
            </a:r>
            <a:br>
              <a:rPr lang="en-ZA" sz="3600" dirty="0" smtClean="0"/>
            </a:br>
            <a:r>
              <a:rPr lang="en-ZA" sz="3600" dirty="0" smtClean="0"/>
              <a:t>Stellenbosch University Institutional Repository</a:t>
            </a:r>
            <a:endParaRPr lang="en-ZA" sz="31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8596" y="5786454"/>
            <a:ext cx="8001000" cy="1071546"/>
          </a:xfrm>
        </p:spPr>
        <p:txBody>
          <a:bodyPr>
            <a:normAutofit/>
          </a:bodyPr>
          <a:lstStyle/>
          <a:p>
            <a:r>
              <a:rPr lang="en-US" sz="1800" dirty="0" smtClean="0">
                <a:solidFill>
                  <a:schemeClr val="bg1"/>
                </a:solidFill>
              </a:rPr>
              <a:t>Ina Smith &amp; Hilton Gibson</a:t>
            </a:r>
          </a:p>
          <a:p>
            <a:r>
              <a:rPr lang="en-US" sz="1800" dirty="0" smtClean="0">
                <a:solidFill>
                  <a:schemeClr val="bg1"/>
                </a:solidFill>
              </a:rPr>
              <a:t>09 September 2011</a:t>
            </a:r>
          </a:p>
          <a:p>
            <a:r>
              <a:rPr lang="en-ZA" sz="1800" b="1" dirty="0">
                <a:solidFill>
                  <a:schemeClr val="bg1"/>
                </a:solidFill>
              </a:rPr>
              <a:t>Open Access Repositories with </a:t>
            </a:r>
            <a:r>
              <a:rPr lang="en-ZA" sz="1800" b="1" dirty="0" err="1">
                <a:solidFill>
                  <a:schemeClr val="bg1"/>
                </a:solidFill>
              </a:rPr>
              <a:t>DSpace</a:t>
            </a:r>
            <a:r>
              <a:rPr lang="en-ZA" sz="1800" b="1" dirty="0">
                <a:solidFill>
                  <a:schemeClr val="bg1"/>
                </a:solidFill>
              </a:rPr>
              <a:t> and Fedora</a:t>
            </a:r>
          </a:p>
          <a:p>
            <a:endParaRPr lang="en-US" sz="2400" dirty="0" smtClean="0">
              <a:solidFill>
                <a:schemeClr val="bg1"/>
              </a:solidFill>
            </a:endParaRPr>
          </a:p>
          <a:p>
            <a:endParaRPr lang="en-US" sz="3600" dirty="0" smtClean="0">
              <a:solidFill>
                <a:schemeClr val="bg1"/>
              </a:solidFill>
            </a:endParaRPr>
          </a:p>
          <a:p>
            <a:endParaRPr lang="en-US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514600" y="76200"/>
            <a:ext cx="6200804" cy="1143000"/>
          </a:xfrm>
        </p:spPr>
        <p:txBody>
          <a:bodyPr/>
          <a:lstStyle/>
          <a:p>
            <a:pPr algn="r"/>
            <a:r>
              <a:rPr lang="en-US" dirty="0"/>
              <a:t>s</a:t>
            </a:r>
            <a:r>
              <a:rPr lang="en-US" dirty="0" smtClean="0"/>
              <a:t>cholar.sun.ac.za</a:t>
            </a:r>
            <a:endParaRPr lang="en-ZA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124744"/>
            <a:ext cx="8350896" cy="44538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-324544" y="16357"/>
            <a:ext cx="9255972" cy="1143000"/>
          </a:xfrm>
        </p:spPr>
        <p:txBody>
          <a:bodyPr>
            <a:normAutofit/>
          </a:bodyPr>
          <a:lstStyle/>
          <a:p>
            <a:pPr algn="r"/>
            <a:r>
              <a:rPr lang="en-US" dirty="0" smtClean="0"/>
              <a:t>Automated article -deposits</a:t>
            </a:r>
            <a:endParaRPr lang="en-ZA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772816"/>
            <a:ext cx="7010400" cy="2686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2313" y="4725144"/>
            <a:ext cx="2619375" cy="55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3664768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-324544" y="16357"/>
            <a:ext cx="9255972" cy="1143000"/>
          </a:xfrm>
        </p:spPr>
        <p:txBody>
          <a:bodyPr>
            <a:normAutofit/>
          </a:bodyPr>
          <a:lstStyle/>
          <a:p>
            <a:pPr algn="r"/>
            <a:r>
              <a:rPr lang="en-US" dirty="0" smtClean="0"/>
              <a:t>Scopus Imports</a:t>
            </a:r>
            <a:endParaRPr lang="en-ZA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037743"/>
            <a:ext cx="8594432" cy="45836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1511485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-324544" y="16357"/>
            <a:ext cx="9255972" cy="1143000"/>
          </a:xfrm>
        </p:spPr>
        <p:txBody>
          <a:bodyPr>
            <a:normAutofit/>
          </a:bodyPr>
          <a:lstStyle/>
          <a:p>
            <a:pPr algn="r"/>
            <a:r>
              <a:rPr lang="en-US" dirty="0" err="1" smtClean="0"/>
              <a:t>DSpace</a:t>
            </a:r>
            <a:r>
              <a:rPr lang="en-US" dirty="0" smtClean="0"/>
              <a:t> Harvesting</a:t>
            </a:r>
            <a:endParaRPr lang="en-ZA" dirty="0"/>
          </a:p>
        </p:txBody>
      </p:sp>
      <p:sp>
        <p:nvSpPr>
          <p:cNvPr id="2" name="Rounded Rectangle 1"/>
          <p:cNvSpPr/>
          <p:nvPr/>
        </p:nvSpPr>
        <p:spPr>
          <a:xfrm>
            <a:off x="251520" y="1322229"/>
            <a:ext cx="3024336" cy="172819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accent6"/>
              </a:solidFill>
            </a:endParaRPr>
          </a:p>
          <a:p>
            <a:pPr algn="ctr"/>
            <a:endParaRPr lang="en-US" b="1" dirty="0">
              <a:solidFill>
                <a:schemeClr val="accent6"/>
              </a:solidFill>
            </a:endParaRPr>
          </a:p>
          <a:p>
            <a:pPr algn="ctr"/>
            <a:r>
              <a:rPr lang="en-US" b="1" dirty="0" err="1" smtClean="0">
                <a:solidFill>
                  <a:schemeClr val="accent6"/>
                </a:solidFill>
              </a:rPr>
              <a:t>SUNJournals</a:t>
            </a:r>
            <a:r>
              <a:rPr lang="en-US" dirty="0" smtClean="0">
                <a:solidFill>
                  <a:schemeClr val="accent6"/>
                </a:solidFill>
              </a:rPr>
              <a:t/>
            </a:r>
            <a:br>
              <a:rPr lang="en-US" dirty="0" smtClean="0">
                <a:solidFill>
                  <a:schemeClr val="accent6"/>
                </a:solidFill>
              </a:rPr>
            </a:br>
            <a:endParaRPr lang="en-US" dirty="0" smtClean="0">
              <a:solidFill>
                <a:schemeClr val="accent6"/>
              </a:solidFill>
            </a:endParaRPr>
          </a:p>
          <a:p>
            <a:pPr algn="ctr"/>
            <a:r>
              <a:rPr lang="en-US" dirty="0" smtClean="0">
                <a:solidFill>
                  <a:schemeClr val="accent6"/>
                </a:solidFill>
              </a:rPr>
              <a:t>Open Journals Systems</a:t>
            </a:r>
          </a:p>
          <a:p>
            <a:pPr algn="ctr"/>
            <a:r>
              <a:rPr lang="en-US" dirty="0" smtClean="0">
                <a:solidFill>
                  <a:schemeClr val="accent6"/>
                </a:solidFill>
              </a:rPr>
              <a:t>www.journals.ac.za</a:t>
            </a:r>
          </a:p>
          <a:p>
            <a:pPr algn="ctr"/>
            <a:r>
              <a:rPr lang="en-US" dirty="0" smtClean="0">
                <a:solidFill>
                  <a:schemeClr val="accent6"/>
                </a:solidFill>
              </a:rPr>
              <a:t>  </a:t>
            </a:r>
          </a:p>
          <a:p>
            <a:pPr algn="ctr"/>
            <a:endParaRPr lang="en-US" dirty="0">
              <a:solidFill>
                <a:schemeClr val="accent6"/>
              </a:solidFill>
            </a:endParaRPr>
          </a:p>
          <a:p>
            <a:pPr algn="ctr"/>
            <a:r>
              <a:rPr lang="en-US" dirty="0" smtClean="0">
                <a:solidFill>
                  <a:schemeClr val="accent6"/>
                </a:solidFill>
              </a:rPr>
              <a:t> </a:t>
            </a:r>
            <a:endParaRPr lang="en-ZA" dirty="0">
              <a:solidFill>
                <a:schemeClr val="accent6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5940152" y="1268760"/>
            <a:ext cx="3024336" cy="172819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accent6"/>
              </a:solidFill>
            </a:endParaRPr>
          </a:p>
          <a:p>
            <a:pPr algn="ctr"/>
            <a:endParaRPr lang="en-US" b="1" dirty="0">
              <a:solidFill>
                <a:schemeClr val="accent6"/>
              </a:solidFill>
            </a:endParaRPr>
          </a:p>
          <a:p>
            <a:pPr algn="ctr"/>
            <a:r>
              <a:rPr lang="en-US" b="1" dirty="0" err="1" smtClean="0">
                <a:solidFill>
                  <a:schemeClr val="accent6"/>
                </a:solidFill>
              </a:rPr>
              <a:t>SUNScholar</a:t>
            </a:r>
            <a:r>
              <a:rPr lang="en-US" dirty="0" smtClean="0">
                <a:solidFill>
                  <a:schemeClr val="accent6"/>
                </a:solidFill>
              </a:rPr>
              <a:t/>
            </a:r>
            <a:br>
              <a:rPr lang="en-US" dirty="0" smtClean="0">
                <a:solidFill>
                  <a:schemeClr val="accent6"/>
                </a:solidFill>
              </a:rPr>
            </a:br>
            <a:endParaRPr lang="en-US" dirty="0" smtClean="0">
              <a:solidFill>
                <a:schemeClr val="accent6"/>
              </a:solidFill>
            </a:endParaRPr>
          </a:p>
          <a:p>
            <a:pPr algn="ctr"/>
            <a:r>
              <a:rPr lang="en-US" dirty="0" err="1" smtClean="0">
                <a:solidFill>
                  <a:schemeClr val="accent6"/>
                </a:solidFill>
              </a:rPr>
              <a:t>DSpace</a:t>
            </a:r>
            <a:endParaRPr lang="en-US" dirty="0" smtClean="0">
              <a:solidFill>
                <a:schemeClr val="accent6"/>
              </a:solidFill>
            </a:endParaRPr>
          </a:p>
          <a:p>
            <a:pPr algn="ctr"/>
            <a:r>
              <a:rPr lang="en-US" dirty="0">
                <a:solidFill>
                  <a:schemeClr val="accent6"/>
                </a:solidFill>
              </a:rPr>
              <a:t>s</a:t>
            </a:r>
            <a:r>
              <a:rPr lang="en-US" dirty="0" smtClean="0">
                <a:solidFill>
                  <a:schemeClr val="accent6"/>
                </a:solidFill>
              </a:rPr>
              <a:t>cholar.sun.ac.za</a:t>
            </a:r>
          </a:p>
          <a:p>
            <a:pPr algn="ctr"/>
            <a:r>
              <a:rPr lang="en-US" dirty="0" smtClean="0">
                <a:solidFill>
                  <a:schemeClr val="accent6"/>
                </a:solidFill>
              </a:rPr>
              <a:t>  </a:t>
            </a:r>
          </a:p>
          <a:p>
            <a:pPr algn="ctr"/>
            <a:endParaRPr lang="en-US" dirty="0">
              <a:solidFill>
                <a:schemeClr val="accent6"/>
              </a:solidFill>
            </a:endParaRPr>
          </a:p>
          <a:p>
            <a:pPr algn="ctr"/>
            <a:r>
              <a:rPr lang="en-US" dirty="0" smtClean="0">
                <a:solidFill>
                  <a:schemeClr val="accent6"/>
                </a:solidFill>
              </a:rPr>
              <a:t> </a:t>
            </a:r>
            <a:endParaRPr lang="en-ZA" dirty="0">
              <a:solidFill>
                <a:schemeClr val="accent6"/>
              </a:solidFill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3563888" y="1700808"/>
            <a:ext cx="2160240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Metadata</a:t>
            </a:r>
            <a:endParaRPr lang="en-ZA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429000"/>
            <a:ext cx="3683728" cy="1967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2108" y="3429720"/>
            <a:ext cx="3682380" cy="19663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9140941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Hardware specifications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Operating system specifications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Compatible </a:t>
            </a:r>
            <a:r>
              <a:rPr lang="en-US" dirty="0" err="1" smtClean="0"/>
              <a:t>DSpace</a:t>
            </a:r>
            <a:r>
              <a:rPr lang="en-US" dirty="0" smtClean="0"/>
              <a:t> and Fedora versions</a:t>
            </a:r>
          </a:p>
          <a:p>
            <a:endParaRPr lang="en-US" dirty="0"/>
          </a:p>
          <a:p>
            <a:r>
              <a:rPr lang="en-US" dirty="0" smtClean="0"/>
              <a:t>THEN installation wizards – easy to use</a:t>
            </a:r>
            <a:endParaRPr lang="en-Z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76200"/>
            <a:ext cx="8524056" cy="1143000"/>
          </a:xfrm>
        </p:spPr>
        <p:txBody>
          <a:bodyPr>
            <a:normAutofit/>
          </a:bodyPr>
          <a:lstStyle/>
          <a:p>
            <a:pPr algn="r"/>
            <a:r>
              <a:rPr lang="en-ZA" dirty="0"/>
              <a:t>Installation Reference Platforms</a:t>
            </a:r>
          </a:p>
        </p:txBody>
      </p:sp>
    </p:spTree>
    <p:extLst>
      <p:ext uri="{BB962C8B-B14F-4D97-AF65-F5344CB8AC3E}">
        <p14:creationId xmlns:p14="http://schemas.microsoft.com/office/powerpoint/2010/main" val="84153752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Service Level Agreements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Technical Staff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Business Model</a:t>
            </a:r>
            <a:endParaRPr lang="en-Z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043608" y="76200"/>
            <a:ext cx="7947992" cy="1143000"/>
          </a:xfrm>
        </p:spPr>
        <p:txBody>
          <a:bodyPr>
            <a:normAutofit/>
          </a:bodyPr>
          <a:lstStyle/>
          <a:p>
            <a:pPr algn="r"/>
            <a:r>
              <a:rPr lang="en-US" dirty="0" smtClean="0"/>
              <a:t>Long Term Support Strategy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84153752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043608" y="76200"/>
            <a:ext cx="7947992" cy="1143000"/>
          </a:xfrm>
        </p:spPr>
        <p:txBody>
          <a:bodyPr>
            <a:normAutofit/>
          </a:bodyPr>
          <a:lstStyle/>
          <a:p>
            <a:pPr algn="r"/>
            <a:r>
              <a:rPr lang="en-US" dirty="0" smtClean="0"/>
              <a:t>Thank you!</a:t>
            </a:r>
            <a:endParaRPr lang="en-ZA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328738"/>
            <a:ext cx="5638800" cy="420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138196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ustom 1">
      <a:dk1>
        <a:srgbClr val="632423"/>
      </a:dk1>
      <a:lt1>
        <a:sysClr val="window" lastClr="FFFFFF"/>
      </a:lt1>
      <a:dk2>
        <a:srgbClr val="A5A5A5"/>
      </a:dk2>
      <a:lt2>
        <a:srgbClr val="FFFFFF"/>
      </a:lt2>
      <a:accent1>
        <a:srgbClr val="632423"/>
      </a:accent1>
      <a:accent2>
        <a:srgbClr val="632423"/>
      </a:accent2>
      <a:accent3>
        <a:srgbClr val="632423"/>
      </a:accent3>
      <a:accent4>
        <a:srgbClr val="632423"/>
      </a:accent4>
      <a:accent5>
        <a:srgbClr val="632423"/>
      </a:accent5>
      <a:accent6>
        <a:srgbClr val="632423"/>
      </a:accent6>
      <a:hlink>
        <a:srgbClr val="632423"/>
      </a:hlink>
      <a:folHlink>
        <a:srgbClr val="632423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4024</TotalTime>
  <Words>43</Words>
  <Application>Microsoft Office PowerPoint</Application>
  <PresentationFormat>On-screen Show (4:3)</PresentationFormat>
  <Paragraphs>39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Concourse</vt:lpstr>
      <vt:lpstr> SUNScholar Stellenbosch University Institutional Repository</vt:lpstr>
      <vt:lpstr>scholar.sun.ac.za</vt:lpstr>
      <vt:lpstr>Automated article -deposits</vt:lpstr>
      <vt:lpstr>Scopus Imports</vt:lpstr>
      <vt:lpstr>DSpace Harvesting</vt:lpstr>
      <vt:lpstr>Installation Reference Platforms</vt:lpstr>
      <vt:lpstr>Long Term Support Strategy</vt:lpstr>
      <vt:lpstr>Thank you!</vt:lpstr>
    </vt:vector>
  </TitlesOfParts>
  <Company>Lenovo (Beijing) Limited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Lenovo User</dc:creator>
  <cp:lastModifiedBy>Information Technology</cp:lastModifiedBy>
  <cp:revision>233</cp:revision>
  <cp:lastPrinted>2010-09-23T12:43:53Z</cp:lastPrinted>
  <dcterms:created xsi:type="dcterms:W3CDTF">2010-06-07T09:13:01Z</dcterms:created>
  <dcterms:modified xsi:type="dcterms:W3CDTF">2011-09-08T08:34:23Z</dcterms:modified>
</cp:coreProperties>
</file>