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 id="2147483668" r:id="rId3"/>
    <p:sldMasterId id="2147483681" r:id="rId4"/>
    <p:sldMasterId id="2147483693" r:id="rId5"/>
  </p:sldMasterIdLst>
  <p:notesMasterIdLst>
    <p:notesMasterId r:id="rId63"/>
  </p:notesMasterIdLst>
  <p:sldIdLst>
    <p:sldId id="271" r:id="rId6"/>
    <p:sldId id="273" r:id="rId7"/>
    <p:sldId id="275" r:id="rId8"/>
    <p:sldId id="276" r:id="rId9"/>
    <p:sldId id="278" r:id="rId10"/>
    <p:sldId id="272" r:id="rId11"/>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5143500" type="screen16x9"/>
  <p:notesSz cx="6858000" cy="9144000"/>
  <p:embeddedFontLst>
    <p:embeddedFont>
      <p:font typeface="Calibri Light" panose="020F0302020204030204" pitchFamily="34" charset="0"/>
      <p:regular r:id="rId64"/>
      <p:italic r:id="rId65"/>
    </p:embeddedFont>
    <p:embeddedFont>
      <p:font typeface="Liberation Serif" panose="02020603050405020304" pitchFamily="18" charset="0"/>
      <p:regular r:id="rId66"/>
      <p:bold r:id="rId67"/>
      <p:italic r:id="rId68"/>
      <p:boldItalic r:id="rId69"/>
    </p:embeddedFont>
    <p:embeddedFont>
      <p:font typeface="Microsoft YaHei" panose="020B0503020204020204" pitchFamily="34" charset="-122"/>
      <p:regular r:id="rId70"/>
      <p:bold r:id="rId71"/>
    </p:embeddedFont>
    <p:embeddedFont>
      <p:font typeface="Galdeano" panose="020B0604020202020204" charset="0"/>
      <p:regular r:id="rId72"/>
    </p:embeddedFont>
    <p:embeddedFont>
      <p:font typeface="Arimo" panose="020B0604020202020204" charset="0"/>
      <p:regular r:id="rId73"/>
      <p:bold r:id="rId74"/>
    </p:embeddedFont>
    <p:embeddedFont>
      <p:font typeface="Calibri" panose="020F0502020204030204" pitchFamily="34" charset="0"/>
      <p:regular r:id="rId75"/>
      <p:bold r:id="rId76"/>
      <p:italic r:id="rId77"/>
      <p:boldItalic r:id="rId78"/>
    </p:embeddedFont>
    <p:embeddedFont>
      <p:font typeface="DejaVu Sans" panose="020B0603030804020204" pitchFamily="34" charset="0"/>
      <p:regular r:id="rId79"/>
      <p:bold r:id="rId80"/>
      <p:italic r:id="rId81"/>
      <p:boldItalic r:id="rId82"/>
    </p:embeddedFont>
    <p:embeddedFont>
      <p:font typeface="Ubuntu" panose="020B0604020202020204" charset="0"/>
      <p:regular r:id="rId83"/>
      <p:bold r:id="rId84"/>
      <p:italic r:id="rId85"/>
      <p:boldItalic r:id="rId86"/>
    </p:embeddedFont>
    <p:embeddedFont>
      <p:font typeface="Verdana" panose="020B060403050404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a Smith" initials="" lastIdx="5" clrIdx="0"/>
  <p:cmAuthor id="1" name="Hilton Gibso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84" Type="http://schemas.openxmlformats.org/officeDocument/2006/relationships/font" Target="fonts/font21.fntdata"/><Relationship Id="rId89" Type="http://schemas.openxmlformats.org/officeDocument/2006/relationships/font" Target="fonts/font26.fntdata"/><Relationship Id="rId7" Type="http://schemas.openxmlformats.org/officeDocument/2006/relationships/slide" Target="slides/slide2.xml"/><Relationship Id="rId71" Type="http://schemas.openxmlformats.org/officeDocument/2006/relationships/font" Target="fonts/font8.fntdata"/><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font" Target="fonts/font16.fntdata"/><Relationship Id="rId87" Type="http://schemas.openxmlformats.org/officeDocument/2006/relationships/font" Target="fonts/font24.fntdata"/><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19.fntdata"/><Relationship Id="rId90" Type="http://schemas.openxmlformats.org/officeDocument/2006/relationships/font" Target="fonts/font27.fntdata"/><Relationship Id="rId95"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font" Target="fonts/font25.fntdata"/><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0"/>
    <p:text>Research Office only? Or add Library?</p:text>
  </p:cm>
</p:cmLst>
</file>

<file path=ppt/comments/comment2.xml><?xml version="1.0" encoding="utf-8"?>
<p:cmLst xmlns:a="http://schemas.openxmlformats.org/drawingml/2006/main" xmlns:r="http://schemas.openxmlformats.org/officeDocument/2006/relationships" xmlns:p="http://schemas.openxmlformats.org/presentationml/2006/main">
  <p:cm authorId="0" idx="4">
    <p:pos x="6000" y="0"/>
    <p:text>Specify Library?</p:text>
  </p:cm>
</p:cmLst>
</file>

<file path=ppt/comments/comment3.xml><?xml version="1.0" encoding="utf-8"?>
<p:cmLst xmlns:a="http://schemas.openxmlformats.org/drawingml/2006/main" xmlns:r="http://schemas.openxmlformats.org/officeDocument/2006/relationships" xmlns:p="http://schemas.openxmlformats.org/presentationml/2006/main">
  <p:cm authorId="1" idx="2">
    <p:pos x="6000" y="400"/>
    <p:text>Ok</p:text>
  </p:cm>
  <p:cm authorId="0" idx="5">
    <p:pos x="6000" y="300"/>
    <p:text>Very nice. And maybe a summary of skills for each - just briefly?</p:text>
  </p:cm>
  <p:cm authorId="0" idx="2">
    <p:pos x="6000" y="200"/>
    <p:text>yes
-- 
*Ina Smith*
LIASA EXCO Portfolio ICT Development (2014-2016)
LIASA HELIG Chair (2014-2016)
WWW: http://www.liasa-new.org.za/  &lt;http://www.liasa-new.org.za/&gt;
E-mail: inacsmith@gmail.com</p:text>
  </p:cm>
  <p:cm authorId="1" idx="1">
    <p:pos x="6000" y="100"/>
    <p:text>Operational partner??</p:text>
  </p:cm>
  <p:cm authorId="0" idx="1">
    <p:pos x="6000" y="0"/>
    <p:text>Copyright/IP office?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276976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Discuss meaning of the title.</a:t>
            </a:r>
          </a:p>
        </p:txBody>
      </p:sp>
    </p:spTree>
    <p:extLst>
      <p:ext uri="{BB962C8B-B14F-4D97-AF65-F5344CB8AC3E}">
        <p14:creationId xmlns:p14="http://schemas.microsoft.com/office/powerpoint/2010/main" val="373412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9101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30958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8250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504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489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03529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9" name="Shape 139"/>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60124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6" name="Shape 156"/>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331888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7" name="Shape 167"/>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675248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20" name="Shape 220"/>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3123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What kind of capacity do we need to build?</a:t>
            </a:r>
          </a:p>
        </p:txBody>
      </p:sp>
    </p:spTree>
    <p:extLst>
      <p:ext uri="{BB962C8B-B14F-4D97-AF65-F5344CB8AC3E}">
        <p14:creationId xmlns:p14="http://schemas.microsoft.com/office/powerpoint/2010/main" val="2316697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97" name="Shape 397"/>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3125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05" name="Shape 405"/>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3490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23850" y="825500"/>
            <a:ext cx="6075363" cy="3417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2" name="Shape 412"/>
          <p:cNvSpPr txBox="1">
            <a:spLocks noGrp="1"/>
          </p:cNvSpPr>
          <p:nvPr>
            <p:ph type="body" idx="1"/>
          </p:nvPr>
        </p:nvSpPr>
        <p:spPr>
          <a:xfrm>
            <a:off x="914400" y="4343400"/>
            <a:ext cx="5018086" cy="4103687"/>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61870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4" name="Shape 444"/>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27303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1" name="Shape 451"/>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082961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1" name="Shape 461"/>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09553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19088" y="827088"/>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0" name="Shape 470"/>
          <p:cNvSpPr txBox="1">
            <a:spLocks noGrp="1"/>
          </p:cNvSpPr>
          <p:nvPr>
            <p:ph type="body" idx="1"/>
          </p:nvPr>
        </p:nvSpPr>
        <p:spPr>
          <a:xfrm>
            <a:off x="914400" y="4343400"/>
            <a:ext cx="5029199" cy="4114800"/>
          </a:xfrm>
          <a:prstGeom prst="rect">
            <a:avLst/>
          </a:prstGeom>
          <a:noFill/>
          <a:ln>
            <a:noFill/>
          </a:ln>
        </p:spPr>
        <p:txBody>
          <a:bodyPr lIns="0" tIns="0" rIns="0" bIns="0" anchor="ctr"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8460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89149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565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Operational team</a:t>
            </a:r>
          </a:p>
        </p:txBody>
      </p:sp>
    </p:spTree>
    <p:extLst>
      <p:ext uri="{BB962C8B-B14F-4D97-AF65-F5344CB8AC3E}">
        <p14:creationId xmlns:p14="http://schemas.microsoft.com/office/powerpoint/2010/main" val="329160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083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330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a:t>Technical team</a:t>
            </a:r>
          </a:p>
        </p:txBody>
      </p:sp>
    </p:spTree>
    <p:extLst>
      <p:ext uri="{BB962C8B-B14F-4D97-AF65-F5344CB8AC3E}">
        <p14:creationId xmlns:p14="http://schemas.microsoft.com/office/powerpoint/2010/main" val="231197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0549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1" name="Shape 11"/>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lvl="0" algn="ctr">
              <a:spcBef>
                <a:spcPts val="0"/>
              </a:spcBef>
              <a:buClr>
                <a:schemeClr val="dk2"/>
              </a:buClr>
              <a:buNone/>
              <a:defRPr>
                <a:solidFill>
                  <a:schemeClr val="dk2"/>
                </a:solidFill>
              </a:defRPr>
            </a:lvl1pPr>
            <a:lvl2pPr lvl="1" algn="ctr">
              <a:spcBef>
                <a:spcPts val="0"/>
              </a:spcBef>
              <a:buClr>
                <a:schemeClr val="dk2"/>
              </a:buClr>
              <a:buSzPct val="100000"/>
              <a:buNone/>
              <a:defRPr sz="3000">
                <a:solidFill>
                  <a:schemeClr val="dk2"/>
                </a:solidFill>
              </a:defRPr>
            </a:lvl2pPr>
            <a:lvl3pPr lvl="2" algn="ctr">
              <a:spcBef>
                <a:spcPts val="0"/>
              </a:spcBef>
              <a:buClr>
                <a:schemeClr val="dk2"/>
              </a:buClr>
              <a:buSzPct val="100000"/>
              <a:buNone/>
              <a:defRPr sz="3000">
                <a:solidFill>
                  <a:schemeClr val="dk2"/>
                </a:solidFill>
              </a:defRPr>
            </a:lvl3pPr>
            <a:lvl4pPr lvl="3" algn="ctr">
              <a:spcBef>
                <a:spcPts val="0"/>
              </a:spcBef>
              <a:buClr>
                <a:schemeClr val="dk2"/>
              </a:buClr>
              <a:buSzPct val="100000"/>
              <a:buNone/>
              <a:defRPr sz="3000">
                <a:solidFill>
                  <a:schemeClr val="dk2"/>
                </a:solidFill>
              </a:defRPr>
            </a:lvl4pPr>
            <a:lvl5pPr lvl="4" algn="ctr">
              <a:spcBef>
                <a:spcPts val="0"/>
              </a:spcBef>
              <a:buClr>
                <a:schemeClr val="dk2"/>
              </a:buClr>
              <a:buSzPct val="100000"/>
              <a:buNone/>
              <a:defRPr sz="3000">
                <a:solidFill>
                  <a:schemeClr val="dk2"/>
                </a:solidFill>
              </a:defRPr>
            </a:lvl5pPr>
            <a:lvl6pPr lvl="5" algn="ctr">
              <a:spcBef>
                <a:spcPts val="0"/>
              </a:spcBef>
              <a:buClr>
                <a:schemeClr val="dk2"/>
              </a:buClr>
              <a:buSzPct val="100000"/>
              <a:buNone/>
              <a:defRPr sz="3000">
                <a:solidFill>
                  <a:schemeClr val="dk2"/>
                </a:solidFill>
              </a:defRPr>
            </a:lvl6pPr>
            <a:lvl7pPr lvl="6" algn="ctr">
              <a:spcBef>
                <a:spcPts val="0"/>
              </a:spcBef>
              <a:buClr>
                <a:schemeClr val="dk2"/>
              </a:buClr>
              <a:buSzPct val="100000"/>
              <a:buNone/>
              <a:defRPr sz="3000">
                <a:solidFill>
                  <a:schemeClr val="dk2"/>
                </a:solidFill>
              </a:defRPr>
            </a:lvl7pPr>
            <a:lvl8pPr lvl="7" algn="ctr">
              <a:spcBef>
                <a:spcPts val="0"/>
              </a:spcBef>
              <a:buClr>
                <a:schemeClr val="dk2"/>
              </a:buClr>
              <a:buSzPct val="100000"/>
              <a:buNone/>
              <a:defRPr sz="3000">
                <a:solidFill>
                  <a:schemeClr val="dk2"/>
                </a:solidFill>
              </a:defRPr>
            </a:lvl8pPr>
            <a:lvl9pPr lvl="8" algn="ctr">
              <a:spcBef>
                <a:spcPts val="0"/>
              </a:spcBef>
              <a:buClr>
                <a:schemeClr val="dk2"/>
              </a:buClr>
              <a:buSzPct val="100000"/>
              <a:buNone/>
              <a:defRPr sz="3000">
                <a:solidFill>
                  <a:schemeClr val="dk2"/>
                </a:solidFill>
              </a:defRPr>
            </a:lvl9pPr>
          </a:lstStyle>
          <a:p>
            <a:endParaRPr/>
          </a:p>
        </p:txBody>
      </p:sp>
      <p:sp>
        <p:nvSpPr>
          <p:cNvPr id="12" name="Shape 1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724"/>
            <a:ext cx="4038600" cy="29825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3724"/>
            <a:ext cx="4038600" cy="29825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637AF-00E8-4E8E-80FD-A4D872D66332}" type="datetime1">
              <a:rPr smtClean="0"/>
              <a:pPr/>
              <a:t>1/20/2016</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6CBFF468-48DB-46A7-B4A4-C360C69181D1}" type="slidenum">
              <a:rPr/>
              <a:pPr/>
              <a:t>‹#›</a:t>
            </a:fld>
            <a:endParaRPr/>
          </a:p>
        </p:txBody>
      </p:sp>
    </p:spTree>
    <p:extLst>
      <p:ext uri="{BB962C8B-B14F-4D97-AF65-F5344CB8AC3E}">
        <p14:creationId xmlns:p14="http://schemas.microsoft.com/office/powerpoint/2010/main" val="250318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637AF-00E8-4E8E-80FD-A4D872D66332}" type="datetime1">
              <a:rPr smtClean="0"/>
              <a:pPr/>
              <a:t>1/20/2016</a:t>
            </a:fld>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C8774590-97C9-46AE-AA97-0133B1DD14EE}" type="slidenum">
              <a:rPr/>
              <a:pPr/>
              <a:t>‹#›</a:t>
            </a:fld>
            <a:endParaRPr/>
          </a:p>
        </p:txBody>
      </p:sp>
    </p:spTree>
    <p:extLst>
      <p:ext uri="{BB962C8B-B14F-4D97-AF65-F5344CB8AC3E}">
        <p14:creationId xmlns:p14="http://schemas.microsoft.com/office/powerpoint/2010/main" val="601827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637AF-00E8-4E8E-80FD-A4D872D66332}" type="datetime1">
              <a:rPr smtClean="0"/>
              <a:pPr/>
              <a:t>1/20/2016</a:t>
            </a:fld>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A47755E3-36C9-475D-ABC2-6B09DA46956B}" type="slidenum">
              <a:rPr/>
              <a:pPr/>
              <a:t>‹#›</a:t>
            </a:fld>
            <a:endParaRPr/>
          </a:p>
        </p:txBody>
      </p:sp>
    </p:spTree>
    <p:extLst>
      <p:ext uri="{BB962C8B-B14F-4D97-AF65-F5344CB8AC3E}">
        <p14:creationId xmlns:p14="http://schemas.microsoft.com/office/powerpoint/2010/main" val="410906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637AF-00E8-4E8E-80FD-A4D872D66332}" type="datetime1">
              <a:rPr smtClean="0"/>
              <a:pPr/>
              <a:t>1/20/2016</a:t>
            </a:fld>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5390297E-1C0F-438B-A46A-E8D0D62269B4}" type="slidenum">
              <a:rPr/>
              <a:pPr/>
              <a:t>‹#›</a:t>
            </a:fld>
            <a:endParaRPr/>
          </a:p>
        </p:txBody>
      </p:sp>
    </p:spTree>
    <p:extLst>
      <p:ext uri="{BB962C8B-B14F-4D97-AF65-F5344CB8AC3E}">
        <p14:creationId xmlns:p14="http://schemas.microsoft.com/office/powerpoint/2010/main" val="115768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smtClean="0"/>
              <a:pPr/>
              <a:t>1/20/2016</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AE2F1A0B-E026-47DB-BF07-49DE879D86F1}" type="slidenum">
              <a:rPr/>
              <a:pPr/>
              <a:t>‹#›</a:t>
            </a:fld>
            <a:endParaRPr/>
          </a:p>
        </p:txBody>
      </p:sp>
    </p:spTree>
    <p:extLst>
      <p:ext uri="{BB962C8B-B14F-4D97-AF65-F5344CB8AC3E}">
        <p14:creationId xmlns:p14="http://schemas.microsoft.com/office/powerpoint/2010/main" val="119705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smtClean="0"/>
              <a:pPr/>
              <a:t>1/20/2016</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D08A64FE-7495-46CC-A278-10882D86CC85}" type="slidenum">
              <a:rPr/>
              <a:pPr/>
              <a:t>‹#›</a:t>
            </a:fld>
            <a:endParaRPr/>
          </a:p>
        </p:txBody>
      </p:sp>
    </p:spTree>
    <p:extLst>
      <p:ext uri="{BB962C8B-B14F-4D97-AF65-F5344CB8AC3E}">
        <p14:creationId xmlns:p14="http://schemas.microsoft.com/office/powerpoint/2010/main" val="363947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D00EFFAC-0F63-4D0D-A818-407F5CD02648}" type="slidenum">
              <a:rPr/>
              <a:pPr/>
              <a:t>‹#›</a:t>
            </a:fld>
            <a:endParaRPr/>
          </a:p>
        </p:txBody>
      </p:sp>
    </p:spTree>
    <p:extLst>
      <p:ext uri="{BB962C8B-B14F-4D97-AF65-F5344CB8AC3E}">
        <p14:creationId xmlns:p14="http://schemas.microsoft.com/office/powerpoint/2010/main" val="2969101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788"/>
            <a:ext cx="2057400" cy="3981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788"/>
            <a:ext cx="6019800" cy="398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F3397E65-054A-427F-9C66-2065ED4DBFA5}" type="slidenum">
              <a:rPr/>
              <a:pPr/>
              <a:t>‹#›</a:t>
            </a:fld>
            <a:endParaRPr/>
          </a:p>
        </p:txBody>
      </p:sp>
    </p:spTree>
    <p:extLst>
      <p:ext uri="{BB962C8B-B14F-4D97-AF65-F5344CB8AC3E}">
        <p14:creationId xmlns:p14="http://schemas.microsoft.com/office/powerpoint/2010/main" val="2955347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Tree>
    <p:extLst>
      <p:ext uri="{BB962C8B-B14F-4D97-AF65-F5344CB8AC3E}">
        <p14:creationId xmlns:p14="http://schemas.microsoft.com/office/powerpoint/2010/main" val="2722228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A7DDC78F-8F01-4700-AC64-C6465CE6E46F}" type="slidenum">
              <a:rPr/>
              <a:pPr/>
              <a:t>‹#›</a:t>
            </a:fld>
            <a:endParaRPr/>
          </a:p>
        </p:txBody>
      </p:sp>
    </p:spTree>
    <p:extLst>
      <p:ext uri="{BB962C8B-B14F-4D97-AF65-F5344CB8AC3E}">
        <p14:creationId xmlns:p14="http://schemas.microsoft.com/office/powerpoint/2010/main" val="218912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927A65D5-73BD-427E-84BC-B34CB695A0E8}" type="slidenum">
              <a:rPr/>
              <a:pPr/>
              <a:t>‹#›</a:t>
            </a:fld>
            <a:endParaRPr/>
          </a:p>
        </p:txBody>
      </p:sp>
    </p:spTree>
    <p:extLst>
      <p:ext uri="{BB962C8B-B14F-4D97-AF65-F5344CB8AC3E}">
        <p14:creationId xmlns:p14="http://schemas.microsoft.com/office/powerpoint/2010/main" val="386914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02829D0-0F67-4C7A-9A38-4C949D788F66}" type="slidenum">
              <a:rPr/>
              <a:pPr/>
              <a:t>‹#›</a:t>
            </a:fld>
            <a:endParaRPr/>
          </a:p>
        </p:txBody>
      </p:sp>
    </p:spTree>
    <p:extLst>
      <p:ext uri="{BB962C8B-B14F-4D97-AF65-F5344CB8AC3E}">
        <p14:creationId xmlns:p14="http://schemas.microsoft.com/office/powerpoint/2010/main" val="1826289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3724"/>
            <a:ext cx="4038600" cy="29825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3724"/>
            <a:ext cx="4038600" cy="29825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637AF-00E8-4E8E-80FD-A4D872D66332}" type="datetime1">
              <a:rPr smtClean="0"/>
              <a:pPr/>
              <a:t>1/20/2016</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6CBFF468-48DB-46A7-B4A4-C360C69181D1}" type="slidenum">
              <a:rPr/>
              <a:pPr/>
              <a:t>‹#›</a:t>
            </a:fld>
            <a:endParaRPr/>
          </a:p>
        </p:txBody>
      </p:sp>
    </p:spTree>
    <p:extLst>
      <p:ext uri="{BB962C8B-B14F-4D97-AF65-F5344CB8AC3E}">
        <p14:creationId xmlns:p14="http://schemas.microsoft.com/office/powerpoint/2010/main" val="120669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637AF-00E8-4E8E-80FD-A4D872D66332}" type="datetime1">
              <a:rPr smtClean="0"/>
              <a:pPr/>
              <a:t>1/20/2016</a:t>
            </a:fld>
            <a:endParaRPr/>
          </a:p>
        </p:txBody>
      </p:sp>
      <p:sp>
        <p:nvSpPr>
          <p:cNvPr id="8" name="Footer Placeholder 7"/>
          <p:cNvSpPr>
            <a:spLocks noGrp="1"/>
          </p:cNvSpPr>
          <p:nvPr>
            <p:ph type="ftr" sz="quarter" idx="11"/>
          </p:nvPr>
        </p:nvSpPr>
        <p:spPr/>
        <p:txBody>
          <a:bodyPr/>
          <a:lstStyle/>
          <a:p>
            <a:endParaRPr>
              <a:solidFill>
                <a:prstClr val="black"/>
              </a:solidFill>
            </a:endParaRPr>
          </a:p>
        </p:txBody>
      </p:sp>
      <p:sp>
        <p:nvSpPr>
          <p:cNvPr id="9" name="Slide Number Placeholder 8"/>
          <p:cNvSpPr>
            <a:spLocks noGrp="1"/>
          </p:cNvSpPr>
          <p:nvPr>
            <p:ph type="sldNum" sz="quarter" idx="12"/>
          </p:nvPr>
        </p:nvSpPr>
        <p:spPr/>
        <p:txBody>
          <a:bodyPr/>
          <a:lstStyle/>
          <a:p>
            <a:fld id="{C8774590-97C9-46AE-AA97-0133B1DD14EE}" type="slidenum">
              <a:rPr/>
              <a:pPr/>
              <a:t>‹#›</a:t>
            </a:fld>
            <a:endParaRPr/>
          </a:p>
        </p:txBody>
      </p:sp>
    </p:spTree>
    <p:extLst>
      <p:ext uri="{BB962C8B-B14F-4D97-AF65-F5344CB8AC3E}">
        <p14:creationId xmlns:p14="http://schemas.microsoft.com/office/powerpoint/2010/main" val="180486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637AF-00E8-4E8E-80FD-A4D872D66332}" type="datetime1">
              <a:rPr smtClean="0"/>
              <a:pPr/>
              <a:t>1/20/2016</a:t>
            </a:fld>
            <a:endParaRPr/>
          </a:p>
        </p:txBody>
      </p:sp>
      <p:sp>
        <p:nvSpPr>
          <p:cNvPr id="4" name="Footer Placeholder 3"/>
          <p:cNvSpPr>
            <a:spLocks noGrp="1"/>
          </p:cNvSpPr>
          <p:nvPr>
            <p:ph type="ftr" sz="quarter" idx="11"/>
          </p:nvPr>
        </p:nvSpPr>
        <p:spPr/>
        <p:txBody>
          <a:bodyPr/>
          <a:lstStyle/>
          <a:p>
            <a:endParaRPr>
              <a:solidFill>
                <a:prstClr val="black"/>
              </a:solidFill>
            </a:endParaRPr>
          </a:p>
        </p:txBody>
      </p:sp>
      <p:sp>
        <p:nvSpPr>
          <p:cNvPr id="5" name="Slide Number Placeholder 4"/>
          <p:cNvSpPr>
            <a:spLocks noGrp="1"/>
          </p:cNvSpPr>
          <p:nvPr>
            <p:ph type="sldNum" sz="quarter" idx="12"/>
          </p:nvPr>
        </p:nvSpPr>
        <p:spPr/>
        <p:txBody>
          <a:bodyPr/>
          <a:lstStyle/>
          <a:p>
            <a:fld id="{A47755E3-36C9-475D-ABC2-6B09DA46956B}" type="slidenum">
              <a:rPr/>
              <a:pPr/>
              <a:t>‹#›</a:t>
            </a:fld>
            <a:endParaRPr/>
          </a:p>
        </p:txBody>
      </p:sp>
    </p:spTree>
    <p:extLst>
      <p:ext uri="{BB962C8B-B14F-4D97-AF65-F5344CB8AC3E}">
        <p14:creationId xmlns:p14="http://schemas.microsoft.com/office/powerpoint/2010/main" val="3347115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637AF-00E8-4E8E-80FD-A4D872D66332}" type="datetime1">
              <a:rPr smtClean="0"/>
              <a:pPr/>
              <a:t>1/20/2016</a:t>
            </a:fld>
            <a:endParaRPr/>
          </a:p>
        </p:txBody>
      </p:sp>
      <p:sp>
        <p:nvSpPr>
          <p:cNvPr id="3" name="Footer Placeholder 2"/>
          <p:cNvSpPr>
            <a:spLocks noGrp="1"/>
          </p:cNvSpPr>
          <p:nvPr>
            <p:ph type="ftr" sz="quarter" idx="11"/>
          </p:nvPr>
        </p:nvSpPr>
        <p:spPr/>
        <p:txBody>
          <a:bodyPr/>
          <a:lstStyle/>
          <a:p>
            <a:endParaRPr>
              <a:solidFill>
                <a:prstClr val="black"/>
              </a:solidFill>
            </a:endParaRPr>
          </a:p>
        </p:txBody>
      </p:sp>
      <p:sp>
        <p:nvSpPr>
          <p:cNvPr id="4" name="Slide Number Placeholder 3"/>
          <p:cNvSpPr>
            <a:spLocks noGrp="1"/>
          </p:cNvSpPr>
          <p:nvPr>
            <p:ph type="sldNum" sz="quarter" idx="12"/>
          </p:nvPr>
        </p:nvSpPr>
        <p:spPr/>
        <p:txBody>
          <a:bodyPr/>
          <a:lstStyle/>
          <a:p>
            <a:fld id="{5390297E-1C0F-438B-A46A-E8D0D62269B4}" type="slidenum">
              <a:rPr/>
              <a:pPr/>
              <a:t>‹#›</a:t>
            </a:fld>
            <a:endParaRPr/>
          </a:p>
        </p:txBody>
      </p:sp>
    </p:spTree>
    <p:extLst>
      <p:ext uri="{BB962C8B-B14F-4D97-AF65-F5344CB8AC3E}">
        <p14:creationId xmlns:p14="http://schemas.microsoft.com/office/powerpoint/2010/main" val="94270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smtClean="0"/>
              <a:pPr/>
              <a:t>1/20/2016</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AE2F1A0B-E026-47DB-BF07-49DE879D86F1}" type="slidenum">
              <a:rPr/>
              <a:pPr/>
              <a:t>‹#›</a:t>
            </a:fld>
            <a:endParaRPr/>
          </a:p>
        </p:txBody>
      </p:sp>
    </p:spTree>
    <p:extLst>
      <p:ext uri="{BB962C8B-B14F-4D97-AF65-F5344CB8AC3E}">
        <p14:creationId xmlns:p14="http://schemas.microsoft.com/office/powerpoint/2010/main" val="145879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637AF-00E8-4E8E-80FD-A4D872D66332}" type="datetime1">
              <a:rPr smtClean="0"/>
              <a:pPr/>
              <a:t>1/20/2016</a:t>
            </a:fld>
            <a:endParaRPr/>
          </a:p>
        </p:txBody>
      </p:sp>
      <p:sp>
        <p:nvSpPr>
          <p:cNvPr id="6" name="Footer Placeholder 5"/>
          <p:cNvSpPr>
            <a:spLocks noGrp="1"/>
          </p:cNvSpPr>
          <p:nvPr>
            <p:ph type="ftr" sz="quarter" idx="11"/>
          </p:nvPr>
        </p:nvSpPr>
        <p:spPr/>
        <p:txBody>
          <a:bodyPr/>
          <a:lstStyle/>
          <a:p>
            <a:endParaRPr>
              <a:solidFill>
                <a:prstClr val="black"/>
              </a:solidFill>
            </a:endParaRPr>
          </a:p>
        </p:txBody>
      </p:sp>
      <p:sp>
        <p:nvSpPr>
          <p:cNvPr id="7" name="Slide Number Placeholder 6"/>
          <p:cNvSpPr>
            <a:spLocks noGrp="1"/>
          </p:cNvSpPr>
          <p:nvPr>
            <p:ph type="sldNum" sz="quarter" idx="12"/>
          </p:nvPr>
        </p:nvSpPr>
        <p:spPr/>
        <p:txBody>
          <a:bodyPr/>
          <a:lstStyle/>
          <a:p>
            <a:fld id="{D08A64FE-7495-46CC-A278-10882D86CC85}" type="slidenum">
              <a:rPr/>
              <a:pPr/>
              <a:t>‹#›</a:t>
            </a:fld>
            <a:endParaRPr/>
          </a:p>
        </p:txBody>
      </p:sp>
    </p:spTree>
    <p:extLst>
      <p:ext uri="{BB962C8B-B14F-4D97-AF65-F5344CB8AC3E}">
        <p14:creationId xmlns:p14="http://schemas.microsoft.com/office/powerpoint/2010/main" val="66699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D00EFFAC-0F63-4D0D-A818-407F5CD02648}" type="slidenum">
              <a:rPr/>
              <a:pPr/>
              <a:t>‹#›</a:t>
            </a:fld>
            <a:endParaRPr/>
          </a:p>
        </p:txBody>
      </p:sp>
    </p:spTree>
    <p:extLst>
      <p:ext uri="{BB962C8B-B14F-4D97-AF65-F5344CB8AC3E}">
        <p14:creationId xmlns:p14="http://schemas.microsoft.com/office/powerpoint/2010/main" val="262992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4788"/>
            <a:ext cx="2057400" cy="3981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4788"/>
            <a:ext cx="6019800" cy="398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F3397E65-054A-427F-9C66-2065ED4DBFA5}" type="slidenum">
              <a:rPr/>
              <a:pPr/>
              <a:t>‹#›</a:t>
            </a:fld>
            <a:endParaRPr/>
          </a:p>
        </p:txBody>
      </p:sp>
    </p:spTree>
    <p:extLst>
      <p:ext uri="{BB962C8B-B14F-4D97-AF65-F5344CB8AC3E}">
        <p14:creationId xmlns:p14="http://schemas.microsoft.com/office/powerpoint/2010/main" val="65242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Tree>
    <p:extLst>
      <p:ext uri="{BB962C8B-B14F-4D97-AF65-F5344CB8AC3E}">
        <p14:creationId xmlns:p14="http://schemas.microsoft.com/office/powerpoint/2010/main" val="2544547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6375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9100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7331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160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1057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746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7689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2712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80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2809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9280F6-8EF6-439D-B7B4-4790B4C2865B}" type="datetimeFigureOut">
              <a:rPr lang="en-GB" smtClean="0">
                <a:solidFill>
                  <a:prstClr val="black">
                    <a:tint val="75000"/>
                  </a:prstClr>
                </a:solidFill>
              </a:rPr>
              <a:pPr/>
              <a:t>20/01/2016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2BACA6B-5BA0-4DBB-B863-3F81BFC99F6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2099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layout with centered title and subtitle placeholders">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1597819"/>
            <a:ext cx="7772400" cy="1102518"/>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1pPr>
            <a:lvl2pPr marL="557213" marR="0" lvl="1" indent="-214313"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2pPr>
            <a:lvl3pPr marL="857250" marR="0" lvl="2" indent="-17145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3pPr>
            <a:lvl4pPr marL="1200150" marR="0" lvl="3" indent="-17145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4pPr>
            <a:lvl5pPr marL="1543050" marR="0" lvl="4" indent="-17145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5pPr>
            <a:lvl6pPr marL="1885950" marR="0" lvl="5" indent="-17145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6pPr>
            <a:lvl7pPr marL="2571750" marR="0" lvl="6" indent="-17145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7pPr>
            <a:lvl8pPr marL="3600450" marR="0" lvl="7" indent="-17145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8pPr>
            <a:lvl9pPr marL="4972050" marR="0" lvl="8" indent="-171450" algn="l" rtl="0">
              <a:lnSpc>
                <a:spcPct val="100000"/>
              </a:lnSpc>
              <a:spcBef>
                <a:spcPts val="300"/>
              </a:spcBef>
              <a:spcAft>
                <a:spcPts val="0"/>
              </a:spcAft>
              <a:buNone/>
              <a:defRPr sz="2700" b="0" i="0" u="none" strike="noStrike" cap="none">
                <a:solidFill>
                  <a:srgbClr val="323232"/>
                </a:solidFill>
                <a:latin typeface="Galdeano"/>
                <a:ea typeface="Galdeano"/>
                <a:cs typeface="Galdeano"/>
                <a:sym typeface="Galdeano"/>
              </a:defRPr>
            </a:lvl9pPr>
          </a:lstStyle>
          <a:p>
            <a:endParaRPr/>
          </a:p>
        </p:txBody>
      </p:sp>
      <p:sp>
        <p:nvSpPr>
          <p:cNvPr id="29" name="Shape 29"/>
          <p:cNvSpPr txBox="1">
            <a:spLocks noGrp="1"/>
          </p:cNvSpPr>
          <p:nvPr>
            <p:ph type="subTitle" idx="1"/>
          </p:nvPr>
        </p:nvSpPr>
        <p:spPr>
          <a:xfrm>
            <a:off x="1371601" y="2914650"/>
            <a:ext cx="6400799" cy="1314450"/>
          </a:xfrm>
          <a:prstGeom prst="rect">
            <a:avLst/>
          </a:prstGeom>
          <a:noFill/>
          <a:ln>
            <a:noFill/>
          </a:ln>
        </p:spPr>
        <p:txBody>
          <a:bodyPr lIns="91425" tIns="91425" rIns="91425" bIns="91425" anchor="t" anchorCtr="0"/>
          <a:lstStyle>
            <a:lvl1pPr marL="257175" marR="0" lvl="0" indent="-257175" algn="l" rtl="0">
              <a:lnSpc>
                <a:spcPct val="100000"/>
              </a:lnSpc>
              <a:spcBef>
                <a:spcPts val="450"/>
              </a:spcBef>
              <a:spcAft>
                <a:spcPts val="0"/>
              </a:spcAft>
              <a:buNone/>
              <a:defRPr sz="1650" b="0" i="0" u="none" strike="noStrike" cap="none">
                <a:solidFill>
                  <a:srgbClr val="323232"/>
                </a:solidFill>
                <a:latin typeface="Galdeano"/>
                <a:ea typeface="Galdeano"/>
                <a:cs typeface="Galdeano"/>
                <a:sym typeface="Galdeano"/>
              </a:defRPr>
            </a:lvl1pPr>
            <a:lvl2pPr marL="557213" marR="0" lvl="1" indent="-214313" algn="l" rtl="0">
              <a:lnSpc>
                <a:spcPct val="100000"/>
              </a:lnSpc>
              <a:spcBef>
                <a:spcPts val="450"/>
              </a:spcBef>
              <a:spcAft>
                <a:spcPts val="0"/>
              </a:spcAft>
              <a:buNone/>
              <a:defRPr sz="1500" b="0" i="0" u="none" strike="noStrike" cap="none">
                <a:solidFill>
                  <a:srgbClr val="323232"/>
                </a:solidFill>
                <a:latin typeface="Galdeano"/>
                <a:ea typeface="Galdeano"/>
                <a:cs typeface="Galdeano"/>
                <a:sym typeface="Galdeano"/>
              </a:defRPr>
            </a:lvl2pPr>
            <a:lvl3pPr marL="857250" marR="0" lvl="2" indent="-171450" algn="l" rtl="0">
              <a:lnSpc>
                <a:spcPct val="100000"/>
              </a:lnSpc>
              <a:spcBef>
                <a:spcPts val="450"/>
              </a:spcBef>
              <a:spcAft>
                <a:spcPts val="0"/>
              </a:spcAft>
              <a:buNone/>
              <a:defRPr sz="1350" b="0" i="0" u="none" strike="noStrike" cap="none">
                <a:solidFill>
                  <a:srgbClr val="323232"/>
                </a:solidFill>
                <a:latin typeface="Galdeano"/>
                <a:ea typeface="Galdeano"/>
                <a:cs typeface="Galdeano"/>
                <a:sym typeface="Galdeano"/>
              </a:defRPr>
            </a:lvl3pPr>
            <a:lvl4pPr marL="1200150" marR="0" lvl="3" indent="-171450" algn="l" rtl="0">
              <a:lnSpc>
                <a:spcPct val="100000"/>
              </a:lnSpc>
              <a:spcBef>
                <a:spcPts val="450"/>
              </a:spcBef>
              <a:spcAft>
                <a:spcPts val="0"/>
              </a:spcAft>
              <a:buNone/>
              <a:defRPr sz="1200" b="0" i="0" u="none" strike="noStrike" cap="none">
                <a:solidFill>
                  <a:srgbClr val="323232"/>
                </a:solidFill>
                <a:latin typeface="Galdeano"/>
                <a:ea typeface="Galdeano"/>
                <a:cs typeface="Galdeano"/>
                <a:sym typeface="Galdeano"/>
              </a:defRPr>
            </a:lvl4pPr>
            <a:lvl5pPr marL="1543050" marR="0" lvl="4" indent="-171450" algn="l" rtl="0">
              <a:lnSpc>
                <a:spcPct val="100000"/>
              </a:lnSpc>
              <a:spcBef>
                <a:spcPts val="450"/>
              </a:spcBef>
              <a:spcAft>
                <a:spcPts val="0"/>
              </a:spcAft>
              <a:buNone/>
              <a:defRPr sz="1200" b="0" i="0" u="none" strike="noStrike" cap="none">
                <a:solidFill>
                  <a:srgbClr val="323232"/>
                </a:solidFill>
                <a:latin typeface="Galdeano"/>
                <a:ea typeface="Galdeano"/>
                <a:cs typeface="Galdeano"/>
                <a:sym typeface="Galdeano"/>
              </a:defRPr>
            </a:lvl5pPr>
            <a:lvl6pPr marL="1885950" marR="0" lvl="5" indent="-171450" algn="l" rtl="0">
              <a:lnSpc>
                <a:spcPct val="100000"/>
              </a:lnSpc>
              <a:spcBef>
                <a:spcPts val="450"/>
              </a:spcBef>
              <a:spcAft>
                <a:spcPts val="0"/>
              </a:spcAft>
              <a:buNone/>
              <a:defRPr sz="1200" b="0" i="0" u="none" strike="noStrike" cap="none">
                <a:solidFill>
                  <a:srgbClr val="323232"/>
                </a:solidFill>
                <a:latin typeface="Galdeano"/>
                <a:ea typeface="Galdeano"/>
                <a:cs typeface="Galdeano"/>
                <a:sym typeface="Galdeano"/>
              </a:defRPr>
            </a:lvl6pPr>
            <a:lvl7pPr marL="2571750" marR="0" lvl="6" indent="-171450" algn="l" rtl="0">
              <a:lnSpc>
                <a:spcPct val="100000"/>
              </a:lnSpc>
              <a:spcBef>
                <a:spcPts val="450"/>
              </a:spcBef>
              <a:spcAft>
                <a:spcPts val="0"/>
              </a:spcAft>
              <a:buNone/>
              <a:defRPr sz="1200" b="0" i="0" u="none" strike="noStrike" cap="none">
                <a:solidFill>
                  <a:srgbClr val="323232"/>
                </a:solidFill>
                <a:latin typeface="Galdeano"/>
                <a:ea typeface="Galdeano"/>
                <a:cs typeface="Galdeano"/>
                <a:sym typeface="Galdeano"/>
              </a:defRPr>
            </a:lvl7pPr>
            <a:lvl8pPr marL="3600450" marR="0" lvl="7" indent="-171450" algn="l" rtl="0">
              <a:lnSpc>
                <a:spcPct val="100000"/>
              </a:lnSpc>
              <a:spcBef>
                <a:spcPts val="450"/>
              </a:spcBef>
              <a:spcAft>
                <a:spcPts val="0"/>
              </a:spcAft>
              <a:buNone/>
              <a:defRPr sz="1200" b="0" i="0" u="none" strike="noStrike" cap="none">
                <a:solidFill>
                  <a:srgbClr val="323232"/>
                </a:solidFill>
                <a:latin typeface="Galdeano"/>
                <a:ea typeface="Galdeano"/>
                <a:cs typeface="Galdeano"/>
                <a:sym typeface="Galdeano"/>
              </a:defRPr>
            </a:lvl8pPr>
            <a:lvl9pPr marL="4972050" marR="0" lvl="8" indent="-171450" algn="l" rtl="0">
              <a:lnSpc>
                <a:spcPct val="100000"/>
              </a:lnSpc>
              <a:spcBef>
                <a:spcPts val="450"/>
              </a:spcBef>
              <a:spcAft>
                <a:spcPts val="0"/>
              </a:spcAft>
              <a:buNone/>
              <a:defRPr sz="1200" b="0" i="0" u="none" strike="noStrike" cap="none">
                <a:solidFill>
                  <a:srgbClr val="323232"/>
                </a:solidFill>
                <a:latin typeface="Galdeano"/>
                <a:ea typeface="Galdeano"/>
                <a:cs typeface="Galdeano"/>
                <a:sym typeface="Galdeano"/>
              </a:defRPr>
            </a:lvl9pPr>
          </a:lstStyle>
          <a:p>
            <a:endParaRPr/>
          </a:p>
        </p:txBody>
      </p:sp>
      <p:sp>
        <p:nvSpPr>
          <p:cNvPr id="30" name="Shape 30"/>
          <p:cNvSpPr txBox="1">
            <a:spLocks noGrp="1"/>
          </p:cNvSpPr>
          <p:nvPr>
            <p:ph type="dt" idx="10"/>
          </p:nvPr>
        </p:nvSpPr>
        <p:spPr>
          <a:xfrm>
            <a:off x="276226" y="4820841"/>
            <a:ext cx="2120899" cy="2095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50" b="1" i="0" u="none">
                <a:solidFill>
                  <a:srgbClr val="323232"/>
                </a:solidFill>
                <a:latin typeface="Times New Roman"/>
                <a:ea typeface="Times New Roman"/>
                <a:cs typeface="Times New Roman"/>
                <a:sym typeface="Times New Roman"/>
              </a:defRPr>
            </a:lvl1pPr>
            <a:lvl2pPr marL="557213" marR="0" lvl="1" indent="-214313"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857250" marR="0" lvl="2"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200150" marR="0" lvl="3"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543050" marR="0" lvl="4"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1885950" marR="0" lvl="5"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2571750" marR="0" lvl="6"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3600450" marR="0" lvl="7"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4972050" marR="0" lvl="8"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743325" y="4820841"/>
            <a:ext cx="4073524" cy="2095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50" b="1" i="0" u="none">
                <a:solidFill>
                  <a:srgbClr val="323232"/>
                </a:solidFill>
                <a:latin typeface="Times New Roman"/>
                <a:ea typeface="Times New Roman"/>
                <a:cs typeface="Times New Roman"/>
                <a:sym typeface="Times New Roman"/>
              </a:defRPr>
            </a:lvl1pPr>
            <a:lvl2pPr marL="557213" marR="0" lvl="1" indent="-214313"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857250" marR="0" lvl="2"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200150" marR="0" lvl="3"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543050" marR="0" lvl="4"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1885950" marR="0" lvl="5"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2571750" marR="0" lvl="6"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3600450" marR="0" lvl="7"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4972050" marR="0" lvl="8"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7991476" y="4797028"/>
            <a:ext cx="863599" cy="251221"/>
          </a:xfrm>
          <a:prstGeom prst="rect">
            <a:avLst/>
          </a:prstGeom>
          <a:noFill/>
          <a:ln>
            <a:noFill/>
          </a:ln>
        </p:spPr>
        <p:txBody>
          <a:bodyPr lIns="90000" tIns="46800" rIns="90000" bIns="46800" anchor="ctr" anchorCtr="0">
            <a:noAutofit/>
          </a:bodyPr>
          <a:lstStyle/>
          <a:p>
            <a:pPr algn="r">
              <a:buSzPct val="25000"/>
            </a:pPr>
            <a:fld id="{00000000-1234-1234-1234-123412341234}" type="slidenum">
              <a:rPr lang="en-US" sz="1200" b="1">
                <a:solidFill>
                  <a:srgbClr val="323232"/>
                </a:solidFill>
                <a:latin typeface="Times New Roman"/>
                <a:ea typeface="Times New Roman"/>
                <a:cs typeface="Times New Roman"/>
                <a:sym typeface="Times New Roman"/>
              </a:rPr>
              <a:pPr algn="r">
                <a:buSzPct val="25000"/>
              </a:pPr>
              <a:t>‹#›</a:t>
            </a:fld>
            <a:endParaRPr lang="en-US" sz="1200" b="1">
              <a:solidFill>
                <a:srgbClr val="32323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89790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92E06-4B65-45DB-B95B-AFC82EC1F3D5}" type="datetimeFigureOut">
              <a:rPr lang="en-US" smtClean="0"/>
              <a:pPr/>
              <a:t>1/20/2016</a:t>
            </a:fld>
            <a:endParaRPr lang="en-US"/>
          </a:p>
        </p:txBody>
      </p:sp>
      <p:sp>
        <p:nvSpPr>
          <p:cNvPr id="5" name="Footer Placeholder 4"/>
          <p:cNvSpPr>
            <a:spLocks noGrp="1"/>
          </p:cNvSpPr>
          <p:nvPr>
            <p:ph type="ftr" sz="quarter" idx="11"/>
          </p:nvPr>
        </p:nvSpPr>
        <p:spPr>
          <a:xfrm>
            <a:off x="3743325" y="4820841"/>
            <a:ext cx="4073524" cy="209549"/>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098BC85-FDD9-4270-A364-D0C7C0866018}" type="slidenum">
              <a:rPr lang="en-US" smtClean="0"/>
              <a:pPr/>
              <a:t>‹#›</a:t>
            </a:fld>
            <a:endParaRPr lang="en-US"/>
          </a:p>
        </p:txBody>
      </p:sp>
    </p:spTree>
    <p:extLst>
      <p:ext uri="{BB962C8B-B14F-4D97-AF65-F5344CB8AC3E}">
        <p14:creationId xmlns:p14="http://schemas.microsoft.com/office/powerpoint/2010/main" val="3602548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dt" idx="10"/>
          </p:nvPr>
        </p:nvSpPr>
        <p:spPr>
          <a:xfrm>
            <a:off x="276226" y="4820841"/>
            <a:ext cx="2120899" cy="2095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50" b="1" i="0" u="none">
                <a:solidFill>
                  <a:srgbClr val="323232"/>
                </a:solidFill>
                <a:latin typeface="Times New Roman"/>
                <a:ea typeface="Times New Roman"/>
                <a:cs typeface="Times New Roman"/>
                <a:sym typeface="Times New Roman"/>
              </a:defRPr>
            </a:lvl1pPr>
            <a:lvl2pPr marL="557213" marR="0" lvl="1" indent="-214313"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857250" marR="0" lvl="2"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200150" marR="0" lvl="3"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543050" marR="0" lvl="4"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1885950" marR="0" lvl="5"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2571750" marR="0" lvl="6"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3600450" marR="0" lvl="7"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4972050" marR="0" lvl="8"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743325" y="4820841"/>
            <a:ext cx="4073524" cy="2095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50" b="1" i="0" u="none">
                <a:solidFill>
                  <a:srgbClr val="323232"/>
                </a:solidFill>
                <a:latin typeface="Times New Roman"/>
                <a:ea typeface="Times New Roman"/>
                <a:cs typeface="Times New Roman"/>
                <a:sym typeface="Times New Roman"/>
              </a:defRPr>
            </a:lvl1pPr>
            <a:lvl2pPr marL="557213" marR="0" lvl="1" indent="-214313"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857250" marR="0" lvl="2"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200150" marR="0" lvl="3"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543050" marR="0" lvl="4"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1885950" marR="0" lvl="5"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2571750" marR="0" lvl="6"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3600450" marR="0" lvl="7"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4972050" marR="0" lvl="8"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7991476" y="4797028"/>
            <a:ext cx="863599" cy="251221"/>
          </a:xfrm>
          <a:prstGeom prst="rect">
            <a:avLst/>
          </a:prstGeom>
          <a:noFill/>
          <a:ln>
            <a:noFill/>
          </a:ln>
        </p:spPr>
        <p:txBody>
          <a:bodyPr lIns="90000" tIns="46800" rIns="90000" bIns="46800" anchor="ctr" anchorCtr="0">
            <a:noAutofit/>
          </a:bodyPr>
          <a:lstStyle/>
          <a:p>
            <a:pPr algn="r">
              <a:buSzPct val="25000"/>
            </a:pPr>
            <a:fld id="{00000000-1234-1234-1234-123412341234}" type="slidenum">
              <a:rPr lang="en-US" sz="1200" b="1">
                <a:solidFill>
                  <a:srgbClr val="323232"/>
                </a:solidFill>
                <a:latin typeface="Times New Roman"/>
                <a:ea typeface="Times New Roman"/>
                <a:cs typeface="Times New Roman"/>
                <a:sym typeface="Times New Roman"/>
              </a:rPr>
              <a:pPr algn="r">
                <a:buSzPct val="25000"/>
              </a:pPr>
              <a:t>‹#›</a:t>
            </a:fld>
            <a:endParaRPr lang="en-US" sz="1200" b="1">
              <a:solidFill>
                <a:srgbClr val="32323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2312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27" name="Shape 2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A7DDC78F-8F01-4700-AC64-C6465CE6E46F}" type="slidenum">
              <a:rPr/>
              <a:pPr/>
              <a:t>‹#›</a:t>
            </a:fld>
            <a:endParaRPr/>
          </a:p>
        </p:txBody>
      </p:sp>
    </p:spTree>
    <p:extLst>
      <p:ext uri="{BB962C8B-B14F-4D97-AF65-F5344CB8AC3E}">
        <p14:creationId xmlns:p14="http://schemas.microsoft.com/office/powerpoint/2010/main" val="181273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927A65D5-73BD-427E-84BC-B34CB695A0E8}" type="slidenum">
              <a:rPr/>
              <a:pPr/>
              <a:t>‹#›</a:t>
            </a:fld>
            <a:endParaRPr/>
          </a:p>
        </p:txBody>
      </p:sp>
    </p:spTree>
    <p:extLst>
      <p:ext uri="{BB962C8B-B14F-4D97-AF65-F5344CB8AC3E}">
        <p14:creationId xmlns:p14="http://schemas.microsoft.com/office/powerpoint/2010/main" val="80632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637AF-00E8-4E8E-80FD-A4D872D66332}" type="datetime1">
              <a:rPr smtClean="0"/>
              <a:pPr/>
              <a:t>1/20/2016</a:t>
            </a:fld>
            <a:endParaRPr/>
          </a:p>
        </p:txBody>
      </p:sp>
      <p:sp>
        <p:nvSpPr>
          <p:cNvPr id="5" name="Footer Placeholder 4"/>
          <p:cNvSpPr>
            <a:spLocks noGrp="1"/>
          </p:cNvSpPr>
          <p:nvPr>
            <p:ph type="ftr" sz="quarter" idx="11"/>
          </p:nvPr>
        </p:nvSpPr>
        <p:spPr/>
        <p:txBody>
          <a:bodyPr/>
          <a:lstStyle/>
          <a:p>
            <a:endParaRPr>
              <a:solidFill>
                <a:prstClr val="black"/>
              </a:solidFill>
            </a:endParaRPr>
          </a:p>
        </p:txBody>
      </p:sp>
      <p:sp>
        <p:nvSpPr>
          <p:cNvPr id="6" name="Slide Number Placeholder 5"/>
          <p:cNvSpPr>
            <a:spLocks noGrp="1"/>
          </p:cNvSpPr>
          <p:nvPr>
            <p:ph type="sldNum" sz="quarter" idx="12"/>
          </p:nvPr>
        </p:nvSpPr>
        <p:spPr/>
        <p:txBody>
          <a:bodyPr/>
          <a:lstStyle/>
          <a:p>
            <a:fld id="{C02829D0-0F67-4C7A-9A38-4C949D788F66}" type="slidenum">
              <a:rPr/>
              <a:pPr/>
              <a:t>‹#›</a:t>
            </a:fld>
            <a:endParaRPr/>
          </a:p>
        </p:txBody>
      </p:sp>
    </p:spTree>
    <p:extLst>
      <p:ext uri="{BB962C8B-B14F-4D97-AF65-F5344CB8AC3E}">
        <p14:creationId xmlns:p14="http://schemas.microsoft.com/office/powerpoint/2010/main" val="1042202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lvl="0">
              <a:spcBef>
                <a:spcPts val="0"/>
              </a:spcBef>
              <a:buClr>
                <a:schemeClr val="dk1"/>
              </a:buClr>
              <a:buSzPct val="100000"/>
              <a:buNone/>
              <a:defRPr sz="3600" b="1">
                <a:solidFill>
                  <a:schemeClr val="dk1"/>
                </a:solidFill>
              </a:defRPr>
            </a:lvl1pPr>
            <a:lvl2pPr lvl="1">
              <a:spcBef>
                <a:spcPts val="0"/>
              </a:spcBef>
              <a:buClr>
                <a:schemeClr val="dk1"/>
              </a:buClr>
              <a:buSzPct val="100000"/>
              <a:buNone/>
              <a:defRPr sz="3600" b="1">
                <a:solidFill>
                  <a:schemeClr val="dk1"/>
                </a:solidFill>
              </a:defRPr>
            </a:lvl2pPr>
            <a:lvl3pPr lvl="2">
              <a:spcBef>
                <a:spcPts val="0"/>
              </a:spcBef>
              <a:buClr>
                <a:schemeClr val="dk1"/>
              </a:buClr>
              <a:buSzPct val="100000"/>
              <a:buNone/>
              <a:defRPr sz="3600" b="1">
                <a:solidFill>
                  <a:schemeClr val="dk1"/>
                </a:solidFill>
              </a:defRPr>
            </a:lvl3pPr>
            <a:lvl4pPr lvl="3">
              <a:spcBef>
                <a:spcPts val="0"/>
              </a:spcBef>
              <a:buClr>
                <a:schemeClr val="dk1"/>
              </a:buClr>
              <a:buSzPct val="100000"/>
              <a:buNone/>
              <a:defRPr sz="3600" b="1">
                <a:solidFill>
                  <a:schemeClr val="dk1"/>
                </a:solidFill>
              </a:defRPr>
            </a:lvl4pPr>
            <a:lvl5pPr lvl="4">
              <a:spcBef>
                <a:spcPts val="0"/>
              </a:spcBef>
              <a:buClr>
                <a:schemeClr val="dk1"/>
              </a:buClr>
              <a:buSzPct val="100000"/>
              <a:buNone/>
              <a:defRPr sz="3600" b="1">
                <a:solidFill>
                  <a:schemeClr val="dk1"/>
                </a:solidFill>
              </a:defRPr>
            </a:lvl5pPr>
            <a:lvl6pPr lvl="5">
              <a:spcBef>
                <a:spcPts val="0"/>
              </a:spcBef>
              <a:buClr>
                <a:schemeClr val="dk1"/>
              </a:buClr>
              <a:buSzPct val="100000"/>
              <a:buNone/>
              <a:defRPr sz="3600" b="1">
                <a:solidFill>
                  <a:schemeClr val="dk1"/>
                </a:solidFill>
              </a:defRPr>
            </a:lvl6pPr>
            <a:lvl7pPr lvl="6">
              <a:spcBef>
                <a:spcPts val="0"/>
              </a:spcBef>
              <a:buClr>
                <a:schemeClr val="dk1"/>
              </a:buClr>
              <a:buSzPct val="100000"/>
              <a:buNone/>
              <a:defRPr sz="3600" b="1">
                <a:solidFill>
                  <a:schemeClr val="dk1"/>
                </a:solidFill>
              </a:defRPr>
            </a:lvl7pPr>
            <a:lvl8pPr lvl="7">
              <a:spcBef>
                <a:spcPts val="0"/>
              </a:spcBef>
              <a:buClr>
                <a:schemeClr val="dk1"/>
              </a:buClr>
              <a:buSzPct val="100000"/>
              <a:buNone/>
              <a:defRPr sz="3600" b="1">
                <a:solidFill>
                  <a:schemeClr val="dk1"/>
                </a:solidFill>
              </a:defRPr>
            </a:lvl8pPr>
            <a:lvl9pPr lvl="8">
              <a:spcBef>
                <a:spcPts val="0"/>
              </a:spcBef>
              <a:buClr>
                <a:schemeClr val="dk1"/>
              </a:buClr>
              <a:buSzPct val="100000"/>
              <a:buNone/>
              <a:defRPr sz="3600" b="1">
                <a:solidFill>
                  <a:schemeClr val="dk1"/>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
        <p:nvSpPr>
          <p:cNvPr id="8" name="Shape 8"/>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300">
                <a:solidFill>
                  <a:schemeClr val="dk1"/>
                </a:solidFill>
              </a:rPr>
              <a:t>‹#›</a:t>
            </a:fld>
            <a:endParaRPr lang="en-GB"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4767391"/>
            <a:ext cx="2133360" cy="273509"/>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US" sz="900" b="0" i="0" u="none" strike="noStrike" kern="1200" cap="none" spc="0">
                <a:solidFill>
                  <a:srgbClr val="8B8B8B"/>
                </a:solidFill>
                <a:latin typeface="Calibri"/>
                <a:ea typeface="DejaVu Sans" pitchFamily="2"/>
                <a:cs typeface="DejaVu Sans" pitchFamily="2"/>
              </a:defRPr>
            </a:lvl1pPr>
          </a:lstStyle>
          <a:p>
            <a:fld id="{AD9637AF-00E8-4E8E-80FD-A4D872D66332}" type="datetime1">
              <a:rPr/>
              <a:pPr/>
              <a:t>1/20/2016</a:t>
            </a:fld>
            <a:endParaRPr/>
          </a:p>
        </p:txBody>
      </p:sp>
      <p:sp>
        <p:nvSpPr>
          <p:cNvPr id="3" name="Footer Placeholder 2"/>
          <p:cNvSpPr txBox="1">
            <a:spLocks noGrp="1"/>
          </p:cNvSpPr>
          <p:nvPr>
            <p:ph type="ftr" sz="quarter" idx="3"/>
          </p:nvPr>
        </p:nvSpPr>
        <p:spPr>
          <a:xfrm>
            <a:off x="3124079" y="4767391"/>
            <a:ext cx="2895120" cy="273509"/>
          </a:xfrm>
          <a:prstGeom prst="rect">
            <a:avLst/>
          </a:prstGeom>
          <a:noFill/>
          <a:ln>
            <a:noFill/>
          </a:ln>
        </p:spPr>
        <p:txBody>
          <a:bodyPr wrap="square" lIns="91440" tIns="45720" rIns="91440" bIns="45720" anchor="ctr" anchorCtr="0">
            <a:noAutofit/>
          </a:bodyPr>
          <a:lstStyle>
            <a:lvl1pPr lvl="0" rtl="0" hangingPunct="0">
              <a:buNone/>
              <a:tabLst/>
              <a:defRPr lang="en-US" sz="1800" kern="1200">
                <a:latin typeface="Liberation Serif" pitchFamily="18"/>
                <a:ea typeface="DejaVu Sans" pitchFamily="2"/>
                <a:cs typeface="DejaVu Sans" pitchFamily="2"/>
              </a:defRPr>
            </a:lvl1pPr>
          </a:lstStyle>
          <a:p>
            <a:endParaRPr>
              <a:solidFill>
                <a:prstClr val="black"/>
              </a:solidFill>
            </a:endParaRPr>
          </a:p>
        </p:txBody>
      </p:sp>
      <p:sp>
        <p:nvSpPr>
          <p:cNvPr id="4" name="Slide Number Placeholder 3"/>
          <p:cNvSpPr txBox="1">
            <a:spLocks noGrp="1"/>
          </p:cNvSpPr>
          <p:nvPr>
            <p:ph type="sldNum" sz="quarter" idx="4"/>
          </p:nvPr>
        </p:nvSpPr>
        <p:spPr>
          <a:xfrm>
            <a:off x="6553080" y="4767391"/>
            <a:ext cx="2133360" cy="27350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900" b="0" i="0" u="none" strike="noStrike" kern="1200" cap="none" spc="0">
                <a:solidFill>
                  <a:srgbClr val="8B8B8B"/>
                </a:solidFill>
                <a:latin typeface="Calibri"/>
                <a:ea typeface="DejaVu Sans" pitchFamily="2"/>
                <a:cs typeface="DejaVu Sans" pitchFamily="2"/>
              </a:defRPr>
            </a:lvl1pPr>
          </a:lstStyle>
          <a:p>
            <a:fld id="{731B422D-1A51-4381-8674-25EA4EE7E223}" type="slidenum">
              <a:rPr/>
              <a:pPr/>
              <a:t>‹#›</a:t>
            </a:fld>
            <a:endParaRPr/>
          </a:p>
        </p:txBody>
      </p:sp>
      <p:sp>
        <p:nvSpPr>
          <p:cNvPr id="5" name="Title Placeholder 4"/>
          <p:cNvSpPr txBox="1">
            <a:spLocks noGrp="1"/>
          </p:cNvSpPr>
          <p:nvPr>
            <p:ph type="title"/>
          </p:nvPr>
        </p:nvSpPr>
        <p:spPr>
          <a:xfrm>
            <a:off x="457200" y="205200"/>
            <a:ext cx="8229240" cy="858600"/>
          </a:xfrm>
          <a:prstGeom prst="rect">
            <a:avLst/>
          </a:prstGeom>
          <a:noFill/>
          <a:ln>
            <a:noFill/>
          </a:ln>
        </p:spPr>
        <p:txBody>
          <a:bodyPr vert="horz" lIns="0" tIns="0" rIns="0" bIns="0" anchor="ctr"/>
          <a:lstStyle/>
          <a:p>
            <a:endParaRPr lang="en-US"/>
          </a:p>
        </p:txBody>
      </p:sp>
      <p:sp>
        <p:nvSpPr>
          <p:cNvPr id="6" name="Text Placeholder 5"/>
          <p:cNvSpPr txBox="1">
            <a:spLocks noGrp="1"/>
          </p:cNvSpPr>
          <p:nvPr>
            <p:ph type="body" idx="1"/>
          </p:nvPr>
        </p:nvSpPr>
        <p:spPr>
          <a:xfrm>
            <a:off x="457200" y="1203391"/>
            <a:ext cx="8229240" cy="2982959"/>
          </a:xfrm>
          <a:prstGeom prst="rect">
            <a:avLst/>
          </a:prstGeom>
          <a:noFill/>
          <a:ln>
            <a:noFill/>
          </a:ln>
        </p:spPr>
        <p:txBody>
          <a:bodyPr vert="horz" lIns="0" tIns="0" rIns="0" bIns="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328297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lnSpc>
          <a:spcPct val="100000"/>
        </a:lnSpc>
        <a:tabLst/>
        <a:defRPr lang="en-US" sz="1350" b="0" i="0" u="none" strike="noStrike" kern="1200" cap="none" spc="0">
          <a:ln>
            <a:noFill/>
          </a:ln>
          <a:solidFill>
            <a:srgbClr val="000000"/>
          </a:solidFill>
          <a:latin typeface="Calibri"/>
          <a:ea typeface="Microsoft YaHei" pitchFamily="2"/>
          <a:cs typeface="Mangal" pitchFamily="2"/>
        </a:defRPr>
      </a:lvl1pPr>
    </p:titleStyle>
    <p:bodyStyle>
      <a:lvl1pPr marL="0" marR="0" indent="0" algn="l" rtl="0" hangingPunct="1">
        <a:lnSpc>
          <a:spcPct val="100000"/>
        </a:lnSpc>
        <a:spcBef>
          <a:spcPts val="0"/>
        </a:spcBef>
        <a:spcAft>
          <a:spcPts val="1063"/>
        </a:spcAft>
        <a:tabLst/>
        <a:defRPr lang="en-US" sz="2400" b="0" i="0" u="none" strike="noStrike" kern="1200" cap="none" spc="0">
          <a:ln>
            <a:noFill/>
          </a:ln>
          <a:solidFill>
            <a:srgbClr val="000000"/>
          </a:solidFill>
          <a:latin typeface="Calibri"/>
          <a:ea typeface="Microsoft YaHei" pitchFamily="2"/>
          <a:cs typeface="Mangal" pitchFamily="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ate Placeholder 1"/>
          <p:cNvSpPr txBox="1">
            <a:spLocks noGrp="1"/>
          </p:cNvSpPr>
          <p:nvPr>
            <p:ph type="dt" sz="half" idx="2"/>
          </p:nvPr>
        </p:nvSpPr>
        <p:spPr>
          <a:xfrm>
            <a:off x="457200" y="4767391"/>
            <a:ext cx="2133360" cy="273509"/>
          </a:xfrm>
          <a:prstGeom prst="rect">
            <a:avLst/>
          </a:prstGeom>
          <a:noFill/>
          <a:ln>
            <a:noFill/>
          </a:ln>
        </p:spPr>
        <p:txBody>
          <a:bodyPr wrap="square" lIns="91440" tIns="45720" rIns="91440" bIns="45720" anchor="ctr" anchorCtr="0">
            <a:noAutofit/>
          </a:bodyPr>
          <a:lstStyle>
            <a:lvl1pPr marL="0" marR="0" lvl="0" indent="0" algn="l" rtl="0" hangingPunct="1">
              <a:lnSpc>
                <a:spcPct val="100000"/>
              </a:lnSpc>
              <a:spcBef>
                <a:spcPts val="0"/>
              </a:spcBef>
              <a:spcAft>
                <a:spcPts val="0"/>
              </a:spcAft>
              <a:buNone/>
              <a:tabLst/>
              <a:defRPr lang="en-US" sz="900" b="0" i="0" u="none" strike="noStrike" kern="1200" cap="none" spc="0">
                <a:solidFill>
                  <a:srgbClr val="8B8B8B"/>
                </a:solidFill>
                <a:latin typeface="Calibri"/>
                <a:ea typeface="DejaVu Sans" pitchFamily="2"/>
                <a:cs typeface="DejaVu Sans" pitchFamily="2"/>
              </a:defRPr>
            </a:lvl1pPr>
          </a:lstStyle>
          <a:p>
            <a:fld id="{AD9637AF-00E8-4E8E-80FD-A4D872D66332}" type="datetime1">
              <a:rPr/>
              <a:pPr/>
              <a:t>1/20/2016</a:t>
            </a:fld>
            <a:endParaRPr/>
          </a:p>
        </p:txBody>
      </p:sp>
      <p:sp>
        <p:nvSpPr>
          <p:cNvPr id="3" name="Footer Placeholder 2"/>
          <p:cNvSpPr txBox="1">
            <a:spLocks noGrp="1"/>
          </p:cNvSpPr>
          <p:nvPr>
            <p:ph type="ftr" sz="quarter" idx="3"/>
          </p:nvPr>
        </p:nvSpPr>
        <p:spPr>
          <a:xfrm>
            <a:off x="3124079" y="4767391"/>
            <a:ext cx="2895120" cy="273509"/>
          </a:xfrm>
          <a:prstGeom prst="rect">
            <a:avLst/>
          </a:prstGeom>
          <a:noFill/>
          <a:ln>
            <a:noFill/>
          </a:ln>
        </p:spPr>
        <p:txBody>
          <a:bodyPr wrap="square" lIns="91440" tIns="45720" rIns="91440" bIns="45720" anchor="ctr" anchorCtr="0">
            <a:noAutofit/>
          </a:bodyPr>
          <a:lstStyle>
            <a:lvl1pPr lvl="0" rtl="0" hangingPunct="0">
              <a:buNone/>
              <a:tabLst/>
              <a:defRPr lang="en-US" sz="1800" kern="1200">
                <a:latin typeface="Liberation Serif" pitchFamily="18"/>
                <a:ea typeface="DejaVu Sans" pitchFamily="2"/>
                <a:cs typeface="DejaVu Sans" pitchFamily="2"/>
              </a:defRPr>
            </a:lvl1pPr>
          </a:lstStyle>
          <a:p>
            <a:endParaRPr>
              <a:solidFill>
                <a:prstClr val="black"/>
              </a:solidFill>
            </a:endParaRPr>
          </a:p>
        </p:txBody>
      </p:sp>
      <p:sp>
        <p:nvSpPr>
          <p:cNvPr id="4" name="Slide Number Placeholder 3"/>
          <p:cNvSpPr txBox="1">
            <a:spLocks noGrp="1"/>
          </p:cNvSpPr>
          <p:nvPr>
            <p:ph type="sldNum" sz="quarter" idx="4"/>
          </p:nvPr>
        </p:nvSpPr>
        <p:spPr>
          <a:xfrm>
            <a:off x="6553080" y="4767391"/>
            <a:ext cx="2133360" cy="27350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US" sz="900" b="0" i="0" u="none" strike="noStrike" kern="1200" cap="none" spc="0">
                <a:solidFill>
                  <a:srgbClr val="8B8B8B"/>
                </a:solidFill>
                <a:latin typeface="Calibri"/>
                <a:ea typeface="DejaVu Sans" pitchFamily="2"/>
                <a:cs typeface="DejaVu Sans" pitchFamily="2"/>
              </a:defRPr>
            </a:lvl1pPr>
          </a:lstStyle>
          <a:p>
            <a:fld id="{731B422D-1A51-4381-8674-25EA4EE7E223}" type="slidenum">
              <a:rPr/>
              <a:pPr/>
              <a:t>‹#›</a:t>
            </a:fld>
            <a:endParaRPr/>
          </a:p>
        </p:txBody>
      </p:sp>
      <p:sp>
        <p:nvSpPr>
          <p:cNvPr id="5" name="Title Placeholder 4"/>
          <p:cNvSpPr txBox="1">
            <a:spLocks noGrp="1"/>
          </p:cNvSpPr>
          <p:nvPr>
            <p:ph type="title"/>
          </p:nvPr>
        </p:nvSpPr>
        <p:spPr>
          <a:xfrm>
            <a:off x="457200" y="205200"/>
            <a:ext cx="8229240" cy="858600"/>
          </a:xfrm>
          <a:prstGeom prst="rect">
            <a:avLst/>
          </a:prstGeom>
          <a:noFill/>
          <a:ln>
            <a:noFill/>
          </a:ln>
        </p:spPr>
        <p:txBody>
          <a:bodyPr vert="horz" lIns="0" tIns="0" rIns="0" bIns="0" anchor="ctr"/>
          <a:lstStyle/>
          <a:p>
            <a:endParaRPr lang="en-US"/>
          </a:p>
        </p:txBody>
      </p:sp>
      <p:sp>
        <p:nvSpPr>
          <p:cNvPr id="6" name="Text Placeholder 5"/>
          <p:cNvSpPr txBox="1">
            <a:spLocks noGrp="1"/>
          </p:cNvSpPr>
          <p:nvPr>
            <p:ph type="body" idx="1"/>
          </p:nvPr>
        </p:nvSpPr>
        <p:spPr>
          <a:xfrm>
            <a:off x="457200" y="1203391"/>
            <a:ext cx="8229240" cy="2982959"/>
          </a:xfrm>
          <a:prstGeom prst="rect">
            <a:avLst/>
          </a:prstGeom>
          <a:noFill/>
          <a:ln>
            <a:noFill/>
          </a:ln>
        </p:spPr>
        <p:txBody>
          <a:bodyPr vert="horz" lIns="0" tIns="0" rIns="0" bIns="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4918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hangingPunct="1">
        <a:lnSpc>
          <a:spcPct val="100000"/>
        </a:lnSpc>
        <a:tabLst/>
        <a:defRPr lang="en-US" sz="1350" b="0" i="0" u="none" strike="noStrike" kern="1200" cap="none" spc="0">
          <a:ln>
            <a:noFill/>
          </a:ln>
          <a:solidFill>
            <a:srgbClr val="000000"/>
          </a:solidFill>
          <a:latin typeface="Calibri"/>
          <a:ea typeface="Microsoft YaHei" pitchFamily="2"/>
          <a:cs typeface="Mangal" pitchFamily="2"/>
        </a:defRPr>
      </a:lvl1pPr>
    </p:titleStyle>
    <p:bodyStyle>
      <a:lvl1pPr marL="0" marR="0" indent="0" algn="l" rtl="0" hangingPunct="1">
        <a:lnSpc>
          <a:spcPct val="100000"/>
        </a:lnSpc>
        <a:spcBef>
          <a:spcPts val="0"/>
        </a:spcBef>
        <a:spcAft>
          <a:spcPts val="1063"/>
        </a:spcAft>
        <a:tabLst/>
        <a:defRPr lang="en-US" sz="2400" b="0" i="0" u="none" strike="noStrike" kern="1200" cap="none" spc="0">
          <a:ln>
            <a:noFill/>
          </a:ln>
          <a:solidFill>
            <a:srgbClr val="000000"/>
          </a:solidFill>
          <a:latin typeface="Calibri"/>
          <a:ea typeface="Microsoft YaHei" pitchFamily="2"/>
          <a:cs typeface="Mangal" pitchFamily="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9280F6-8EF6-439D-B7B4-4790B4C2865B}" type="datetimeFigureOut">
              <a:rPr lang="en-GB" kern="1200" smtClean="0">
                <a:solidFill>
                  <a:prstClr val="black">
                    <a:tint val="75000"/>
                  </a:prstClr>
                </a:solidFill>
                <a:latin typeface="Calibri"/>
                <a:ea typeface="+mn-ea"/>
                <a:cs typeface="+mn-cs"/>
              </a:rPr>
              <a:pPr/>
              <a:t>20/01/2016</a:t>
            </a:fld>
            <a:endParaRPr lang="en-GB"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BACA6B-5BA0-4DBB-B863-3F81BFC99F6D}" type="slidenum">
              <a:rPr lang="en-GB" kern="1200" smtClean="0">
                <a:solidFill>
                  <a:prstClr val="black">
                    <a:tint val="75000"/>
                  </a:prstClr>
                </a:solidFill>
                <a:latin typeface="Calibri"/>
                <a:ea typeface="+mn-ea"/>
                <a:cs typeface="+mn-cs"/>
              </a:rPr>
              <a:pPr/>
              <a:t>‹#›</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9963957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stretch>
            <a:fillRect/>
          </a:stretch>
        </a:blipFill>
        <a:effectLst/>
      </p:bgPr>
    </p:bg>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76225" y="64294"/>
            <a:ext cx="8578850" cy="891778"/>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1pPr>
            <a:lvl2pPr marL="742950" marR="0" lvl="1" indent="-28575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2pPr>
            <a:lvl3pPr marL="1143000" marR="0" lvl="2" indent="-22860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3pPr>
            <a:lvl4pPr marL="1600200" marR="0" lvl="3" indent="-22860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4pPr>
            <a:lvl5pPr marL="2057400" marR="0" lvl="4" indent="-22860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5pPr>
            <a:lvl6pPr marL="2514600" marR="0" lvl="5" indent="-22860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6pPr>
            <a:lvl7pPr marL="3429000" marR="0" lvl="6" indent="-22860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7pPr>
            <a:lvl8pPr marL="4800600" marR="0" lvl="7" indent="-22860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8pPr>
            <a:lvl9pPr marL="6629400" marR="0" lvl="8" indent="-228600" algn="l" rtl="0">
              <a:lnSpc>
                <a:spcPct val="100000"/>
              </a:lnSpc>
              <a:spcBef>
                <a:spcPts val="400"/>
              </a:spcBef>
              <a:spcAft>
                <a:spcPts val="0"/>
              </a:spcAft>
              <a:buNone/>
              <a:defRPr sz="3600" b="0" i="0" u="none" strike="noStrike" cap="none">
                <a:solidFill>
                  <a:srgbClr val="323232"/>
                </a:solidFill>
                <a:latin typeface="Galdeano"/>
                <a:ea typeface="Galdeano"/>
                <a:cs typeface="Galdeano"/>
                <a:sym typeface="Galdeano"/>
              </a:defRPr>
            </a:lvl9pPr>
          </a:lstStyle>
          <a:p>
            <a:endParaRPr/>
          </a:p>
        </p:txBody>
      </p:sp>
      <p:sp>
        <p:nvSpPr>
          <p:cNvPr id="45" name="Shape 45"/>
          <p:cNvSpPr txBox="1">
            <a:spLocks noGrp="1"/>
          </p:cNvSpPr>
          <p:nvPr>
            <p:ph type="body" idx="1"/>
          </p:nvPr>
        </p:nvSpPr>
        <p:spPr>
          <a:xfrm>
            <a:off x="276225" y="971550"/>
            <a:ext cx="8578850" cy="3690937"/>
          </a:xfrm>
          <a:prstGeom prst="rect">
            <a:avLst/>
          </a:prstGeom>
          <a:noFill/>
          <a:ln>
            <a:noFill/>
          </a:ln>
        </p:spPr>
        <p:txBody>
          <a:bodyPr lIns="91425" tIns="91425" rIns="91425" bIns="91425" anchor="t" anchorCtr="0"/>
          <a:lstStyle>
            <a:lvl1pPr marL="342900" marR="0" lvl="0" indent="-342900" algn="l" rtl="0">
              <a:lnSpc>
                <a:spcPct val="100000"/>
              </a:lnSpc>
              <a:spcBef>
                <a:spcPts val="600"/>
              </a:spcBef>
              <a:spcAft>
                <a:spcPts val="0"/>
              </a:spcAft>
              <a:buNone/>
              <a:defRPr sz="2200" b="0" i="0" u="none" strike="noStrike" cap="none">
                <a:solidFill>
                  <a:srgbClr val="323232"/>
                </a:solidFill>
                <a:latin typeface="Galdeano"/>
                <a:ea typeface="Galdeano"/>
                <a:cs typeface="Galdeano"/>
                <a:sym typeface="Galdeano"/>
              </a:defRPr>
            </a:lvl1pPr>
            <a:lvl2pPr marL="742950" marR="0" lvl="1" indent="-285750" algn="l" rtl="0">
              <a:lnSpc>
                <a:spcPct val="100000"/>
              </a:lnSpc>
              <a:spcBef>
                <a:spcPts val="600"/>
              </a:spcBef>
              <a:spcAft>
                <a:spcPts val="0"/>
              </a:spcAft>
              <a:buNone/>
              <a:defRPr sz="2000" b="0" i="0" u="none" strike="noStrike" cap="none">
                <a:solidFill>
                  <a:srgbClr val="323232"/>
                </a:solidFill>
                <a:latin typeface="Galdeano"/>
                <a:ea typeface="Galdeano"/>
                <a:cs typeface="Galdeano"/>
                <a:sym typeface="Galdeano"/>
              </a:defRPr>
            </a:lvl2pPr>
            <a:lvl3pPr marL="1143000" marR="0" lvl="2" indent="-228600" algn="l" rtl="0">
              <a:lnSpc>
                <a:spcPct val="100000"/>
              </a:lnSpc>
              <a:spcBef>
                <a:spcPts val="600"/>
              </a:spcBef>
              <a:spcAft>
                <a:spcPts val="0"/>
              </a:spcAft>
              <a:buNone/>
              <a:defRPr sz="1800" b="0" i="0" u="none" strike="noStrike" cap="none">
                <a:solidFill>
                  <a:srgbClr val="323232"/>
                </a:solidFill>
                <a:latin typeface="Galdeano"/>
                <a:ea typeface="Galdeano"/>
                <a:cs typeface="Galdeano"/>
                <a:sym typeface="Galdeano"/>
              </a:defRPr>
            </a:lvl3pPr>
            <a:lvl4pPr marL="1600200" marR="0" lvl="3" indent="-228600" algn="l" rtl="0">
              <a:lnSpc>
                <a:spcPct val="100000"/>
              </a:lnSpc>
              <a:spcBef>
                <a:spcPts val="600"/>
              </a:spcBef>
              <a:spcAft>
                <a:spcPts val="0"/>
              </a:spcAft>
              <a:buNone/>
              <a:defRPr sz="1600" b="0" i="0" u="none" strike="noStrike" cap="none">
                <a:solidFill>
                  <a:srgbClr val="323232"/>
                </a:solidFill>
                <a:latin typeface="Galdeano"/>
                <a:ea typeface="Galdeano"/>
                <a:cs typeface="Galdeano"/>
                <a:sym typeface="Galdeano"/>
              </a:defRPr>
            </a:lvl4pPr>
            <a:lvl5pPr marL="2057400" marR="0" lvl="4" indent="-228600" algn="l" rtl="0">
              <a:lnSpc>
                <a:spcPct val="100000"/>
              </a:lnSpc>
              <a:spcBef>
                <a:spcPts val="600"/>
              </a:spcBef>
              <a:spcAft>
                <a:spcPts val="0"/>
              </a:spcAft>
              <a:buNone/>
              <a:defRPr sz="1600" b="0" i="0" u="none" strike="noStrike" cap="none">
                <a:solidFill>
                  <a:srgbClr val="323232"/>
                </a:solidFill>
                <a:latin typeface="Galdeano"/>
                <a:ea typeface="Galdeano"/>
                <a:cs typeface="Galdeano"/>
                <a:sym typeface="Galdeano"/>
              </a:defRPr>
            </a:lvl5pPr>
            <a:lvl6pPr marL="2514600" marR="0" lvl="5" indent="-228600" algn="l" rtl="0">
              <a:lnSpc>
                <a:spcPct val="100000"/>
              </a:lnSpc>
              <a:spcBef>
                <a:spcPts val="600"/>
              </a:spcBef>
              <a:spcAft>
                <a:spcPts val="0"/>
              </a:spcAft>
              <a:buNone/>
              <a:defRPr sz="1600" b="0" i="0" u="none" strike="noStrike" cap="none">
                <a:solidFill>
                  <a:srgbClr val="323232"/>
                </a:solidFill>
                <a:latin typeface="Galdeano"/>
                <a:ea typeface="Galdeano"/>
                <a:cs typeface="Galdeano"/>
                <a:sym typeface="Galdeano"/>
              </a:defRPr>
            </a:lvl6pPr>
            <a:lvl7pPr marL="3429000" marR="0" lvl="6" indent="-228600" algn="l" rtl="0">
              <a:lnSpc>
                <a:spcPct val="100000"/>
              </a:lnSpc>
              <a:spcBef>
                <a:spcPts val="600"/>
              </a:spcBef>
              <a:spcAft>
                <a:spcPts val="0"/>
              </a:spcAft>
              <a:buNone/>
              <a:defRPr sz="1600" b="0" i="0" u="none" strike="noStrike" cap="none">
                <a:solidFill>
                  <a:srgbClr val="323232"/>
                </a:solidFill>
                <a:latin typeface="Galdeano"/>
                <a:ea typeface="Galdeano"/>
                <a:cs typeface="Galdeano"/>
                <a:sym typeface="Galdeano"/>
              </a:defRPr>
            </a:lvl7pPr>
            <a:lvl8pPr marL="4800600" marR="0" lvl="7" indent="-228600" algn="l" rtl="0">
              <a:lnSpc>
                <a:spcPct val="100000"/>
              </a:lnSpc>
              <a:spcBef>
                <a:spcPts val="600"/>
              </a:spcBef>
              <a:spcAft>
                <a:spcPts val="0"/>
              </a:spcAft>
              <a:buNone/>
              <a:defRPr sz="1600" b="0" i="0" u="none" strike="noStrike" cap="none">
                <a:solidFill>
                  <a:srgbClr val="323232"/>
                </a:solidFill>
                <a:latin typeface="Galdeano"/>
                <a:ea typeface="Galdeano"/>
                <a:cs typeface="Galdeano"/>
                <a:sym typeface="Galdeano"/>
              </a:defRPr>
            </a:lvl8pPr>
            <a:lvl9pPr marL="6629400" marR="0" lvl="8" indent="-228600" algn="l" rtl="0">
              <a:lnSpc>
                <a:spcPct val="100000"/>
              </a:lnSpc>
              <a:spcBef>
                <a:spcPts val="600"/>
              </a:spcBef>
              <a:spcAft>
                <a:spcPts val="0"/>
              </a:spcAft>
              <a:buNone/>
              <a:defRPr sz="1600" b="0" i="0" u="none" strike="noStrike" cap="none">
                <a:solidFill>
                  <a:srgbClr val="323232"/>
                </a:solidFill>
                <a:latin typeface="Galdeano"/>
                <a:ea typeface="Galdeano"/>
                <a:cs typeface="Galdeano"/>
                <a:sym typeface="Galdeano"/>
              </a:defRPr>
            </a:lvl9pPr>
          </a:lstStyle>
          <a:p>
            <a:endParaRPr/>
          </a:p>
        </p:txBody>
      </p:sp>
      <p:sp>
        <p:nvSpPr>
          <p:cNvPr id="46" name="Shape 46"/>
          <p:cNvSpPr txBox="1">
            <a:spLocks noGrp="1"/>
          </p:cNvSpPr>
          <p:nvPr>
            <p:ph type="dt" idx="10"/>
          </p:nvPr>
        </p:nvSpPr>
        <p:spPr>
          <a:xfrm>
            <a:off x="276226" y="4820841"/>
            <a:ext cx="2120899" cy="20954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750" b="1" i="0" u="none">
                <a:solidFill>
                  <a:srgbClr val="323232"/>
                </a:solidFill>
                <a:latin typeface="Times New Roman"/>
                <a:ea typeface="Times New Roman"/>
                <a:cs typeface="Times New Roman"/>
                <a:sym typeface="Times New Roman"/>
              </a:defRPr>
            </a:lvl1pPr>
            <a:lvl2pPr marL="557213" marR="0" lvl="1" indent="-214313"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857250" marR="0" lvl="2"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200150" marR="0" lvl="3"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543050" marR="0" lvl="4"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1885950" marR="0" lvl="5"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2571750" marR="0" lvl="6"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3600450" marR="0" lvl="7"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4972050" marR="0" lvl="8" indent="-17145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7" name="Shape 47"/>
          <p:cNvSpPr/>
          <p:nvPr/>
        </p:nvSpPr>
        <p:spPr>
          <a:xfrm>
            <a:off x="3743325" y="4822031"/>
            <a:ext cx="4086224" cy="219075"/>
          </a:xfrm>
          <a:prstGeom prst="rect">
            <a:avLst/>
          </a:prstGeom>
          <a:noFill/>
          <a:ln>
            <a:noFill/>
          </a:ln>
        </p:spPr>
        <p:txBody>
          <a:bodyPr lIns="68569" tIns="34275" rIns="68569" bIns="34275" anchor="ctr" anchorCtr="0">
            <a:noAutofit/>
          </a:bodyPr>
          <a:lstStyle/>
          <a:p>
            <a:endParaRPr sz="1800"/>
          </a:p>
        </p:txBody>
      </p:sp>
      <p:sp>
        <p:nvSpPr>
          <p:cNvPr id="48" name="Shape 48"/>
          <p:cNvSpPr txBox="1">
            <a:spLocks noGrp="1"/>
          </p:cNvSpPr>
          <p:nvPr>
            <p:ph type="sldNum" idx="12"/>
          </p:nvPr>
        </p:nvSpPr>
        <p:spPr>
          <a:xfrm>
            <a:off x="7991476" y="4797028"/>
            <a:ext cx="863599" cy="251221"/>
          </a:xfrm>
          <a:prstGeom prst="rect">
            <a:avLst/>
          </a:prstGeom>
          <a:noFill/>
          <a:ln>
            <a:noFill/>
          </a:ln>
        </p:spPr>
        <p:txBody>
          <a:bodyPr lIns="90000" tIns="46800" rIns="90000" bIns="46800" anchor="ctr" anchorCtr="0">
            <a:noAutofit/>
          </a:bodyPr>
          <a:lstStyle/>
          <a:p>
            <a:pPr algn="r">
              <a:buClr>
                <a:srgbClr val="323232"/>
              </a:buClr>
              <a:buSzPct val="25000"/>
              <a:buFont typeface="Times New Roman"/>
              <a:buNone/>
            </a:pPr>
            <a:fld id="{00000000-1234-1234-1234-123412341234}" type="slidenum">
              <a:rPr lang="en-US" sz="1200" b="1">
                <a:solidFill>
                  <a:srgbClr val="323232"/>
                </a:solidFill>
                <a:latin typeface="Times New Roman"/>
                <a:ea typeface="Times New Roman"/>
                <a:cs typeface="Times New Roman"/>
                <a:sym typeface="Times New Roman"/>
              </a:rPr>
              <a:pPr algn="r">
                <a:buClr>
                  <a:srgbClr val="323232"/>
                </a:buClr>
                <a:buSzPct val="25000"/>
                <a:buFont typeface="Times New Roman"/>
                <a:buNone/>
              </a:pPr>
              <a:t>‹#›</a:t>
            </a:fld>
            <a:endParaRPr lang="en-US" sz="1200" b="1">
              <a:solidFill>
                <a:srgbClr val="323232"/>
              </a:solidFill>
              <a:latin typeface="Times New Roman"/>
              <a:ea typeface="Times New Roman"/>
              <a:cs typeface="Times New Roman"/>
              <a:sym typeface="Times New Roman"/>
            </a:endParaRPr>
          </a:p>
        </p:txBody>
      </p:sp>
      <p:pic>
        <p:nvPicPr>
          <p:cNvPr id="49" name="Shape 49"/>
          <p:cNvPicPr preferRelativeResize="0"/>
          <p:nvPr/>
        </p:nvPicPr>
        <p:blipFill rotWithShape="1">
          <a:blip r:embed="rId6">
            <a:alphaModFix/>
          </a:blip>
          <a:srcRect/>
          <a:stretch/>
        </p:blipFill>
        <p:spPr>
          <a:xfrm>
            <a:off x="6724650" y="3519487"/>
            <a:ext cx="2419350" cy="1624013"/>
          </a:xfrm>
          <a:prstGeom prst="rect">
            <a:avLst/>
          </a:prstGeom>
          <a:noFill/>
          <a:ln>
            <a:noFill/>
          </a:ln>
        </p:spPr>
      </p:pic>
      <p:sp>
        <p:nvSpPr>
          <p:cNvPr id="50" name="Shape 50"/>
          <p:cNvSpPr/>
          <p:nvPr/>
        </p:nvSpPr>
        <p:spPr>
          <a:xfrm>
            <a:off x="250825" y="398860"/>
            <a:ext cx="8632824" cy="4437458"/>
          </a:xfrm>
          <a:prstGeom prst="rect">
            <a:avLst/>
          </a:prstGeom>
          <a:solidFill>
            <a:srgbClr val="FFFFFF"/>
          </a:solidFill>
          <a:ln>
            <a:noFill/>
          </a:ln>
        </p:spPr>
        <p:txBody>
          <a:bodyPr lIns="68569" tIns="34275" rIns="68569" bIns="34275" anchor="ctr" anchorCtr="0">
            <a:noAutofit/>
          </a:bodyPr>
          <a:lstStyle/>
          <a:p>
            <a:endParaRPr sz="1800"/>
          </a:p>
        </p:txBody>
      </p:sp>
    </p:spTree>
    <p:extLst>
      <p:ext uri="{BB962C8B-B14F-4D97-AF65-F5344CB8AC3E}">
        <p14:creationId xmlns:p14="http://schemas.microsoft.com/office/powerpoint/2010/main" val="3012823238"/>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iki.lib.sun.ac.za/index.php/List_of_Repository_Software" TargetMode="External"/><Relationship Id="rId3" Type="http://schemas.openxmlformats.org/officeDocument/2006/relationships/hyperlink" Target="http://en.wikipedia.org/wiki/Communication_studies" TargetMode="External"/><Relationship Id="rId7" Type="http://schemas.openxmlformats.org/officeDocument/2006/relationships/hyperlink" Target="http://wiki.lib.sun.ac.za/index.php/SUNScholar/Digitisati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iki.lib.sun.ac.za/index.php/SUNScholar/Metadata" TargetMode="External"/><Relationship Id="rId5" Type="http://schemas.openxmlformats.org/officeDocument/2006/relationships/hyperlink" Target="http://wiki.lib.sun.ac.za/index.php/SUNScholar/Customisation#Content_Management" TargetMode="External"/><Relationship Id="rId10" Type="http://schemas.openxmlformats.org/officeDocument/2006/relationships/hyperlink" Target="http://en.wikipedia.org/wiki/Internet" TargetMode="External"/><Relationship Id="rId4" Type="http://schemas.openxmlformats.org/officeDocument/2006/relationships/hyperlink" Target="http://en.wikipedia.org/wiki/Library_science" TargetMode="External"/><Relationship Id="rId9" Type="http://schemas.openxmlformats.org/officeDocument/2006/relationships/hyperlink" Target="http://wiki.lib.sun.ac.za/index.php/SUNScholar/Capacity_Building/Digital_Repository_Systems_Manage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8" Type="http://schemas.openxmlformats.org/officeDocument/2006/relationships/hyperlink" Target="http://wiki.lib.sun.ac.za/index.php/SUNScholar/Digitisation" TargetMode="External"/><Relationship Id="rId13" Type="http://schemas.openxmlformats.org/officeDocument/2006/relationships/hyperlink" Target="http://wiki.lib.sun.ac.za/index.php/SUNJournals" TargetMode="External"/><Relationship Id="rId3" Type="http://schemas.openxmlformats.org/officeDocument/2006/relationships/hyperlink" Target="http://en.wikipedia.org/wiki/Communication_studies" TargetMode="External"/><Relationship Id="rId7" Type="http://schemas.openxmlformats.org/officeDocument/2006/relationships/hyperlink" Target="http://wiki.lib.sun.ac.za/index.php/SUNScholar/Preservable_Digital_Objects" TargetMode="External"/><Relationship Id="rId12" Type="http://schemas.openxmlformats.org/officeDocument/2006/relationships/hyperlink" Target="http://wiki.lib.sun.ac.za/index.php/SUNScholar/Customisation" TargetMode="External"/><Relationship Id="rId2" Type="http://schemas.openxmlformats.org/officeDocument/2006/relationships/notesSlide" Target="../notesSlides/notesSlide6.xml"/><Relationship Id="rId16" Type="http://schemas.openxmlformats.org/officeDocument/2006/relationships/hyperlink" Target="http://wiki.lib.sun.ac.za/index.php/OpenEducation" TargetMode="External"/><Relationship Id="rId1" Type="http://schemas.openxmlformats.org/officeDocument/2006/relationships/slideLayout" Target="../slideLayouts/slideLayout6.xml"/><Relationship Id="rId6" Type="http://schemas.openxmlformats.org/officeDocument/2006/relationships/hyperlink" Target="http://wiki.lib.sun.ac.za/index.php/SUNScholar/Metadata" TargetMode="External"/><Relationship Id="rId11" Type="http://schemas.openxmlformats.org/officeDocument/2006/relationships/hyperlink" Target="http://en.wikipedia.org/wiki/Internet" TargetMode="External"/><Relationship Id="rId5" Type="http://schemas.openxmlformats.org/officeDocument/2006/relationships/hyperlink" Target="http://wiki.lib.sun.ac.za/index.php/SUNScholar/Customisation#Content_Management" TargetMode="External"/><Relationship Id="rId15" Type="http://schemas.openxmlformats.org/officeDocument/2006/relationships/hyperlink" Target="http://wiki.lib.sun.ac.za/index.php/OpenData" TargetMode="External"/><Relationship Id="rId10" Type="http://schemas.openxmlformats.org/officeDocument/2006/relationships/hyperlink" Target="http://wiki.lib.sun.ac.za/index.php/SUNScholar/Capacity_Building/Digital_Repository_Systems_Management" TargetMode="External"/><Relationship Id="rId4" Type="http://schemas.openxmlformats.org/officeDocument/2006/relationships/hyperlink" Target="http://en.wikipedia.org/wiki/Library_science" TargetMode="External"/><Relationship Id="rId9" Type="http://schemas.openxmlformats.org/officeDocument/2006/relationships/hyperlink" Target="http://wiki.lib.sun.ac.za/index.php/List_of_Repository_Software" TargetMode="External"/><Relationship Id="rId14" Type="http://schemas.openxmlformats.org/officeDocument/2006/relationships/hyperlink" Target="http://wiki.lib.sun.ac.za/index.php/SUNConference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iki.lib.sun.ac.za/index.php/SUNScholar/Digitisation" TargetMode="External"/><Relationship Id="rId13" Type="http://schemas.openxmlformats.org/officeDocument/2006/relationships/hyperlink" Target="http://wiki.lib.sun.ac.za/index.php/SUNJournals" TargetMode="External"/><Relationship Id="rId3" Type="http://schemas.openxmlformats.org/officeDocument/2006/relationships/hyperlink" Target="http://en.wikipedia.org/wiki/Communication_studies" TargetMode="External"/><Relationship Id="rId7" Type="http://schemas.openxmlformats.org/officeDocument/2006/relationships/hyperlink" Target="http://wiki.lib.sun.ac.za/index.php/SUNScholar/Preservable_Digital_Objects" TargetMode="External"/><Relationship Id="rId12" Type="http://schemas.openxmlformats.org/officeDocument/2006/relationships/hyperlink" Target="http://wiki.lib.sun.ac.za/index.php/SUNScholar/Customisation" TargetMode="External"/><Relationship Id="rId2" Type="http://schemas.openxmlformats.org/officeDocument/2006/relationships/notesSlide" Target="../notesSlides/notesSlide7.xml"/><Relationship Id="rId16" Type="http://schemas.openxmlformats.org/officeDocument/2006/relationships/hyperlink" Target="http://wiki.lib.sun.ac.za/index.php/OpenEducation" TargetMode="External"/><Relationship Id="rId1" Type="http://schemas.openxmlformats.org/officeDocument/2006/relationships/slideLayout" Target="../slideLayouts/slideLayout6.xml"/><Relationship Id="rId6" Type="http://schemas.openxmlformats.org/officeDocument/2006/relationships/hyperlink" Target="http://wiki.lib.sun.ac.za/index.php/SUNScholar/Metadata" TargetMode="External"/><Relationship Id="rId11" Type="http://schemas.openxmlformats.org/officeDocument/2006/relationships/hyperlink" Target="http://wiki.lib.sun.ac.za/index.php/SUNScholar/Capacity_Building/Digital_Repository_Systems_Management" TargetMode="External"/><Relationship Id="rId5" Type="http://schemas.openxmlformats.org/officeDocument/2006/relationships/hyperlink" Target="http://wiki.lib.sun.ac.za/index.php/List_of_Repository_Software" TargetMode="External"/><Relationship Id="rId15" Type="http://schemas.openxmlformats.org/officeDocument/2006/relationships/hyperlink" Target="http://wiki.lib.sun.ac.za/index.php/OpenData" TargetMode="External"/><Relationship Id="rId10" Type="http://schemas.openxmlformats.org/officeDocument/2006/relationships/hyperlink" Target="http://en.wikipedia.org/wiki/Internet" TargetMode="External"/><Relationship Id="rId4" Type="http://schemas.openxmlformats.org/officeDocument/2006/relationships/hyperlink" Target="http://en.wikipedia.org/wiki/Library_science" TargetMode="External"/><Relationship Id="rId9" Type="http://schemas.openxmlformats.org/officeDocument/2006/relationships/hyperlink" Target="http://wiki.lib.sun.ac.za/index.php/SUNScholar/Customisation#Content_Management" TargetMode="External"/><Relationship Id="rId14" Type="http://schemas.openxmlformats.org/officeDocument/2006/relationships/hyperlink" Target="http://wiki.lib.sun.ac.za/index.php/SUNConferen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hbr.org/1969/01/how-to-deal-with-resistance-to-chang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iki.lib.sun.ac.za/index.php/List_of_Repository_Software" TargetMode="External"/><Relationship Id="rId5" Type="http://schemas.openxmlformats.org/officeDocument/2006/relationships/hyperlink" Target="http://wiki.lib.sun.ac.za/index.php/SUNScholar/Open_Access" TargetMode="External"/><Relationship Id="rId4" Type="http://schemas.openxmlformats.org/officeDocument/2006/relationships/hyperlink" Target="http://wiki.lib.sun.ac.za/index.php/SUNScholar/Open_Syste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n.wikipedia.org/wiki/Css" TargetMode="External"/><Relationship Id="rId13" Type="http://schemas.openxmlformats.org/officeDocument/2006/relationships/hyperlink" Target="https://en.wikipedia.org/wiki/EPrints" TargetMode="External"/><Relationship Id="rId3" Type="http://schemas.openxmlformats.org/officeDocument/2006/relationships/hyperlink" Target="http://wiki.lib.sun.ac.za/index.php/SUNScholar/Customisation" TargetMode="External"/><Relationship Id="rId7" Type="http://schemas.openxmlformats.org/officeDocument/2006/relationships/hyperlink" Target="http://en.wikipedia.org/wiki/Html" TargetMode="External"/><Relationship Id="rId12" Type="http://schemas.openxmlformats.org/officeDocument/2006/relationships/hyperlink" Target="https://en.wikipedia.org/wiki/DSpace" TargetMode="External"/><Relationship Id="rId2" Type="http://schemas.openxmlformats.org/officeDocument/2006/relationships/notesSlide" Target="../notesSlides/notesSlide10.xml"/><Relationship Id="rId16" Type="http://schemas.openxmlformats.org/officeDocument/2006/relationships/hyperlink" Target="http://wiki.lib.sun.ac.za/index.php/OpenEducation" TargetMode="External"/><Relationship Id="rId1" Type="http://schemas.openxmlformats.org/officeDocument/2006/relationships/slideLayout" Target="../slideLayouts/slideLayout6.xml"/><Relationship Id="rId6" Type="http://schemas.openxmlformats.org/officeDocument/2006/relationships/hyperlink" Target="http://en.wikipedia.org/wiki/Sql" TargetMode="External"/><Relationship Id="rId11" Type="http://schemas.openxmlformats.org/officeDocument/2006/relationships/hyperlink" Target="http://en.wikipedia.org/wiki/LAMP_(software_bundle)" TargetMode="External"/><Relationship Id="rId5" Type="http://schemas.openxmlformats.org/officeDocument/2006/relationships/hyperlink" Target="http://en.wikipedia.org/wiki/Xml" TargetMode="External"/><Relationship Id="rId15" Type="http://schemas.openxmlformats.org/officeDocument/2006/relationships/hyperlink" Target="http://wiki.lib.sun.ac.za/index.php/OpenData" TargetMode="External"/><Relationship Id="rId10" Type="http://schemas.openxmlformats.org/officeDocument/2006/relationships/hyperlink" Target="http://en.wikipedia.org/wiki/Apache_Tomcat" TargetMode="External"/><Relationship Id="rId4" Type="http://schemas.openxmlformats.org/officeDocument/2006/relationships/hyperlink" Target="http://en.wikipedia.org/wiki/Java_(programming_language)" TargetMode="External"/><Relationship Id="rId9" Type="http://schemas.openxmlformats.org/officeDocument/2006/relationships/hyperlink" Target="http://en.wikipedia.org/wiki/PHP" TargetMode="External"/><Relationship Id="rId14" Type="http://schemas.openxmlformats.org/officeDocument/2006/relationships/hyperlink" Target="http://wiki.lib.sun.ac.za/index.php/PK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Virtualization" TargetMode="External"/><Relationship Id="rId13" Type="http://schemas.openxmlformats.org/officeDocument/2006/relationships/hyperlink" Target="http://en.wikipedia.org/wiki/Networking_hardware" TargetMode="External"/><Relationship Id="rId18" Type="http://schemas.openxmlformats.org/officeDocument/2006/relationships/hyperlink" Target="http://wiki.lib.sun.ac.za/index.php/OpenEducation" TargetMode="External"/><Relationship Id="rId3" Type="http://schemas.openxmlformats.org/officeDocument/2006/relationships/hyperlink" Target="http://wiki.lib.sun.ac.za/index.php/SUNScholar/System_Admin" TargetMode="External"/><Relationship Id="rId7" Type="http://schemas.openxmlformats.org/officeDocument/2006/relationships/hyperlink" Target="http://en.wikipedia.org/wiki/LAMP_(software_bundle)" TargetMode="External"/><Relationship Id="rId12" Type="http://schemas.openxmlformats.org/officeDocument/2006/relationships/hyperlink" Target="http://en.wikipedia.org/wiki/Server_(computing)" TargetMode="External"/><Relationship Id="rId17" Type="http://schemas.openxmlformats.org/officeDocument/2006/relationships/hyperlink" Target="http://wiki.lib.sun.ac.za/index.php/OpenData" TargetMode="External"/><Relationship Id="rId2" Type="http://schemas.openxmlformats.org/officeDocument/2006/relationships/notesSlide" Target="../notesSlides/notesSlide11.xml"/><Relationship Id="rId16" Type="http://schemas.openxmlformats.org/officeDocument/2006/relationships/hyperlink" Target="http://wiki.lib.sun.ac.za/index.php/PKP" TargetMode="External"/><Relationship Id="rId1" Type="http://schemas.openxmlformats.org/officeDocument/2006/relationships/slideLayout" Target="../slideLayouts/slideLayout6.xml"/><Relationship Id="rId6" Type="http://schemas.openxmlformats.org/officeDocument/2006/relationships/hyperlink" Target="http://en.wikipedia.org/wiki/Apache_Tomcat" TargetMode="External"/><Relationship Id="rId11" Type="http://schemas.openxmlformats.org/officeDocument/2006/relationships/hyperlink" Target="http://en.wikipedia.org/wiki/Tcp/ip" TargetMode="External"/><Relationship Id="rId5" Type="http://schemas.openxmlformats.org/officeDocument/2006/relationships/hyperlink" Target="http://wiki.lib.sun.ac.za/index.php?title=Linux&amp;action=edit&amp;redlink=1" TargetMode="External"/><Relationship Id="rId15" Type="http://schemas.openxmlformats.org/officeDocument/2006/relationships/hyperlink" Target="https://en.wikipedia.org/wiki/EPrints" TargetMode="External"/><Relationship Id="rId10" Type="http://schemas.openxmlformats.org/officeDocument/2006/relationships/hyperlink" Target="http://en.wikipedia.org/wiki/Bash_(Unix_shell)" TargetMode="External"/><Relationship Id="rId4" Type="http://schemas.openxmlformats.org/officeDocument/2006/relationships/hyperlink" Target="http://www.ubuntu.com/" TargetMode="External"/><Relationship Id="rId9" Type="http://schemas.openxmlformats.org/officeDocument/2006/relationships/hyperlink" Target="http://en.wikipedia.org/wiki/Cloud_computing" TargetMode="External"/><Relationship Id="rId14" Type="http://schemas.openxmlformats.org/officeDocument/2006/relationships/hyperlink" Target="https://en.wikipedia.org/wiki/DSpa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wiki.lib.sun.ac.za/index.php/OpenBibliography" TargetMode="External"/><Relationship Id="rId3" Type="http://schemas.openxmlformats.org/officeDocument/2006/relationships/hyperlink" Target="http://journals.sun.ac.za/" TargetMode="External"/><Relationship Id="rId7" Type="http://schemas.openxmlformats.org/officeDocument/2006/relationships/hyperlink" Target="http://wiki.lib.sun.ac.za/index.php/OpenEducation"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iki.lib.sun.ac.za/index.php/OpenScience" TargetMode="External"/><Relationship Id="rId5" Type="http://schemas.openxmlformats.org/officeDocument/2006/relationships/hyperlink" Target="http://wiki.lib.sun.ac.za/index.php/OpenData" TargetMode="External"/><Relationship Id="rId4" Type="http://schemas.openxmlformats.org/officeDocument/2006/relationships/hyperlink" Target="http://conferences.sun.ac.za/" TargetMode="External"/><Relationship Id="rId9" Type="http://schemas.openxmlformats.org/officeDocument/2006/relationships/hyperlink" Target="http://wiki.lib.sun.ac.za/index.php/OpenCampus/Libra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iki.lib.sun.ac.za/index.php/SUNScholar/Capacity_Buildin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omments" Target="../comments/comment3.xml"/><Relationship Id="rId4" Type="http://schemas.openxmlformats.org/officeDocument/2006/relationships/hyperlink" Target="http://staff.lib.sun.ac.za/~hgibs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n.bimbe@ids.ac.uk" TargetMode="Externa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hyperlink" Target="http://www.ariadne.ac.uk/issue56/tonkin#sthash.2eyvo7yu.dpuf" TargetMode="External"/><Relationship Id="rId2" Type="http://schemas.openxmlformats.org/officeDocument/2006/relationships/image" Target="../media/image9.jpeg"/><Relationship Id="rId1" Type="http://schemas.openxmlformats.org/officeDocument/2006/relationships/slideLayout" Target="../slideLayouts/slideLayout31.xml"/><Relationship Id="rId5" Type="http://schemas.openxmlformats.org/officeDocument/2006/relationships/hyperlink" Target="http://hdl.handle.net/"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oar-repositories.org/activities/repository-interoperability/coar-interoperability-project/a-case-for-interoperability/" TargetMode="Externa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hyperlink" Target="https://github.com/oscharvard/mydash" TargetMode="External"/><Relationship Id="rId2" Type="http://schemas.openxmlformats.org/officeDocument/2006/relationships/image" Target="../media/image9.jpeg"/><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n.bimbe@ids.ac.uk" TargetMode="Externa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8" Type="http://schemas.openxmlformats.org/officeDocument/2006/relationships/hyperlink" Target="http://www.facebook.com/infoADLSN" TargetMode="External"/><Relationship Id="rId3" Type="http://schemas.openxmlformats.org/officeDocument/2006/relationships/image" Target="../media/image23.png"/><Relationship Id="rId7" Type="http://schemas.openxmlformats.org/officeDocument/2006/relationships/hyperlink" Target="https://twitter.com/infoADLSN" TargetMode="External"/><Relationship Id="rId2" Type="http://schemas.openxmlformats.org/officeDocument/2006/relationships/notesSlide" Target="../notesSlides/notesSlide26.xml"/><Relationship Id="rId1" Type="http://schemas.openxmlformats.org/officeDocument/2006/relationships/slideLayout" Target="../slideLayouts/slideLayout44.xml"/><Relationship Id="rId6" Type="http://schemas.openxmlformats.org/officeDocument/2006/relationships/hyperlink" Target="http://linkd.in/11KXWhI" TargetMode="External"/><Relationship Id="rId5" Type="http://schemas.openxmlformats.org/officeDocument/2006/relationships/hyperlink" Target="http://adlsn.org/"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infoserviceonto.wordpress.com/2010/06/23/what-is-an-information-servic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en.wikipedia.org/wiki/Information_technology" TargetMode="External"/><Relationship Id="rId4" Type="http://schemas.openxmlformats.org/officeDocument/2006/relationships/hyperlink" Target="https://en.wikipedia.org/wiki/Information_sys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EIFL and IDS webinar on </a:t>
            </a:r>
            <a:r>
              <a:rPr lang="en-US" dirty="0" err="1"/>
              <a:t>DSpace</a:t>
            </a:r>
            <a:r>
              <a:rPr lang="en-US" dirty="0"/>
              <a:t> repositories</a:t>
            </a:r>
          </a:p>
        </p:txBody>
      </p:sp>
      <p:sp>
        <p:nvSpPr>
          <p:cNvPr id="5" name="Subtitle 4"/>
          <p:cNvSpPr>
            <a:spLocks noGrp="1"/>
          </p:cNvSpPr>
          <p:nvPr>
            <p:ph type="subTitle" idx="1"/>
          </p:nvPr>
        </p:nvSpPr>
        <p:spPr/>
        <p:txBody>
          <a:bodyPr/>
          <a:lstStyle/>
          <a:p>
            <a:r>
              <a:rPr lang="en-US" dirty="0">
                <a:solidFill>
                  <a:schemeClr val="tx1"/>
                </a:solidFill>
              </a:rPr>
              <a:t>with </a:t>
            </a:r>
            <a:r>
              <a:rPr lang="en-US" dirty="0" err="1">
                <a:solidFill>
                  <a:schemeClr val="tx1"/>
                </a:solidFill>
              </a:rPr>
              <a:t>Nason</a:t>
            </a:r>
            <a:r>
              <a:rPr lang="en-US" dirty="0">
                <a:solidFill>
                  <a:schemeClr val="tx1"/>
                </a:solidFill>
              </a:rPr>
              <a:t> </a:t>
            </a:r>
            <a:r>
              <a:rPr lang="en-US" dirty="0" err="1">
                <a:solidFill>
                  <a:schemeClr val="tx1"/>
                </a:solidFill>
              </a:rPr>
              <a:t>Bimbe</a:t>
            </a:r>
            <a:r>
              <a:rPr lang="en-US" dirty="0">
                <a:solidFill>
                  <a:schemeClr val="tx1"/>
                </a:solidFill>
              </a:rPr>
              <a:t> (</a:t>
            </a:r>
            <a:r>
              <a:rPr lang="en-US" dirty="0" smtClean="0">
                <a:solidFill>
                  <a:schemeClr val="tx1"/>
                </a:solidFill>
              </a:rPr>
              <a:t>IDS), </a:t>
            </a:r>
            <a:r>
              <a:rPr lang="en-US" dirty="0">
                <a:solidFill>
                  <a:schemeClr val="tx1"/>
                </a:solidFill>
              </a:rPr>
              <a:t>Andrew </a:t>
            </a:r>
            <a:r>
              <a:rPr lang="en-US" dirty="0" err="1">
                <a:solidFill>
                  <a:schemeClr val="tx1"/>
                </a:solidFill>
              </a:rPr>
              <a:t>Mwesigwa</a:t>
            </a:r>
            <a:r>
              <a:rPr lang="en-US" dirty="0">
                <a:solidFill>
                  <a:schemeClr val="tx1"/>
                </a:solidFill>
              </a:rPr>
              <a:t> (</a:t>
            </a:r>
            <a:r>
              <a:rPr lang="en-US" dirty="0" err="1">
                <a:solidFill>
                  <a:schemeClr val="tx1"/>
                </a:solidFill>
              </a:rPr>
              <a:t>Makerere</a:t>
            </a:r>
            <a:r>
              <a:rPr lang="en-US" dirty="0">
                <a:solidFill>
                  <a:schemeClr val="tx1"/>
                </a:solidFill>
              </a:rPr>
              <a:t> University</a:t>
            </a:r>
            <a:r>
              <a:rPr lang="en-US" dirty="0" smtClean="0">
                <a:solidFill>
                  <a:schemeClr val="tx1"/>
                </a:solidFill>
              </a:rPr>
              <a:t>), Hilton </a:t>
            </a:r>
            <a:r>
              <a:rPr lang="en-US" dirty="0">
                <a:solidFill>
                  <a:schemeClr val="tx1"/>
                </a:solidFill>
              </a:rPr>
              <a:t>Gibson (Stellenbosch University) and Felix </a:t>
            </a:r>
            <a:r>
              <a:rPr lang="en-US" dirty="0" err="1">
                <a:solidFill>
                  <a:schemeClr val="tx1"/>
                </a:solidFill>
              </a:rPr>
              <a:t>Rop</a:t>
            </a:r>
            <a:r>
              <a:rPr lang="en-US" dirty="0">
                <a:solidFill>
                  <a:schemeClr val="tx1"/>
                </a:solidFill>
              </a:rPr>
              <a:t> (ADLC)</a:t>
            </a:r>
          </a:p>
        </p:txBody>
      </p:sp>
    </p:spTree>
    <p:extLst>
      <p:ext uri="{BB962C8B-B14F-4D97-AF65-F5344CB8AC3E}">
        <p14:creationId xmlns:p14="http://schemas.microsoft.com/office/powerpoint/2010/main" val="325926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443550" y="562950"/>
            <a:ext cx="8256900" cy="4017600"/>
          </a:xfrm>
          <a:prstGeom prst="rect">
            <a:avLst/>
          </a:prstGeom>
          <a:noFill/>
          <a:ln>
            <a:noFill/>
          </a:ln>
        </p:spPr>
        <p:txBody>
          <a:bodyPr lIns="91425" tIns="91425" rIns="91425" bIns="91425" anchor="t" anchorCtr="0">
            <a:noAutofit/>
          </a:bodyPr>
          <a:lstStyle/>
          <a:p>
            <a:pPr lvl="0" rtl="0">
              <a:lnSpc>
                <a:spcPct val="160000"/>
              </a:lnSpc>
              <a:spcBef>
                <a:spcPts val="400"/>
              </a:spcBef>
              <a:buClr>
                <a:schemeClr val="dk1"/>
              </a:buClr>
              <a:buSzPct val="91666"/>
              <a:buFont typeface="Arial"/>
              <a:buNone/>
            </a:pPr>
            <a:r>
              <a:rPr lang="en-GB" sz="1200" b="1">
                <a:solidFill>
                  <a:schemeClr val="dk1"/>
                </a:solidFill>
                <a:highlight>
                  <a:srgbClr val="FFFFFF"/>
                </a:highlight>
                <a:latin typeface="Ubuntu"/>
                <a:ea typeface="Ubuntu"/>
                <a:cs typeface="Ubuntu"/>
                <a:sym typeface="Ubuntu"/>
              </a:rPr>
              <a:t>Director</a:t>
            </a:r>
          </a:p>
          <a:p>
            <a:pPr lvl="0" rtl="0">
              <a:lnSpc>
                <a:spcPct val="152727"/>
              </a:lnSpc>
              <a:spcBef>
                <a:spcPts val="600"/>
              </a:spcBef>
              <a:spcAft>
                <a:spcPts val="600"/>
              </a:spcAft>
              <a:buClr>
                <a:schemeClr val="dk1"/>
              </a:buClr>
              <a:buSzPct val="100000"/>
              <a:buFont typeface="Arial"/>
              <a:buNone/>
            </a:pPr>
            <a:r>
              <a:rPr lang="en-GB" sz="1050" i="1">
                <a:solidFill>
                  <a:srgbClr val="252525"/>
                </a:solidFill>
                <a:highlight>
                  <a:srgbClr val="FFFFFF"/>
                </a:highlight>
                <a:latin typeface="Ubuntu"/>
                <a:ea typeface="Ubuntu"/>
                <a:cs typeface="Ubuntu"/>
                <a:sym typeface="Ubuntu"/>
              </a:rPr>
              <a:t>The director need not be a full time appointment, however someone at the director level should be made responsible.</a:t>
            </a:r>
          </a:p>
          <a:p>
            <a:pPr marL="685800" lvl="0" indent="-295275" rtl="0">
              <a:lnSpc>
                <a:spcPct val="160000"/>
              </a:lnSpc>
              <a:spcBef>
                <a:spcPts val="300"/>
              </a:spcBef>
              <a:spcAft>
                <a:spcPts val="100"/>
              </a:spcAft>
              <a:buClr>
                <a:srgbClr val="252525"/>
              </a:buClr>
              <a:buSzPct val="95454"/>
              <a:buFont typeface="Ubuntu"/>
            </a:pPr>
            <a:r>
              <a:rPr lang="en-GB" sz="1050">
                <a:solidFill>
                  <a:srgbClr val="663366"/>
                </a:solidFill>
                <a:highlight>
                  <a:srgbClr val="FFFFFF"/>
                </a:highlight>
                <a:latin typeface="Ubuntu"/>
                <a:ea typeface="Ubuntu"/>
                <a:cs typeface="Ubuntu"/>
                <a:sym typeface="Ubuntu"/>
                <a:hlinkClick r:id="rId3"/>
              </a:rPr>
              <a:t>Excellent written and verbal communication skills</a:t>
            </a:r>
            <a:r>
              <a:rPr lang="en-GB" sz="1050">
                <a:solidFill>
                  <a:srgbClr val="252525"/>
                </a:solidFill>
                <a:highlight>
                  <a:srgbClr val="FFFFFF"/>
                </a:highlight>
                <a:latin typeface="Ubuntu"/>
                <a:ea typeface="Ubuntu"/>
                <a:cs typeface="Ubuntu"/>
                <a:sym typeface="Ubuntu"/>
              </a:rPr>
              <a:t>.</a:t>
            </a:r>
          </a:p>
          <a:p>
            <a:pPr marL="685800" lvl="0" indent="-295275" rtl="0">
              <a:lnSpc>
                <a:spcPct val="160000"/>
              </a:lnSpc>
              <a:spcBef>
                <a:spcPts val="300"/>
              </a:spcBef>
              <a:spcAft>
                <a:spcPts val="100"/>
              </a:spcAft>
              <a:buClr>
                <a:srgbClr val="252525"/>
              </a:buClr>
              <a:buSzPct val="95454"/>
              <a:buFont typeface="Ubuntu"/>
            </a:pPr>
            <a:r>
              <a:rPr lang="en-GB" sz="1050">
                <a:solidFill>
                  <a:srgbClr val="663366"/>
                </a:solidFill>
                <a:highlight>
                  <a:srgbClr val="FFFFFF"/>
                </a:highlight>
                <a:latin typeface="Ubuntu"/>
                <a:ea typeface="Ubuntu"/>
                <a:cs typeface="Ubuntu"/>
                <a:sym typeface="Ubuntu"/>
                <a:hlinkClick r:id="rId4"/>
              </a:rPr>
              <a:t>Doctorate in library or information science</a:t>
            </a:r>
            <a:r>
              <a:rPr lang="en-GB" sz="1050">
                <a:solidFill>
                  <a:srgbClr val="252525"/>
                </a:solidFill>
                <a:highlight>
                  <a:srgbClr val="FFFFFF"/>
                </a:highlight>
                <a:latin typeface="Ubuntu"/>
                <a:ea typeface="Ubuntu"/>
                <a:cs typeface="Ubuntu"/>
                <a:sym typeface="Ubuntu"/>
              </a:rPr>
              <a:t>.</a:t>
            </a:r>
          </a:p>
          <a:p>
            <a:pPr marL="685800" lvl="0" indent="-295275" rtl="0">
              <a:lnSpc>
                <a:spcPct val="160000"/>
              </a:lnSpc>
              <a:spcBef>
                <a:spcPts val="300"/>
              </a:spcBef>
              <a:spcAft>
                <a:spcPts val="100"/>
              </a:spcAft>
              <a:buClr>
                <a:srgbClr val="252525"/>
              </a:buClr>
              <a:buSzPct val="95454"/>
              <a:buFont typeface="Ubuntu"/>
            </a:pPr>
            <a:r>
              <a:rPr lang="en-GB" sz="1050">
                <a:solidFill>
                  <a:srgbClr val="252525"/>
                </a:solidFill>
                <a:highlight>
                  <a:srgbClr val="FFFFFF"/>
                </a:highlight>
                <a:latin typeface="Ubuntu"/>
                <a:ea typeface="Ubuntu"/>
                <a:cs typeface="Ubuntu"/>
                <a:sym typeface="Ubuntu"/>
              </a:rPr>
              <a:t>Academic journal publication and/or institutional policy development about "open scholarly communication and preservation".</a:t>
            </a:r>
          </a:p>
          <a:p>
            <a:pPr marL="685800" lvl="0" indent="-295275" rtl="0">
              <a:lnSpc>
                <a:spcPct val="160000"/>
              </a:lnSpc>
              <a:spcBef>
                <a:spcPts val="300"/>
              </a:spcBef>
              <a:spcAft>
                <a:spcPts val="100"/>
              </a:spcAft>
              <a:buClr>
                <a:srgbClr val="252525"/>
              </a:buClr>
              <a:buSzPct val="95454"/>
              <a:buFont typeface="Ubuntu"/>
            </a:pPr>
            <a:r>
              <a:rPr lang="en-GB" sz="1050">
                <a:solidFill>
                  <a:srgbClr val="0B0080"/>
                </a:solidFill>
                <a:highlight>
                  <a:srgbClr val="FFFFFF"/>
                </a:highlight>
                <a:latin typeface="Ubuntu"/>
                <a:ea typeface="Ubuntu"/>
                <a:cs typeface="Ubuntu"/>
                <a:sym typeface="Ubuntu"/>
                <a:hlinkClick r:id="rId5"/>
              </a:rPr>
              <a:t>Expert understanding of open access digital repository content management</a:t>
            </a:r>
            <a:r>
              <a:rPr lang="en-GB" sz="1050">
                <a:solidFill>
                  <a:srgbClr val="252525"/>
                </a:solidFill>
                <a:highlight>
                  <a:srgbClr val="FFFFFF"/>
                </a:highlight>
                <a:latin typeface="Ubuntu"/>
                <a:ea typeface="Ubuntu"/>
                <a:cs typeface="Ubuntu"/>
                <a:sym typeface="Ubuntu"/>
              </a:rPr>
              <a:t>.</a:t>
            </a:r>
          </a:p>
          <a:p>
            <a:pPr marL="685800" lvl="0" indent="-295275" rtl="0">
              <a:lnSpc>
                <a:spcPct val="160000"/>
              </a:lnSpc>
              <a:spcBef>
                <a:spcPts val="300"/>
              </a:spcBef>
              <a:spcAft>
                <a:spcPts val="100"/>
              </a:spcAft>
              <a:buClr>
                <a:srgbClr val="252525"/>
              </a:buClr>
              <a:buSzPct val="95454"/>
              <a:buFont typeface="Ubuntu"/>
            </a:pPr>
            <a:r>
              <a:rPr lang="en-GB" sz="1050">
                <a:solidFill>
                  <a:srgbClr val="0B0080"/>
                </a:solidFill>
                <a:highlight>
                  <a:srgbClr val="FFFFFF"/>
                </a:highlight>
                <a:latin typeface="Ubuntu"/>
                <a:ea typeface="Ubuntu"/>
                <a:cs typeface="Ubuntu"/>
                <a:sym typeface="Ubuntu"/>
                <a:hlinkClick r:id="rId6"/>
              </a:rPr>
              <a:t>Expert with metadata standards for academic publishing</a:t>
            </a:r>
            <a:r>
              <a:rPr lang="en-GB" sz="1050">
                <a:solidFill>
                  <a:srgbClr val="252525"/>
                </a:solidFill>
                <a:highlight>
                  <a:srgbClr val="FFFFFF"/>
                </a:highlight>
                <a:latin typeface="Ubuntu"/>
                <a:ea typeface="Ubuntu"/>
                <a:cs typeface="Ubuntu"/>
                <a:sym typeface="Ubuntu"/>
              </a:rPr>
              <a:t>.</a:t>
            </a:r>
          </a:p>
          <a:p>
            <a:pPr marL="685800" lvl="0" indent="-295275" rtl="0">
              <a:lnSpc>
                <a:spcPct val="160000"/>
              </a:lnSpc>
              <a:spcBef>
                <a:spcPts val="300"/>
              </a:spcBef>
              <a:spcAft>
                <a:spcPts val="100"/>
              </a:spcAft>
              <a:buClr>
                <a:srgbClr val="252525"/>
              </a:buClr>
              <a:buSzPct val="95454"/>
              <a:buFont typeface="Ubuntu"/>
            </a:pPr>
            <a:r>
              <a:rPr lang="en-GB" sz="1050">
                <a:solidFill>
                  <a:srgbClr val="0B0080"/>
                </a:solidFill>
                <a:highlight>
                  <a:srgbClr val="FFFFFF"/>
                </a:highlight>
                <a:latin typeface="Ubuntu"/>
                <a:ea typeface="Ubuntu"/>
                <a:cs typeface="Ubuntu"/>
                <a:sym typeface="Ubuntu"/>
                <a:hlinkClick r:id="rId7"/>
              </a:rPr>
              <a:t>Professional understanding of digitisation technologies</a:t>
            </a:r>
            <a:r>
              <a:rPr lang="en-GB" sz="1050">
                <a:solidFill>
                  <a:srgbClr val="252525"/>
                </a:solidFill>
                <a:highlight>
                  <a:srgbClr val="FFFFFF"/>
                </a:highlight>
                <a:latin typeface="Ubuntu"/>
                <a:ea typeface="Ubuntu"/>
                <a:cs typeface="Ubuntu"/>
                <a:sym typeface="Ubuntu"/>
              </a:rPr>
              <a:t>.</a:t>
            </a:r>
          </a:p>
          <a:p>
            <a:pPr marL="685800" lvl="0" indent="-295275" rtl="0">
              <a:lnSpc>
                <a:spcPct val="160000"/>
              </a:lnSpc>
              <a:spcBef>
                <a:spcPts val="300"/>
              </a:spcBef>
              <a:spcAft>
                <a:spcPts val="100"/>
              </a:spcAft>
              <a:buClr>
                <a:srgbClr val="252525"/>
              </a:buClr>
              <a:buSzPct val="95454"/>
              <a:buFont typeface="Ubuntu"/>
            </a:pPr>
            <a:r>
              <a:rPr lang="en-GB" sz="1050">
                <a:solidFill>
                  <a:srgbClr val="252525"/>
                </a:solidFill>
                <a:highlight>
                  <a:srgbClr val="FFFFFF"/>
                </a:highlight>
                <a:latin typeface="Ubuntu"/>
                <a:ea typeface="Ubuntu"/>
                <a:cs typeface="Ubuntu"/>
                <a:sym typeface="Ubuntu"/>
              </a:rPr>
              <a:t>Professional understanding of web 2.0 communication technologies.</a:t>
            </a:r>
          </a:p>
          <a:p>
            <a:pPr marL="685800" lvl="0" indent="-295275" rtl="0">
              <a:lnSpc>
                <a:spcPct val="160000"/>
              </a:lnSpc>
              <a:spcBef>
                <a:spcPts val="300"/>
              </a:spcBef>
              <a:spcAft>
                <a:spcPts val="100"/>
              </a:spcAft>
              <a:buClr>
                <a:srgbClr val="252525"/>
              </a:buClr>
              <a:buSzPct val="95454"/>
              <a:buFont typeface="Ubuntu"/>
            </a:pPr>
            <a:r>
              <a:rPr lang="en-GB" sz="1050">
                <a:solidFill>
                  <a:srgbClr val="252525"/>
                </a:solidFill>
                <a:highlight>
                  <a:srgbClr val="FFFFFF"/>
                </a:highlight>
                <a:latin typeface="Ubuntu"/>
                <a:ea typeface="Ubuntu"/>
                <a:cs typeface="Ubuntu"/>
                <a:sym typeface="Ubuntu"/>
              </a:rPr>
              <a:t>Familiarity with </a:t>
            </a:r>
            <a:r>
              <a:rPr lang="en-GB" sz="1050">
                <a:solidFill>
                  <a:srgbClr val="0B0080"/>
                </a:solidFill>
                <a:highlight>
                  <a:srgbClr val="FFFFFF"/>
                </a:highlight>
                <a:latin typeface="Ubuntu"/>
                <a:ea typeface="Ubuntu"/>
                <a:cs typeface="Ubuntu"/>
                <a:sym typeface="Ubuntu"/>
                <a:hlinkClick r:id="rId8"/>
              </a:rPr>
              <a:t>repository software</a:t>
            </a:r>
            <a:r>
              <a:rPr lang="en-GB" sz="1050">
                <a:solidFill>
                  <a:srgbClr val="252525"/>
                </a:solidFill>
                <a:highlight>
                  <a:srgbClr val="FFFFFF"/>
                </a:highlight>
                <a:latin typeface="Ubuntu"/>
                <a:ea typeface="Ubuntu"/>
                <a:cs typeface="Ubuntu"/>
                <a:sym typeface="Ubuntu"/>
              </a:rPr>
              <a:t>.</a:t>
            </a:r>
          </a:p>
          <a:p>
            <a:pPr marL="685800" lvl="0" indent="-295275" rtl="0">
              <a:lnSpc>
                <a:spcPct val="160000"/>
              </a:lnSpc>
              <a:spcBef>
                <a:spcPts val="300"/>
              </a:spcBef>
              <a:spcAft>
                <a:spcPts val="100"/>
              </a:spcAft>
              <a:buClr>
                <a:srgbClr val="252525"/>
              </a:buClr>
              <a:buSzPct val="95454"/>
              <a:buFont typeface="Ubuntu"/>
            </a:pPr>
            <a:r>
              <a:rPr lang="en-GB" sz="1050">
                <a:solidFill>
                  <a:srgbClr val="252525"/>
                </a:solidFill>
                <a:highlight>
                  <a:srgbClr val="FFFFFF"/>
                </a:highlight>
                <a:latin typeface="Ubuntu"/>
                <a:ea typeface="Ubuntu"/>
                <a:cs typeface="Ubuntu"/>
                <a:sym typeface="Ubuntu"/>
              </a:rPr>
              <a:t>Familiarity with desktop computer operations.</a:t>
            </a:r>
          </a:p>
          <a:p>
            <a:pPr marL="685800" lvl="0" indent="-295275" rtl="0">
              <a:lnSpc>
                <a:spcPct val="160000"/>
              </a:lnSpc>
              <a:spcBef>
                <a:spcPts val="300"/>
              </a:spcBef>
              <a:spcAft>
                <a:spcPts val="100"/>
              </a:spcAft>
              <a:buClr>
                <a:srgbClr val="252525"/>
              </a:buClr>
              <a:buSzPct val="95454"/>
              <a:buFont typeface="Ubuntu"/>
            </a:pPr>
            <a:r>
              <a:rPr lang="en-GB" sz="1050">
                <a:solidFill>
                  <a:srgbClr val="0B0080"/>
                </a:solidFill>
                <a:highlight>
                  <a:srgbClr val="FFFFFF"/>
                </a:highlight>
                <a:latin typeface="Ubuntu"/>
                <a:ea typeface="Ubuntu"/>
                <a:cs typeface="Ubuntu"/>
                <a:sym typeface="Ubuntu"/>
                <a:hlinkClick r:id="rId9"/>
              </a:rPr>
              <a:t>Familiarity with open access digital repository systems management</a:t>
            </a:r>
            <a:r>
              <a:rPr lang="en-GB" sz="1050">
                <a:solidFill>
                  <a:srgbClr val="252525"/>
                </a:solidFill>
                <a:highlight>
                  <a:srgbClr val="FFFFFF"/>
                </a:highlight>
                <a:latin typeface="Ubuntu"/>
                <a:ea typeface="Ubuntu"/>
                <a:cs typeface="Ubuntu"/>
                <a:sym typeface="Ubuntu"/>
              </a:rPr>
              <a:t>.</a:t>
            </a:r>
          </a:p>
          <a:p>
            <a:pPr marL="685800" lvl="0" indent="-295275" rtl="0">
              <a:lnSpc>
                <a:spcPct val="160000"/>
              </a:lnSpc>
              <a:spcBef>
                <a:spcPts val="300"/>
              </a:spcBef>
              <a:spcAft>
                <a:spcPts val="100"/>
              </a:spcAft>
              <a:buClr>
                <a:srgbClr val="252525"/>
              </a:buClr>
              <a:buSzPct val="95454"/>
              <a:buFont typeface="Ubuntu"/>
            </a:pPr>
            <a:r>
              <a:rPr lang="en-GB" sz="1050">
                <a:solidFill>
                  <a:srgbClr val="663366"/>
                </a:solidFill>
                <a:highlight>
                  <a:srgbClr val="FFFFFF"/>
                </a:highlight>
                <a:latin typeface="Ubuntu"/>
                <a:ea typeface="Ubuntu"/>
                <a:cs typeface="Ubuntu"/>
                <a:sym typeface="Ubuntu"/>
                <a:hlinkClick r:id="rId10"/>
              </a:rPr>
              <a:t>Familiarity with the operations of the internet and how to use it securely.</a:t>
            </a:r>
          </a:p>
          <a:p>
            <a:pPr lvl="0">
              <a:spcBef>
                <a:spcPts val="0"/>
              </a:spcBef>
              <a:buNone/>
            </a:pPr>
            <a:endParaRPr>
              <a:latin typeface="Ubuntu"/>
              <a:ea typeface="Ubuntu"/>
              <a:cs typeface="Ubuntu"/>
              <a:sym typeface="Ubuntu"/>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1712722" y="1262452"/>
            <a:ext cx="5718551" cy="3622975"/>
          </a:xfrm>
          <a:prstGeom prst="rect">
            <a:avLst/>
          </a:prstGeom>
          <a:noFill/>
          <a:ln>
            <a:noFill/>
          </a:ln>
        </p:spPr>
      </p:pic>
      <p:sp>
        <p:nvSpPr>
          <p:cNvPr id="57" name="Shape 57"/>
          <p:cNvSpPr txBox="1"/>
          <p:nvPr/>
        </p:nvSpPr>
        <p:spPr>
          <a:xfrm>
            <a:off x="742200" y="358250"/>
            <a:ext cx="7659600" cy="904200"/>
          </a:xfrm>
          <a:prstGeom prst="rect">
            <a:avLst/>
          </a:prstGeom>
          <a:noFill/>
          <a:ln>
            <a:noFill/>
          </a:ln>
        </p:spPr>
        <p:txBody>
          <a:bodyPr lIns="91425" tIns="91425" rIns="91425" bIns="91425" anchor="t" anchorCtr="0">
            <a:noAutofit/>
          </a:bodyPr>
          <a:lstStyle/>
          <a:p>
            <a:pPr lvl="0" algn="ctr">
              <a:spcBef>
                <a:spcPts val="0"/>
              </a:spcBef>
              <a:buNone/>
            </a:pPr>
            <a:r>
              <a:rPr lang="en-GB" sz="4800">
                <a:latin typeface="Ubuntu"/>
                <a:ea typeface="Ubuntu"/>
                <a:cs typeface="Ubuntu"/>
                <a:sym typeface="Ubuntu"/>
              </a:rPr>
              <a:t>INFORMATION SERVICES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p:nvPr/>
        </p:nvSpPr>
        <p:spPr>
          <a:xfrm>
            <a:off x="307075" y="230300"/>
            <a:ext cx="5314199" cy="4614600"/>
          </a:xfrm>
          <a:prstGeom prst="rect">
            <a:avLst/>
          </a:prstGeom>
          <a:noFill/>
          <a:ln>
            <a:noFill/>
          </a:ln>
        </p:spPr>
        <p:txBody>
          <a:bodyPr lIns="91425" tIns="91425" rIns="91425" bIns="91425" anchor="t" anchorCtr="0">
            <a:noAutofit/>
          </a:bodyPr>
          <a:lstStyle/>
          <a:p>
            <a:pPr lvl="0" rtl="0">
              <a:lnSpc>
                <a:spcPct val="160000"/>
              </a:lnSpc>
              <a:spcBef>
                <a:spcPts val="400"/>
              </a:spcBef>
              <a:buNone/>
            </a:pPr>
            <a:r>
              <a:rPr lang="en-GB" sz="1200" b="1">
                <a:solidFill>
                  <a:schemeClr val="dk1"/>
                </a:solidFill>
                <a:highlight>
                  <a:srgbClr val="FFFFFF"/>
                </a:highlight>
                <a:latin typeface="Ubuntu"/>
                <a:ea typeface="Ubuntu"/>
                <a:cs typeface="Ubuntu"/>
                <a:sym typeface="Ubuntu"/>
              </a:rPr>
              <a:t>Operational Manager</a:t>
            </a:r>
          </a:p>
          <a:p>
            <a:pPr lvl="0" rtl="0">
              <a:lnSpc>
                <a:spcPct val="152727"/>
              </a:lnSpc>
              <a:spcBef>
                <a:spcPts val="600"/>
              </a:spcBef>
              <a:spcAft>
                <a:spcPts val="600"/>
              </a:spcAft>
              <a:buClr>
                <a:schemeClr val="dk1"/>
              </a:buClr>
              <a:buSzPct val="110000"/>
              <a:buFont typeface="Arial"/>
              <a:buNone/>
            </a:pPr>
            <a:r>
              <a:rPr lang="en-GB" sz="1000" i="1">
                <a:solidFill>
                  <a:srgbClr val="252525"/>
                </a:solidFill>
                <a:highlight>
                  <a:srgbClr val="FFFFFF"/>
                </a:highlight>
                <a:latin typeface="Ubuntu"/>
                <a:ea typeface="Ubuntu"/>
                <a:cs typeface="Ubuntu"/>
                <a:sym typeface="Ubuntu"/>
              </a:rPr>
              <a:t>This is a full time appointment.</a:t>
            </a:r>
          </a:p>
          <a:p>
            <a:pPr lvl="0" rtl="0">
              <a:lnSpc>
                <a:spcPct val="160000"/>
              </a:lnSpc>
              <a:spcBef>
                <a:spcPts val="300"/>
              </a:spcBef>
              <a:buClr>
                <a:schemeClr val="dk1"/>
              </a:buClr>
              <a:buSzPct val="110000"/>
              <a:buFont typeface="Arial"/>
              <a:buNone/>
            </a:pPr>
            <a:r>
              <a:rPr lang="en-GB" sz="1000" b="1">
                <a:solidFill>
                  <a:schemeClr val="dk1"/>
                </a:solidFill>
                <a:highlight>
                  <a:srgbClr val="FFFFFF"/>
                </a:highlight>
                <a:latin typeface="Ubuntu"/>
                <a:ea typeface="Ubuntu"/>
                <a:cs typeface="Ubuntu"/>
                <a:sym typeface="Ubuntu"/>
              </a:rPr>
              <a:t>Core Skills</a:t>
            </a:r>
          </a:p>
          <a:p>
            <a:pPr marL="685800" lvl="0" indent="-292100" rtl="0">
              <a:lnSpc>
                <a:spcPct val="160000"/>
              </a:lnSpc>
              <a:spcBef>
                <a:spcPts val="300"/>
              </a:spcBef>
              <a:spcAft>
                <a:spcPts val="100"/>
              </a:spcAft>
              <a:buClr>
                <a:srgbClr val="252525"/>
              </a:buClr>
              <a:buSzPct val="100000"/>
              <a:buFont typeface="Ubuntu"/>
            </a:pPr>
            <a:r>
              <a:rPr lang="en-GB" sz="1000">
                <a:solidFill>
                  <a:srgbClr val="663366"/>
                </a:solidFill>
                <a:highlight>
                  <a:srgbClr val="FFFFFF"/>
                </a:highlight>
                <a:latin typeface="Ubuntu"/>
                <a:ea typeface="Ubuntu"/>
                <a:cs typeface="Ubuntu"/>
                <a:sym typeface="Ubuntu"/>
                <a:hlinkClick r:id="rId3"/>
              </a:rPr>
              <a:t>Excellent written and verbal communication skills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663366"/>
                </a:solidFill>
                <a:highlight>
                  <a:srgbClr val="FFFFFF"/>
                </a:highlight>
                <a:latin typeface="Ubuntu"/>
                <a:ea typeface="Ubuntu"/>
                <a:cs typeface="Ubuntu"/>
                <a:sym typeface="Ubuntu"/>
                <a:hlinkClick r:id="rId4"/>
              </a:rPr>
              <a:t>Bachelors degree in library or information science</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Major or Masters in "open scholarly communication and preservation".</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5"/>
              </a:rPr>
              <a:t>Expert understanding of open access digital repository content management</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6"/>
              </a:rPr>
              <a:t>Expert with metadata standards for academic publishing</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7"/>
              </a:rPr>
              <a:t>Expert with digital curation</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8"/>
              </a:rPr>
              <a:t>Expert with digitisation technologies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Professional understanding of web 2.0 communication technologies.</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Professional understanding of </a:t>
            </a:r>
            <a:r>
              <a:rPr lang="en-GB" sz="1000">
                <a:solidFill>
                  <a:srgbClr val="0B0080"/>
                </a:solidFill>
                <a:highlight>
                  <a:srgbClr val="FFFFFF"/>
                </a:highlight>
                <a:latin typeface="Ubuntu"/>
                <a:ea typeface="Ubuntu"/>
                <a:cs typeface="Ubuntu"/>
                <a:sym typeface="Ubuntu"/>
                <a:hlinkClick r:id="rId9"/>
              </a:rPr>
              <a:t>repository software</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10"/>
              </a:rPr>
              <a:t>Familiarity with open access digital repository systems management</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Familiarity with desktop computer operations.</a:t>
            </a:r>
          </a:p>
          <a:p>
            <a:pPr marL="685800" lvl="0" indent="-292100" rtl="0">
              <a:lnSpc>
                <a:spcPct val="160000"/>
              </a:lnSpc>
              <a:spcBef>
                <a:spcPts val="300"/>
              </a:spcBef>
              <a:spcAft>
                <a:spcPts val="100"/>
              </a:spcAft>
              <a:buClr>
                <a:srgbClr val="252525"/>
              </a:buClr>
              <a:buSzPct val="100000"/>
              <a:buFont typeface="Ubuntu"/>
            </a:pPr>
            <a:r>
              <a:rPr lang="en-GB" sz="1000">
                <a:solidFill>
                  <a:srgbClr val="663366"/>
                </a:solidFill>
                <a:highlight>
                  <a:srgbClr val="FFFFFF"/>
                </a:highlight>
                <a:latin typeface="Ubuntu"/>
                <a:ea typeface="Ubuntu"/>
                <a:cs typeface="Ubuntu"/>
                <a:sym typeface="Ubuntu"/>
                <a:hlinkClick r:id="rId11"/>
              </a:rPr>
              <a:t>Familiarity with the operations of the internet and how to use it securely.</a:t>
            </a:r>
          </a:p>
          <a:p>
            <a:pPr lvl="0">
              <a:spcBef>
                <a:spcPts val="0"/>
              </a:spcBef>
              <a:buNone/>
            </a:pPr>
            <a:endParaRPr sz="1000">
              <a:latin typeface="Ubuntu"/>
              <a:ea typeface="Ubuntu"/>
              <a:cs typeface="Ubuntu"/>
              <a:sym typeface="Ubuntu"/>
            </a:endParaRPr>
          </a:p>
        </p:txBody>
      </p:sp>
      <p:sp>
        <p:nvSpPr>
          <p:cNvPr id="63" name="Shape 63"/>
          <p:cNvSpPr txBox="1"/>
          <p:nvPr/>
        </p:nvSpPr>
        <p:spPr>
          <a:xfrm>
            <a:off x="5962375" y="230250"/>
            <a:ext cx="2874599" cy="4614600"/>
          </a:xfrm>
          <a:prstGeom prst="rect">
            <a:avLst/>
          </a:prstGeom>
          <a:noFill/>
          <a:ln>
            <a:noFill/>
          </a:ln>
        </p:spPr>
        <p:txBody>
          <a:bodyPr lIns="91425" tIns="91425" rIns="91425" bIns="91425" anchor="t" anchorCtr="0">
            <a:noAutofit/>
          </a:bodyPr>
          <a:lstStyle/>
          <a:p>
            <a:pPr lvl="0" rtl="0">
              <a:lnSpc>
                <a:spcPct val="160000"/>
              </a:lnSpc>
              <a:spcBef>
                <a:spcPts val="300"/>
              </a:spcBef>
              <a:buClr>
                <a:schemeClr val="dk1"/>
              </a:buClr>
              <a:buSzPct val="110000"/>
              <a:buFont typeface="Arial"/>
              <a:buNone/>
            </a:pPr>
            <a:r>
              <a:rPr lang="en-GB" sz="1000" b="1">
                <a:solidFill>
                  <a:schemeClr val="dk1"/>
                </a:solidFill>
                <a:highlight>
                  <a:srgbClr val="FFFFFF"/>
                </a:highlight>
                <a:latin typeface="Ubuntu"/>
                <a:ea typeface="Ubuntu"/>
                <a:cs typeface="Ubuntu"/>
                <a:sym typeface="Ubuntu"/>
              </a:rPr>
              <a:t>Specialist Skills</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management of Open </a:t>
            </a:r>
            <a:r>
              <a:rPr lang="en-GB" sz="1000">
                <a:solidFill>
                  <a:srgbClr val="0B0080"/>
                </a:solidFill>
                <a:highlight>
                  <a:srgbClr val="FFFFFF"/>
                </a:highlight>
                <a:latin typeface="Ubuntu"/>
                <a:ea typeface="Ubuntu"/>
                <a:cs typeface="Ubuntu"/>
                <a:sym typeface="Ubuntu"/>
                <a:hlinkClick r:id="rId12"/>
              </a:rPr>
              <a:t>Research Repository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management of Open </a:t>
            </a:r>
            <a:r>
              <a:rPr lang="en-GB" sz="1000">
                <a:solidFill>
                  <a:srgbClr val="0B0080"/>
                </a:solidFill>
                <a:highlight>
                  <a:srgbClr val="FFFFFF"/>
                </a:highlight>
                <a:latin typeface="Ubuntu"/>
                <a:ea typeface="Ubuntu"/>
                <a:cs typeface="Ubuntu"/>
                <a:sym typeface="Ubuntu"/>
                <a:hlinkClick r:id="rId13"/>
              </a:rPr>
              <a:t>Journal Publishing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management of Open </a:t>
            </a:r>
            <a:r>
              <a:rPr lang="en-GB" sz="1000">
                <a:solidFill>
                  <a:srgbClr val="0B0080"/>
                </a:solidFill>
                <a:highlight>
                  <a:srgbClr val="FFFFFF"/>
                </a:highlight>
                <a:latin typeface="Ubuntu"/>
                <a:ea typeface="Ubuntu"/>
                <a:cs typeface="Ubuntu"/>
                <a:sym typeface="Ubuntu"/>
                <a:hlinkClick r:id="rId14"/>
              </a:rPr>
              <a:t>Conference Publishing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management of Open </a:t>
            </a:r>
            <a:r>
              <a:rPr lang="en-GB" sz="1000">
                <a:solidFill>
                  <a:srgbClr val="0B0080"/>
                </a:solidFill>
                <a:highlight>
                  <a:srgbClr val="FFFFFF"/>
                </a:highlight>
                <a:latin typeface="Ubuntu"/>
                <a:ea typeface="Ubuntu"/>
                <a:cs typeface="Ubuntu"/>
                <a:sym typeface="Ubuntu"/>
                <a:hlinkClick r:id="rId15"/>
              </a:rPr>
              <a:t>Data Management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management of Open </a:t>
            </a:r>
            <a:r>
              <a:rPr lang="en-GB" sz="1000">
                <a:solidFill>
                  <a:srgbClr val="0B0080"/>
                </a:solidFill>
                <a:highlight>
                  <a:srgbClr val="FFFFFF"/>
                </a:highlight>
                <a:latin typeface="Ubuntu"/>
                <a:ea typeface="Ubuntu"/>
                <a:cs typeface="Ubuntu"/>
                <a:sym typeface="Ubuntu"/>
                <a:hlinkClick r:id="rId16"/>
              </a:rPr>
              <a:t>Educational Resource Systems</a:t>
            </a:r>
            <a:r>
              <a:rPr lang="en-GB" sz="1000">
                <a:solidFill>
                  <a:srgbClr val="252525"/>
                </a:solidFill>
                <a:highlight>
                  <a:srgbClr val="FFFFFF"/>
                </a:highlight>
                <a:latin typeface="Ubuntu"/>
                <a:ea typeface="Ubuntu"/>
                <a:cs typeface="Ubuntu"/>
                <a:sym typeface="Ubuntu"/>
              </a:rPr>
              <a:t>.</a:t>
            </a:r>
          </a:p>
          <a:p>
            <a:pPr lvl="0">
              <a:spcBef>
                <a:spcPts val="0"/>
              </a:spcBef>
              <a:buNone/>
            </a:pPr>
            <a:endParaRPr>
              <a:latin typeface="Ubuntu"/>
              <a:ea typeface="Ubuntu"/>
              <a:cs typeface="Ubuntu"/>
              <a:sym typeface="Ubuntu"/>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255900" y="204725"/>
            <a:ext cx="6013499" cy="4648800"/>
          </a:xfrm>
          <a:prstGeom prst="rect">
            <a:avLst/>
          </a:prstGeom>
          <a:noFill/>
          <a:ln>
            <a:noFill/>
          </a:ln>
        </p:spPr>
        <p:txBody>
          <a:bodyPr lIns="91425" tIns="91425" rIns="91425" bIns="91425" anchor="t" anchorCtr="0">
            <a:noAutofit/>
          </a:bodyPr>
          <a:lstStyle/>
          <a:p>
            <a:pPr lvl="0" rtl="0">
              <a:lnSpc>
                <a:spcPct val="160000"/>
              </a:lnSpc>
              <a:spcBef>
                <a:spcPts val="400"/>
              </a:spcBef>
              <a:buClr>
                <a:schemeClr val="dk1"/>
              </a:buClr>
              <a:buSzPct val="91666"/>
              <a:buFont typeface="Arial"/>
              <a:buNone/>
            </a:pPr>
            <a:r>
              <a:rPr lang="en-GB" sz="1200" b="1">
                <a:solidFill>
                  <a:schemeClr val="dk1"/>
                </a:solidFill>
                <a:highlight>
                  <a:srgbClr val="FFFFFF"/>
                </a:highlight>
                <a:latin typeface="Ubuntu"/>
                <a:ea typeface="Ubuntu"/>
                <a:cs typeface="Ubuntu"/>
                <a:sym typeface="Ubuntu"/>
              </a:rPr>
              <a:t>Repository and Journal Librarians - 2 each</a:t>
            </a:r>
          </a:p>
          <a:p>
            <a:pPr lvl="0" rtl="0">
              <a:lnSpc>
                <a:spcPct val="152727"/>
              </a:lnSpc>
              <a:spcBef>
                <a:spcPts val="600"/>
              </a:spcBef>
              <a:spcAft>
                <a:spcPts val="600"/>
              </a:spcAft>
              <a:buClr>
                <a:schemeClr val="dk1"/>
              </a:buClr>
              <a:buSzPct val="110000"/>
              <a:buFont typeface="Arial"/>
              <a:buNone/>
            </a:pPr>
            <a:r>
              <a:rPr lang="en-GB" sz="1000" i="1">
                <a:solidFill>
                  <a:srgbClr val="252525"/>
                </a:solidFill>
                <a:highlight>
                  <a:srgbClr val="FFFFFF"/>
                </a:highlight>
                <a:latin typeface="Ubuntu"/>
                <a:ea typeface="Ubuntu"/>
                <a:cs typeface="Ubuntu"/>
                <a:sym typeface="Ubuntu"/>
              </a:rPr>
              <a:t>These are full time appointments.</a:t>
            </a:r>
          </a:p>
          <a:p>
            <a:pPr lvl="0" rtl="0">
              <a:lnSpc>
                <a:spcPct val="160000"/>
              </a:lnSpc>
              <a:spcBef>
                <a:spcPts val="300"/>
              </a:spcBef>
              <a:buClr>
                <a:schemeClr val="dk1"/>
              </a:buClr>
              <a:buSzPct val="110000"/>
              <a:buFont typeface="Arial"/>
              <a:buNone/>
            </a:pPr>
            <a:r>
              <a:rPr lang="en-GB" sz="1000" b="1">
                <a:solidFill>
                  <a:schemeClr val="dk1"/>
                </a:solidFill>
                <a:highlight>
                  <a:srgbClr val="FFFFFF"/>
                </a:highlight>
                <a:latin typeface="Ubuntu"/>
                <a:ea typeface="Ubuntu"/>
                <a:cs typeface="Ubuntu"/>
                <a:sym typeface="Ubuntu"/>
              </a:rPr>
              <a:t>Core Skills</a:t>
            </a:r>
          </a:p>
          <a:p>
            <a:pPr marL="685800" lvl="0" indent="-292100" rtl="0">
              <a:lnSpc>
                <a:spcPct val="160000"/>
              </a:lnSpc>
              <a:spcBef>
                <a:spcPts val="300"/>
              </a:spcBef>
              <a:spcAft>
                <a:spcPts val="100"/>
              </a:spcAft>
              <a:buClr>
                <a:srgbClr val="252525"/>
              </a:buClr>
              <a:buSzPct val="100000"/>
              <a:buFont typeface="Ubuntu"/>
            </a:pPr>
            <a:r>
              <a:rPr lang="en-GB" sz="1000">
                <a:solidFill>
                  <a:srgbClr val="663366"/>
                </a:solidFill>
                <a:highlight>
                  <a:srgbClr val="FFFFFF"/>
                </a:highlight>
                <a:latin typeface="Ubuntu"/>
                <a:ea typeface="Ubuntu"/>
                <a:cs typeface="Ubuntu"/>
                <a:sym typeface="Ubuntu"/>
                <a:hlinkClick r:id="rId3"/>
              </a:rPr>
              <a:t>Professional written and verbal communication skills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663366"/>
                </a:solidFill>
                <a:highlight>
                  <a:srgbClr val="FFFFFF"/>
                </a:highlight>
                <a:latin typeface="Ubuntu"/>
                <a:ea typeface="Ubuntu"/>
                <a:cs typeface="Ubuntu"/>
                <a:sym typeface="Ubuntu"/>
                <a:hlinkClick r:id="rId4"/>
              </a:rPr>
              <a:t>Technology certificate in library or information science</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Major in "open scholarly communication and preservation".</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a:t>
            </a:r>
            <a:r>
              <a:rPr lang="en-GB" sz="1000">
                <a:solidFill>
                  <a:srgbClr val="0B0080"/>
                </a:solidFill>
                <a:highlight>
                  <a:srgbClr val="FFFFFF"/>
                </a:highlight>
                <a:latin typeface="Ubuntu"/>
                <a:ea typeface="Ubuntu"/>
                <a:cs typeface="Ubuntu"/>
                <a:sym typeface="Ubuntu"/>
                <a:hlinkClick r:id="rId5"/>
              </a:rPr>
              <a:t>repository software</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desktop computer operations.</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6"/>
              </a:rPr>
              <a:t>Expert with metadata standards for academic publishing</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7"/>
              </a:rPr>
              <a:t>Expert with digital curation</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8"/>
              </a:rPr>
              <a:t>Expert with digitisation technologies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9"/>
              </a:rPr>
              <a:t>Professional understanding of open access digital repository content management</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663366"/>
                </a:solidFill>
                <a:highlight>
                  <a:srgbClr val="FFFFFF"/>
                </a:highlight>
                <a:latin typeface="Ubuntu"/>
                <a:ea typeface="Ubuntu"/>
                <a:cs typeface="Ubuntu"/>
                <a:sym typeface="Ubuntu"/>
                <a:hlinkClick r:id="rId10"/>
              </a:rPr>
              <a:t>Professional understanding of the operations of the internet and how to use it securely.</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Professional understanding of web 2.0 communication technologies.</a:t>
            </a:r>
          </a:p>
          <a:p>
            <a:pPr marL="685800" lvl="0" indent="-292100" rtl="0">
              <a:lnSpc>
                <a:spcPct val="160000"/>
              </a:lnSpc>
              <a:spcBef>
                <a:spcPts val="300"/>
              </a:spcBef>
              <a:spcAft>
                <a:spcPts val="100"/>
              </a:spcAft>
              <a:buClr>
                <a:srgbClr val="252525"/>
              </a:buClr>
              <a:buSzPct val="100000"/>
              <a:buFont typeface="Ubuntu"/>
            </a:pPr>
            <a:r>
              <a:rPr lang="en-GB" sz="1000">
                <a:solidFill>
                  <a:srgbClr val="0B0080"/>
                </a:solidFill>
                <a:highlight>
                  <a:srgbClr val="FFFFFF"/>
                </a:highlight>
                <a:latin typeface="Ubuntu"/>
                <a:ea typeface="Ubuntu"/>
                <a:cs typeface="Ubuntu"/>
                <a:sym typeface="Ubuntu"/>
                <a:hlinkClick r:id="rId11"/>
              </a:rPr>
              <a:t>Familiarity with open access digital repository systems management</a:t>
            </a:r>
            <a:r>
              <a:rPr lang="en-GB" sz="1000">
                <a:solidFill>
                  <a:srgbClr val="252525"/>
                </a:solidFill>
                <a:highlight>
                  <a:srgbClr val="FFFFFF"/>
                </a:highlight>
                <a:latin typeface="Ubuntu"/>
                <a:ea typeface="Ubuntu"/>
                <a:cs typeface="Ubuntu"/>
                <a:sym typeface="Ubuntu"/>
              </a:rPr>
              <a:t>.</a:t>
            </a:r>
          </a:p>
          <a:p>
            <a:pPr lvl="0">
              <a:spcBef>
                <a:spcPts val="0"/>
              </a:spcBef>
              <a:buNone/>
            </a:pPr>
            <a:endParaRPr sz="1000">
              <a:latin typeface="Ubuntu"/>
              <a:ea typeface="Ubuntu"/>
              <a:cs typeface="Ubuntu"/>
              <a:sym typeface="Ubuntu"/>
            </a:endParaRPr>
          </a:p>
        </p:txBody>
      </p:sp>
      <p:sp>
        <p:nvSpPr>
          <p:cNvPr id="69" name="Shape 69"/>
          <p:cNvSpPr txBox="1"/>
          <p:nvPr/>
        </p:nvSpPr>
        <p:spPr>
          <a:xfrm>
            <a:off x="6346200" y="230300"/>
            <a:ext cx="2721000" cy="4631700"/>
          </a:xfrm>
          <a:prstGeom prst="rect">
            <a:avLst/>
          </a:prstGeom>
          <a:noFill/>
          <a:ln>
            <a:noFill/>
          </a:ln>
        </p:spPr>
        <p:txBody>
          <a:bodyPr lIns="91425" tIns="91425" rIns="91425" bIns="91425" anchor="t" anchorCtr="0">
            <a:noAutofit/>
          </a:bodyPr>
          <a:lstStyle/>
          <a:p>
            <a:pPr lvl="0" rtl="0">
              <a:lnSpc>
                <a:spcPct val="160000"/>
              </a:lnSpc>
              <a:spcBef>
                <a:spcPts val="300"/>
              </a:spcBef>
              <a:buClr>
                <a:schemeClr val="dk1"/>
              </a:buClr>
              <a:buSzPct val="110000"/>
              <a:buFont typeface="Arial"/>
              <a:buNone/>
            </a:pPr>
            <a:r>
              <a:rPr lang="en-GB" sz="1000" b="1">
                <a:solidFill>
                  <a:schemeClr val="dk1"/>
                </a:solidFill>
                <a:highlight>
                  <a:srgbClr val="FFFFFF"/>
                </a:highlight>
                <a:latin typeface="Ubuntu"/>
                <a:ea typeface="Ubuntu"/>
                <a:cs typeface="Ubuntu"/>
                <a:sym typeface="Ubuntu"/>
              </a:rPr>
              <a:t>Specialist Skills</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operation of Open </a:t>
            </a:r>
            <a:r>
              <a:rPr lang="en-GB" sz="1000">
                <a:solidFill>
                  <a:srgbClr val="0B0080"/>
                </a:solidFill>
                <a:highlight>
                  <a:srgbClr val="FFFFFF"/>
                </a:highlight>
                <a:latin typeface="Ubuntu"/>
                <a:ea typeface="Ubuntu"/>
                <a:cs typeface="Ubuntu"/>
                <a:sym typeface="Ubuntu"/>
                <a:hlinkClick r:id="rId12"/>
              </a:rPr>
              <a:t>Research Repository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operation of Open </a:t>
            </a:r>
            <a:r>
              <a:rPr lang="en-GB" sz="1000">
                <a:solidFill>
                  <a:srgbClr val="0B0080"/>
                </a:solidFill>
                <a:highlight>
                  <a:srgbClr val="FFFFFF"/>
                </a:highlight>
                <a:latin typeface="Ubuntu"/>
                <a:ea typeface="Ubuntu"/>
                <a:cs typeface="Ubuntu"/>
                <a:sym typeface="Ubuntu"/>
                <a:hlinkClick r:id="rId13"/>
              </a:rPr>
              <a:t>Journal Publishing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operation of Open </a:t>
            </a:r>
            <a:r>
              <a:rPr lang="en-GB" sz="1000">
                <a:solidFill>
                  <a:srgbClr val="0B0080"/>
                </a:solidFill>
                <a:highlight>
                  <a:srgbClr val="FFFFFF"/>
                </a:highlight>
                <a:latin typeface="Ubuntu"/>
                <a:ea typeface="Ubuntu"/>
                <a:cs typeface="Ubuntu"/>
                <a:sym typeface="Ubuntu"/>
                <a:hlinkClick r:id="rId14"/>
              </a:rPr>
              <a:t>Conference Publishing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operation of Open </a:t>
            </a:r>
            <a:r>
              <a:rPr lang="en-GB" sz="1000">
                <a:solidFill>
                  <a:srgbClr val="0B0080"/>
                </a:solidFill>
                <a:highlight>
                  <a:srgbClr val="FFFFFF"/>
                </a:highlight>
                <a:latin typeface="Ubuntu"/>
                <a:ea typeface="Ubuntu"/>
                <a:cs typeface="Ubuntu"/>
                <a:sym typeface="Ubuntu"/>
                <a:hlinkClick r:id="rId15"/>
              </a:rPr>
              <a:t>Data Management Systems</a:t>
            </a:r>
            <a:r>
              <a:rPr lang="en-GB" sz="1000">
                <a:solidFill>
                  <a:srgbClr val="252525"/>
                </a:solidFill>
                <a:highlight>
                  <a:srgbClr val="FFFFFF"/>
                </a:highlight>
                <a:latin typeface="Ubuntu"/>
                <a:ea typeface="Ubuntu"/>
                <a:cs typeface="Ubuntu"/>
                <a:sym typeface="Ubuntu"/>
              </a:rPr>
              <a:t>.</a:t>
            </a:r>
          </a:p>
          <a:p>
            <a:pPr marL="685800" lvl="0" indent="-292100" rtl="0">
              <a:lnSpc>
                <a:spcPct val="160000"/>
              </a:lnSpc>
              <a:spcBef>
                <a:spcPts val="300"/>
              </a:spcBef>
              <a:spcAft>
                <a:spcPts val="100"/>
              </a:spcAft>
              <a:buClr>
                <a:srgbClr val="252525"/>
              </a:buClr>
              <a:buSzPct val="100000"/>
              <a:buFont typeface="Ubuntu"/>
            </a:pPr>
            <a:r>
              <a:rPr lang="en-GB" sz="1000">
                <a:solidFill>
                  <a:srgbClr val="252525"/>
                </a:solidFill>
                <a:highlight>
                  <a:srgbClr val="FFFFFF"/>
                </a:highlight>
                <a:latin typeface="Ubuntu"/>
                <a:ea typeface="Ubuntu"/>
                <a:cs typeface="Ubuntu"/>
                <a:sym typeface="Ubuntu"/>
              </a:rPr>
              <a:t>Expert with the operation of Open </a:t>
            </a:r>
            <a:r>
              <a:rPr lang="en-GB" sz="1000">
                <a:solidFill>
                  <a:srgbClr val="0B0080"/>
                </a:solidFill>
                <a:highlight>
                  <a:srgbClr val="FFFFFF"/>
                </a:highlight>
                <a:latin typeface="Ubuntu"/>
                <a:ea typeface="Ubuntu"/>
                <a:cs typeface="Ubuntu"/>
                <a:sym typeface="Ubuntu"/>
                <a:hlinkClick r:id="rId16"/>
              </a:rPr>
              <a:t>Educational Resource Systems</a:t>
            </a:r>
            <a:r>
              <a:rPr lang="en-GB" sz="1000">
                <a:solidFill>
                  <a:srgbClr val="252525"/>
                </a:solidFill>
                <a:highlight>
                  <a:srgbClr val="FFFFFF"/>
                </a:highlight>
                <a:latin typeface="Ubuntu"/>
                <a:ea typeface="Ubuntu"/>
                <a:cs typeface="Ubuntu"/>
                <a:sym typeface="Ubuntu"/>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p:cNvPicPr preferRelativeResize="0"/>
          <p:nvPr/>
        </p:nvPicPr>
        <p:blipFill rotWithShape="1">
          <a:blip r:embed="rId3">
            <a:alphaModFix/>
          </a:blip>
          <a:srcRect l="1850" r="-1849"/>
          <a:stretch/>
        </p:blipFill>
        <p:spPr>
          <a:xfrm>
            <a:off x="1682512" y="1262450"/>
            <a:ext cx="5778975" cy="3668450"/>
          </a:xfrm>
          <a:prstGeom prst="rect">
            <a:avLst/>
          </a:prstGeom>
          <a:noFill/>
          <a:ln>
            <a:noFill/>
          </a:ln>
        </p:spPr>
      </p:pic>
      <p:sp>
        <p:nvSpPr>
          <p:cNvPr id="75" name="Shape 75"/>
          <p:cNvSpPr txBox="1"/>
          <p:nvPr/>
        </p:nvSpPr>
        <p:spPr>
          <a:xfrm>
            <a:off x="742200" y="358250"/>
            <a:ext cx="7659600" cy="904200"/>
          </a:xfrm>
          <a:prstGeom prst="rect">
            <a:avLst/>
          </a:prstGeom>
          <a:noFill/>
          <a:ln>
            <a:noFill/>
          </a:ln>
        </p:spPr>
        <p:txBody>
          <a:bodyPr lIns="91425" tIns="91425" rIns="91425" bIns="91425" anchor="t" anchorCtr="0">
            <a:noAutofit/>
          </a:bodyPr>
          <a:lstStyle/>
          <a:p>
            <a:pPr lvl="0" algn="ctr" rtl="0">
              <a:spcBef>
                <a:spcPts val="0"/>
              </a:spcBef>
              <a:buNone/>
            </a:pPr>
            <a:r>
              <a:rPr lang="en-GB" sz="4800">
                <a:latin typeface="Ubuntu"/>
                <a:ea typeface="Ubuntu"/>
                <a:cs typeface="Ubuntu"/>
                <a:sym typeface="Ubuntu"/>
              </a:rPr>
              <a:t>INFORMATION SYSTEMS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153525" y="179125"/>
            <a:ext cx="8811299" cy="4785300"/>
          </a:xfrm>
          <a:prstGeom prst="rect">
            <a:avLst/>
          </a:prstGeom>
          <a:noFill/>
          <a:ln>
            <a:noFill/>
          </a:ln>
        </p:spPr>
        <p:txBody>
          <a:bodyPr lIns="91425" tIns="91425" rIns="91425" bIns="91425" anchor="t" anchorCtr="0">
            <a:noAutofit/>
          </a:bodyPr>
          <a:lstStyle/>
          <a:p>
            <a:pPr lvl="0" rtl="0">
              <a:lnSpc>
                <a:spcPct val="160000"/>
              </a:lnSpc>
              <a:spcBef>
                <a:spcPts val="400"/>
              </a:spcBef>
              <a:buClr>
                <a:schemeClr val="dk1"/>
              </a:buClr>
              <a:buSzPct val="91666"/>
              <a:buFont typeface="Arial"/>
              <a:buNone/>
            </a:pPr>
            <a:r>
              <a:rPr lang="en-GB" sz="1200" b="1" dirty="0">
                <a:solidFill>
                  <a:schemeClr val="dk1"/>
                </a:solidFill>
                <a:highlight>
                  <a:srgbClr val="FFFFFF"/>
                </a:highlight>
                <a:latin typeface="Ubuntu"/>
                <a:ea typeface="Ubuntu"/>
                <a:cs typeface="Ubuntu"/>
                <a:sym typeface="Ubuntu"/>
              </a:rPr>
              <a:t>Technical Manager</a:t>
            </a:r>
          </a:p>
          <a:p>
            <a:pPr lvl="0" rtl="0">
              <a:lnSpc>
                <a:spcPct val="152727"/>
              </a:lnSpc>
              <a:spcBef>
                <a:spcPts val="600"/>
              </a:spcBef>
              <a:spcAft>
                <a:spcPts val="600"/>
              </a:spcAft>
              <a:buClr>
                <a:schemeClr val="dk1"/>
              </a:buClr>
              <a:buSzPct val="110000"/>
              <a:buFont typeface="Arial"/>
              <a:buNone/>
            </a:pPr>
            <a:r>
              <a:rPr lang="en-GB" sz="1000" dirty="0">
                <a:solidFill>
                  <a:srgbClr val="252525"/>
                </a:solidFill>
                <a:highlight>
                  <a:srgbClr val="FFFFFF"/>
                </a:highlight>
                <a:latin typeface="Ubuntu"/>
                <a:ea typeface="Ubuntu"/>
                <a:cs typeface="Ubuntu"/>
                <a:sym typeface="Ubuntu"/>
              </a:rPr>
              <a:t>The technical manager should ideally be appointed internally from within the technology support division of the institution.</a:t>
            </a:r>
          </a:p>
          <a:p>
            <a:pPr lvl="0" rtl="0">
              <a:lnSpc>
                <a:spcPct val="152727"/>
              </a:lnSpc>
              <a:spcBef>
                <a:spcPts val="600"/>
              </a:spcBef>
              <a:spcAft>
                <a:spcPts val="600"/>
              </a:spcAft>
              <a:buClr>
                <a:schemeClr val="dk1"/>
              </a:buClr>
              <a:buSzPct val="110000"/>
              <a:buFont typeface="Arial"/>
              <a:buNone/>
            </a:pPr>
            <a:r>
              <a:rPr lang="en-GB" sz="1000" dirty="0">
                <a:solidFill>
                  <a:srgbClr val="252525"/>
                </a:solidFill>
                <a:highlight>
                  <a:srgbClr val="FFFFFF"/>
                </a:highlight>
                <a:latin typeface="Ubuntu"/>
                <a:ea typeface="Ubuntu"/>
                <a:cs typeface="Ubuntu"/>
                <a:sym typeface="Ubuntu"/>
              </a:rPr>
              <a:t>The technical manager is </a:t>
            </a:r>
            <a:r>
              <a:rPr lang="en-GB" sz="1000" b="1" dirty="0">
                <a:solidFill>
                  <a:srgbClr val="252525"/>
                </a:solidFill>
                <a:highlight>
                  <a:srgbClr val="FFFFFF"/>
                </a:highlight>
                <a:latin typeface="Ubuntu"/>
                <a:ea typeface="Ubuntu"/>
                <a:cs typeface="Ubuntu"/>
                <a:sym typeface="Ubuntu"/>
              </a:rPr>
              <a:t>NOT</a:t>
            </a:r>
            <a:r>
              <a:rPr lang="en-GB" sz="1000" dirty="0">
                <a:solidFill>
                  <a:srgbClr val="252525"/>
                </a:solidFill>
                <a:highlight>
                  <a:srgbClr val="FFFFFF"/>
                </a:highlight>
                <a:latin typeface="Ubuntu"/>
                <a:ea typeface="Ubuntu"/>
                <a:cs typeface="Ubuntu"/>
                <a:sym typeface="Ubuntu"/>
              </a:rPr>
              <a:t> currently technically skilled, since technology is evolving at a very rapid pace, but rather the manager is aware of the current technologies and how to effectively deploy them.</a:t>
            </a:r>
          </a:p>
          <a:p>
            <a:pPr lvl="0" rtl="0">
              <a:lnSpc>
                <a:spcPct val="152727"/>
              </a:lnSpc>
              <a:spcBef>
                <a:spcPts val="600"/>
              </a:spcBef>
              <a:spcAft>
                <a:spcPts val="600"/>
              </a:spcAft>
              <a:buClr>
                <a:schemeClr val="dk1"/>
              </a:buClr>
              <a:buSzPct val="110000"/>
              <a:buFont typeface="Arial"/>
              <a:buNone/>
            </a:pPr>
            <a:r>
              <a:rPr lang="en-GB" sz="1000" dirty="0">
                <a:solidFill>
                  <a:srgbClr val="252525"/>
                </a:solidFill>
                <a:highlight>
                  <a:srgbClr val="FFFFFF"/>
                </a:highlight>
                <a:latin typeface="Ubuntu"/>
                <a:ea typeface="Ubuntu"/>
                <a:cs typeface="Ubuntu"/>
                <a:sym typeface="Ubuntu"/>
              </a:rPr>
              <a:t>The technical manager should know how to lead an information technology team by making use of the specialised skills of the team and current technologies to achieve the information systems goals of the open scholarly communication office.</a:t>
            </a:r>
          </a:p>
          <a:p>
            <a:pPr lvl="0" rtl="0">
              <a:lnSpc>
                <a:spcPct val="152727"/>
              </a:lnSpc>
              <a:spcBef>
                <a:spcPts val="600"/>
              </a:spcBef>
              <a:spcAft>
                <a:spcPts val="600"/>
              </a:spcAft>
              <a:buClr>
                <a:schemeClr val="dk1"/>
              </a:buClr>
              <a:buSzPct val="110000"/>
              <a:buFont typeface="Arial"/>
              <a:buNone/>
            </a:pPr>
            <a:r>
              <a:rPr lang="en-GB" sz="1000" dirty="0">
                <a:solidFill>
                  <a:srgbClr val="252525"/>
                </a:solidFill>
                <a:highlight>
                  <a:srgbClr val="FFFFFF"/>
                </a:highlight>
                <a:latin typeface="Ubuntu"/>
                <a:ea typeface="Ubuntu"/>
                <a:cs typeface="Ubuntu"/>
                <a:sym typeface="Ubuntu"/>
              </a:rPr>
              <a:t>This person should have extensive experience in designing and implementing information technology infrastructure and software systems that fit the "business case" of the institution.</a:t>
            </a:r>
          </a:p>
          <a:p>
            <a:pPr lvl="0" rtl="0">
              <a:lnSpc>
                <a:spcPct val="152727"/>
              </a:lnSpc>
              <a:spcBef>
                <a:spcPts val="600"/>
              </a:spcBef>
              <a:spcAft>
                <a:spcPts val="600"/>
              </a:spcAft>
              <a:buClr>
                <a:schemeClr val="dk1"/>
              </a:buClr>
              <a:buSzPct val="110000"/>
              <a:buFont typeface="Arial"/>
              <a:buNone/>
            </a:pPr>
            <a:r>
              <a:rPr lang="en-GB" sz="1000" dirty="0">
                <a:solidFill>
                  <a:srgbClr val="252525"/>
                </a:solidFill>
                <a:highlight>
                  <a:srgbClr val="FFFFFF"/>
                </a:highlight>
                <a:latin typeface="Ubuntu"/>
                <a:ea typeface="Ubuntu"/>
                <a:cs typeface="Ubuntu"/>
                <a:sym typeface="Ubuntu"/>
              </a:rPr>
              <a:t>This position does not need to be full-time, rather the position can be shared with the central IT department, </a:t>
            </a:r>
            <a:r>
              <a:rPr lang="en-GB" sz="1000" i="1" dirty="0">
                <a:solidFill>
                  <a:srgbClr val="252525"/>
                </a:solidFill>
                <a:highlight>
                  <a:srgbClr val="FFFFFF"/>
                </a:highlight>
                <a:latin typeface="Ubuntu"/>
                <a:ea typeface="Ubuntu"/>
                <a:cs typeface="Ubuntu"/>
                <a:sym typeface="Ubuntu"/>
              </a:rPr>
              <a:t>however a person from top management must be made responsible for the long term maintenance and operation of the open scholarly communication office's information systems needs</a:t>
            </a:r>
            <a:r>
              <a:rPr lang="en-GB" sz="1000" dirty="0">
                <a:solidFill>
                  <a:srgbClr val="252525"/>
                </a:solidFill>
                <a:highlight>
                  <a:srgbClr val="FFFFFF"/>
                </a:highlight>
                <a:latin typeface="Ubuntu"/>
                <a:ea typeface="Ubuntu"/>
                <a:cs typeface="Ubuntu"/>
                <a:sym typeface="Ubuntu"/>
              </a:rPr>
              <a:t>.</a:t>
            </a:r>
          </a:p>
          <a:p>
            <a:pPr lvl="0" rtl="0">
              <a:lnSpc>
                <a:spcPct val="152727"/>
              </a:lnSpc>
              <a:spcBef>
                <a:spcPts val="600"/>
              </a:spcBef>
              <a:spcAft>
                <a:spcPts val="600"/>
              </a:spcAft>
              <a:buClr>
                <a:schemeClr val="dk1"/>
              </a:buClr>
              <a:buSzPct val="110000"/>
              <a:buFont typeface="Arial"/>
              <a:buNone/>
            </a:pPr>
            <a:r>
              <a:rPr lang="en-GB" sz="1000" dirty="0">
                <a:solidFill>
                  <a:srgbClr val="252525"/>
                </a:solidFill>
                <a:highlight>
                  <a:srgbClr val="FFFFFF"/>
                </a:highlight>
                <a:latin typeface="Ubuntu"/>
                <a:ea typeface="Ubuntu"/>
                <a:cs typeface="Ubuntu"/>
                <a:sym typeface="Ubuntu"/>
              </a:rPr>
              <a:t>The person appointed should also be a </a:t>
            </a:r>
            <a:r>
              <a:rPr lang="en-GB" sz="1000" dirty="0">
                <a:solidFill>
                  <a:srgbClr val="663366"/>
                </a:solidFill>
                <a:highlight>
                  <a:srgbClr val="FFFFFF"/>
                </a:highlight>
                <a:latin typeface="Ubuntu"/>
                <a:ea typeface="Ubuntu"/>
                <a:cs typeface="Ubuntu"/>
                <a:sym typeface="Ubuntu"/>
                <a:hlinkClick r:id="rId3"/>
              </a:rPr>
              <a:t>very good communicator</a:t>
            </a:r>
            <a:r>
              <a:rPr lang="en-GB" sz="1000" dirty="0">
                <a:solidFill>
                  <a:srgbClr val="252525"/>
                </a:solidFill>
                <a:highlight>
                  <a:srgbClr val="FFFFFF"/>
                </a:highlight>
                <a:latin typeface="Ubuntu"/>
                <a:ea typeface="Ubuntu"/>
                <a:cs typeface="Ubuntu"/>
                <a:sym typeface="Ubuntu"/>
              </a:rPr>
              <a:t> and be able to "bridge" the LIS and ICT worlds. In other words, the person can inform the library about ICT and vice versa, the person can inform ICT about the library, thereby creating a vital two-way communication "bridge".</a:t>
            </a:r>
          </a:p>
          <a:p>
            <a:pPr lvl="0" rtl="0">
              <a:lnSpc>
                <a:spcPct val="152727"/>
              </a:lnSpc>
              <a:spcBef>
                <a:spcPts val="600"/>
              </a:spcBef>
              <a:spcAft>
                <a:spcPts val="600"/>
              </a:spcAft>
              <a:buClr>
                <a:schemeClr val="dk1"/>
              </a:buClr>
              <a:buSzPct val="110000"/>
              <a:buFont typeface="Arial"/>
              <a:buNone/>
            </a:pPr>
            <a:r>
              <a:rPr lang="en-GB" sz="1000" dirty="0">
                <a:solidFill>
                  <a:srgbClr val="252525"/>
                </a:solidFill>
                <a:highlight>
                  <a:srgbClr val="FFFFFF"/>
                </a:highlight>
                <a:latin typeface="Ubuntu"/>
                <a:ea typeface="Ubuntu"/>
                <a:cs typeface="Ubuntu"/>
                <a:sym typeface="Ubuntu"/>
              </a:rPr>
              <a:t>In addition, though not strictly required, it would be very advantageous if the technical manager was personally supportive of </a:t>
            </a:r>
            <a:r>
              <a:rPr lang="en-GB" sz="1000" dirty="0">
                <a:solidFill>
                  <a:srgbClr val="0B0080"/>
                </a:solidFill>
                <a:highlight>
                  <a:srgbClr val="FFFFFF"/>
                </a:highlight>
                <a:latin typeface="Ubuntu"/>
                <a:ea typeface="Ubuntu"/>
                <a:cs typeface="Ubuntu"/>
                <a:sym typeface="Ubuntu"/>
                <a:hlinkClick r:id="rId4"/>
              </a:rPr>
              <a:t>open systems</a:t>
            </a:r>
            <a:r>
              <a:rPr lang="en-GB" sz="1000" dirty="0">
                <a:solidFill>
                  <a:srgbClr val="252525"/>
                </a:solidFill>
                <a:highlight>
                  <a:srgbClr val="FFFFFF"/>
                </a:highlight>
                <a:latin typeface="Ubuntu"/>
                <a:ea typeface="Ubuntu"/>
                <a:cs typeface="Ubuntu"/>
                <a:sym typeface="Ubuntu"/>
              </a:rPr>
              <a:t> and </a:t>
            </a:r>
            <a:r>
              <a:rPr lang="en-GB" sz="1000" dirty="0">
                <a:solidFill>
                  <a:srgbClr val="0B0080"/>
                </a:solidFill>
                <a:highlight>
                  <a:srgbClr val="FFFFFF"/>
                </a:highlight>
                <a:latin typeface="Ubuntu"/>
                <a:ea typeface="Ubuntu"/>
                <a:cs typeface="Ubuntu"/>
                <a:sym typeface="Ubuntu"/>
                <a:hlinkClick r:id="rId5"/>
              </a:rPr>
              <a:t>open access</a:t>
            </a:r>
            <a:r>
              <a:rPr lang="en-GB" sz="1000" dirty="0" smtClean="0">
                <a:solidFill>
                  <a:srgbClr val="252525"/>
                </a:solidFill>
                <a:highlight>
                  <a:srgbClr val="FFFFFF"/>
                </a:highlight>
                <a:latin typeface="Ubuntu"/>
                <a:ea typeface="Ubuntu"/>
                <a:cs typeface="Ubuntu"/>
                <a:sym typeface="Ubuntu"/>
              </a:rPr>
              <a:t>.</a:t>
            </a:r>
            <a:r>
              <a:rPr lang="uk-UA" sz="1000" dirty="0" smtClean="0">
                <a:solidFill>
                  <a:srgbClr val="252525"/>
                </a:solidFill>
                <a:highlight>
                  <a:srgbClr val="FFFFFF"/>
                </a:highlight>
                <a:latin typeface="Ubuntu"/>
                <a:ea typeface="Ubuntu"/>
                <a:cs typeface="Ubuntu"/>
                <a:sym typeface="Ubuntu"/>
              </a:rPr>
              <a:t> </a:t>
            </a:r>
            <a:r>
              <a:rPr lang="en-GB" sz="1000" b="1" dirty="0" smtClean="0">
                <a:solidFill>
                  <a:srgbClr val="FF0000"/>
                </a:solidFill>
                <a:highlight>
                  <a:srgbClr val="FFFFFF"/>
                </a:highlight>
                <a:latin typeface="Ubuntu"/>
                <a:ea typeface="Ubuntu"/>
                <a:cs typeface="Ubuntu"/>
                <a:sym typeface="Ubuntu"/>
              </a:rPr>
              <a:t>Most </a:t>
            </a:r>
            <a:r>
              <a:rPr lang="en-GB" sz="1000" b="1" dirty="0">
                <a:solidFill>
                  <a:srgbClr val="FF0000"/>
                </a:solidFill>
                <a:highlight>
                  <a:srgbClr val="FFFFFF"/>
                </a:highlight>
                <a:latin typeface="Ubuntu"/>
                <a:ea typeface="Ubuntu"/>
                <a:cs typeface="Ubuntu"/>
                <a:sym typeface="Ubuntu"/>
              </a:rPr>
              <a:t>importantly, this person can assist the library in the transition to a new digital era and can help the ICT department transition to the new digital information services era</a:t>
            </a:r>
            <a:r>
              <a:rPr lang="en-GB" sz="1000" b="1" dirty="0" smtClean="0">
                <a:solidFill>
                  <a:srgbClr val="FF0000"/>
                </a:solidFill>
                <a:highlight>
                  <a:srgbClr val="FFFFFF"/>
                </a:highlight>
                <a:latin typeface="Ubuntu"/>
                <a:ea typeface="Ubuntu"/>
                <a:cs typeface="Ubuntu"/>
                <a:sym typeface="Ubuntu"/>
              </a:rPr>
              <a:t>.</a:t>
            </a:r>
            <a:r>
              <a:rPr lang="uk-UA" sz="1000" b="1" dirty="0" smtClean="0">
                <a:solidFill>
                  <a:srgbClr val="FF0000"/>
                </a:solidFill>
                <a:highlight>
                  <a:srgbClr val="FFFFFF"/>
                </a:highlight>
                <a:latin typeface="Ubuntu"/>
                <a:ea typeface="Ubuntu"/>
                <a:cs typeface="Ubuntu"/>
                <a:sym typeface="Ubuntu"/>
              </a:rPr>
              <a:t> </a:t>
            </a:r>
            <a:r>
              <a:rPr lang="en-GB" sz="1000" dirty="0" smtClean="0">
                <a:solidFill>
                  <a:srgbClr val="252525"/>
                </a:solidFill>
                <a:highlight>
                  <a:srgbClr val="FFFFFF"/>
                </a:highlight>
                <a:latin typeface="Ubuntu"/>
                <a:ea typeface="Ubuntu"/>
                <a:cs typeface="Ubuntu"/>
                <a:sym typeface="Ubuntu"/>
              </a:rPr>
              <a:t>Also </a:t>
            </a:r>
            <a:r>
              <a:rPr lang="en-GB" sz="1000" dirty="0">
                <a:solidFill>
                  <a:srgbClr val="252525"/>
                </a:solidFill>
                <a:highlight>
                  <a:srgbClr val="FFFFFF"/>
                </a:highlight>
                <a:latin typeface="Ubuntu"/>
                <a:ea typeface="Ubuntu"/>
                <a:cs typeface="Ubuntu"/>
                <a:sym typeface="Ubuntu"/>
              </a:rPr>
              <a:t>see: </a:t>
            </a:r>
            <a:r>
              <a:rPr lang="en-GB" sz="1000" dirty="0">
                <a:solidFill>
                  <a:srgbClr val="663366"/>
                </a:solidFill>
                <a:highlight>
                  <a:srgbClr val="FFFFFF"/>
                </a:highlight>
                <a:latin typeface="Ubuntu"/>
                <a:ea typeface="Ubuntu"/>
                <a:cs typeface="Ubuntu"/>
                <a:sym typeface="Ubuntu"/>
                <a:hlinkClick r:id="rId6"/>
              </a:rPr>
              <a:t>http://wiki.lib.sun.ac.za/index.php/List_of_Repository_Software</a:t>
            </a:r>
          </a:p>
          <a:p>
            <a:pPr lvl="0">
              <a:spcBef>
                <a:spcPts val="0"/>
              </a:spcBef>
              <a:buNone/>
            </a:pPr>
            <a:endParaRPr sz="1000" dirty="0">
              <a:latin typeface="Ubuntu"/>
              <a:ea typeface="Ubuntu"/>
              <a:cs typeface="Ubuntu"/>
              <a:sym typeface="Ubuntu"/>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119425" y="127950"/>
            <a:ext cx="8871000" cy="4887599"/>
          </a:xfrm>
          <a:prstGeom prst="rect">
            <a:avLst/>
          </a:prstGeom>
          <a:noFill/>
          <a:ln>
            <a:noFill/>
          </a:ln>
        </p:spPr>
        <p:txBody>
          <a:bodyPr lIns="91425" tIns="91425" rIns="91425" bIns="91425" anchor="t" anchorCtr="0">
            <a:noAutofit/>
          </a:bodyPr>
          <a:lstStyle/>
          <a:p>
            <a:pPr lvl="0" rtl="0">
              <a:lnSpc>
                <a:spcPct val="160000"/>
              </a:lnSpc>
              <a:spcBef>
                <a:spcPts val="400"/>
              </a:spcBef>
              <a:buClr>
                <a:schemeClr val="dk1"/>
              </a:buClr>
              <a:buSzPct val="91666"/>
              <a:buFont typeface="Arial"/>
              <a:buNone/>
            </a:pPr>
            <a:r>
              <a:rPr lang="en-GB" sz="1200" b="1" dirty="0">
                <a:solidFill>
                  <a:srgbClr val="0B0080"/>
                </a:solidFill>
                <a:highlight>
                  <a:srgbClr val="FFFFFF"/>
                </a:highlight>
                <a:latin typeface="Ubuntu"/>
                <a:ea typeface="Ubuntu"/>
                <a:cs typeface="Ubuntu"/>
                <a:sym typeface="Ubuntu"/>
                <a:hlinkClick r:id="rId3"/>
              </a:rPr>
              <a:t>Web 2.0 Software Technologist or Web 2.0 Application Specialist</a:t>
            </a:r>
            <a:r>
              <a:rPr lang="en-GB" sz="1200" b="1" dirty="0">
                <a:solidFill>
                  <a:schemeClr val="dk1"/>
                </a:solidFill>
                <a:highlight>
                  <a:srgbClr val="FFFFFF"/>
                </a:highlight>
                <a:latin typeface="Ubuntu"/>
                <a:ea typeface="Ubuntu"/>
                <a:cs typeface="Ubuntu"/>
                <a:sym typeface="Ubuntu"/>
              </a:rPr>
              <a:t> or </a:t>
            </a:r>
            <a:r>
              <a:rPr lang="en-GB" sz="1200" b="1" dirty="0">
                <a:solidFill>
                  <a:srgbClr val="663366"/>
                </a:solidFill>
                <a:highlight>
                  <a:srgbClr val="FFFFFF"/>
                </a:highlight>
                <a:latin typeface="Ubuntu"/>
                <a:ea typeface="Ubuntu"/>
                <a:cs typeface="Ubuntu"/>
                <a:sym typeface="Ubuntu"/>
              </a:rPr>
              <a:t>Java </a:t>
            </a:r>
            <a:r>
              <a:rPr lang="en-GB" sz="1200" b="1" dirty="0" err="1">
                <a:solidFill>
                  <a:srgbClr val="663366"/>
                </a:solidFill>
                <a:highlight>
                  <a:srgbClr val="FFFFFF"/>
                </a:highlight>
                <a:latin typeface="Ubuntu"/>
                <a:ea typeface="Ubuntu"/>
                <a:cs typeface="Ubuntu"/>
                <a:sym typeface="Ubuntu"/>
              </a:rPr>
              <a:t>Webapp</a:t>
            </a:r>
            <a:r>
              <a:rPr lang="en-GB" sz="1200" b="1" dirty="0">
                <a:solidFill>
                  <a:srgbClr val="663366"/>
                </a:solidFill>
                <a:highlight>
                  <a:srgbClr val="FFFFFF"/>
                </a:highlight>
                <a:latin typeface="Ubuntu"/>
                <a:ea typeface="Ubuntu"/>
                <a:cs typeface="Ubuntu"/>
                <a:sym typeface="Ubuntu"/>
              </a:rPr>
              <a:t> </a:t>
            </a:r>
            <a:r>
              <a:rPr lang="en-GB" sz="1200" b="1" dirty="0" smtClean="0">
                <a:solidFill>
                  <a:srgbClr val="663366"/>
                </a:solidFill>
                <a:highlight>
                  <a:srgbClr val="FFFFFF"/>
                </a:highlight>
                <a:latin typeface="Ubuntu"/>
                <a:ea typeface="Ubuntu"/>
                <a:cs typeface="Ubuntu"/>
                <a:sym typeface="Ubuntu"/>
              </a:rPr>
              <a:t>Developer</a:t>
            </a:r>
            <a:r>
              <a:rPr lang="uk-UA" sz="1200" b="1" dirty="0" smtClean="0">
                <a:solidFill>
                  <a:srgbClr val="663366"/>
                </a:solidFill>
                <a:highlight>
                  <a:srgbClr val="FFFFFF"/>
                </a:highlight>
                <a:latin typeface="Ubuntu"/>
                <a:ea typeface="Ubuntu"/>
                <a:cs typeface="Ubuntu"/>
                <a:sym typeface="Ubuntu"/>
              </a:rPr>
              <a:t> </a:t>
            </a:r>
            <a:r>
              <a:rPr lang="en-GB" sz="1000" i="1" dirty="0" smtClean="0">
                <a:solidFill>
                  <a:srgbClr val="252525"/>
                </a:solidFill>
                <a:highlight>
                  <a:srgbClr val="FFFFFF"/>
                </a:highlight>
                <a:latin typeface="Ubuntu"/>
                <a:ea typeface="Ubuntu"/>
                <a:cs typeface="Ubuntu"/>
                <a:sym typeface="Ubuntu"/>
              </a:rPr>
              <a:t>These </a:t>
            </a:r>
            <a:r>
              <a:rPr lang="en-GB" sz="1000" i="1" dirty="0">
                <a:solidFill>
                  <a:srgbClr val="252525"/>
                </a:solidFill>
                <a:highlight>
                  <a:srgbClr val="FFFFFF"/>
                </a:highlight>
                <a:latin typeface="Ubuntu"/>
                <a:ea typeface="Ubuntu"/>
                <a:cs typeface="Ubuntu"/>
                <a:sym typeface="Ubuntu"/>
              </a:rPr>
              <a:t>are current technology specialists whose expertise may be shared with the central IT department.</a:t>
            </a:r>
          </a:p>
          <a:p>
            <a:pPr lvl="0" rtl="0">
              <a:lnSpc>
                <a:spcPct val="160000"/>
              </a:lnSpc>
              <a:spcBef>
                <a:spcPts val="300"/>
              </a:spcBef>
              <a:buClr>
                <a:schemeClr val="dk1"/>
              </a:buClr>
              <a:buSzPct val="110000"/>
              <a:buFont typeface="Arial"/>
              <a:buNone/>
            </a:pPr>
            <a:r>
              <a:rPr lang="en-GB" sz="1000" b="1" dirty="0">
                <a:solidFill>
                  <a:schemeClr val="dk1"/>
                </a:solidFill>
                <a:highlight>
                  <a:srgbClr val="FFFFFF"/>
                </a:highlight>
                <a:latin typeface="Ubuntu"/>
                <a:ea typeface="Ubuntu"/>
                <a:cs typeface="Ubuntu"/>
                <a:sym typeface="Ubuntu"/>
              </a:rPr>
              <a:t>Core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663366"/>
                </a:solidFill>
                <a:highlight>
                  <a:srgbClr val="FFFFFF"/>
                </a:highlight>
                <a:latin typeface="Ubuntu"/>
                <a:ea typeface="Ubuntu"/>
                <a:cs typeface="Ubuntu"/>
                <a:sym typeface="Ubuntu"/>
                <a:hlinkClick r:id="rId4"/>
              </a:rPr>
              <a:t>Java</a:t>
            </a:r>
            <a:r>
              <a:rPr lang="en-GB" sz="1000" dirty="0">
                <a:solidFill>
                  <a:srgbClr val="252525"/>
                </a:solidFill>
                <a:highlight>
                  <a:srgbClr val="FFFFFF"/>
                </a:highlight>
                <a:latin typeface="Ubuntu"/>
                <a:ea typeface="Ubuntu"/>
                <a:cs typeface="Ubuntu"/>
                <a:sym typeface="Ubuntu"/>
              </a:rPr>
              <a:t>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663366"/>
                </a:solidFill>
                <a:highlight>
                  <a:srgbClr val="FFFFFF"/>
                </a:highlight>
                <a:latin typeface="Ubuntu"/>
                <a:ea typeface="Ubuntu"/>
                <a:cs typeface="Ubuntu"/>
                <a:sym typeface="Ubuntu"/>
                <a:hlinkClick r:id="rId5"/>
              </a:rPr>
              <a:t>XML</a:t>
            </a:r>
            <a:r>
              <a:rPr lang="en-GB" sz="1000" dirty="0">
                <a:solidFill>
                  <a:srgbClr val="252525"/>
                </a:solidFill>
                <a:highlight>
                  <a:srgbClr val="FFFFFF"/>
                </a:highlight>
                <a:latin typeface="Ubuntu"/>
                <a:ea typeface="Ubuntu"/>
                <a:cs typeface="Ubuntu"/>
                <a:sym typeface="Ubuntu"/>
              </a:rPr>
              <a:t>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Professional </a:t>
            </a:r>
            <a:r>
              <a:rPr lang="en-GB" sz="1000" dirty="0">
                <a:solidFill>
                  <a:srgbClr val="663366"/>
                </a:solidFill>
                <a:highlight>
                  <a:srgbClr val="FFFFFF"/>
                </a:highlight>
                <a:latin typeface="Ubuntu"/>
                <a:ea typeface="Ubuntu"/>
                <a:cs typeface="Ubuntu"/>
                <a:sym typeface="Ubuntu"/>
                <a:hlinkClick r:id="rId6"/>
              </a:rPr>
              <a:t>SQL</a:t>
            </a:r>
            <a:r>
              <a:rPr lang="en-GB" sz="1000" dirty="0">
                <a:solidFill>
                  <a:srgbClr val="252525"/>
                </a:solidFill>
                <a:highlight>
                  <a:srgbClr val="FFFFFF"/>
                </a:highlight>
                <a:latin typeface="Ubuntu"/>
                <a:ea typeface="Ubuntu"/>
                <a:cs typeface="Ubuntu"/>
                <a:sym typeface="Ubuntu"/>
              </a:rPr>
              <a:t>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Professional </a:t>
            </a:r>
            <a:r>
              <a:rPr lang="en-GB" sz="1000" dirty="0">
                <a:solidFill>
                  <a:srgbClr val="663366"/>
                </a:solidFill>
                <a:highlight>
                  <a:srgbClr val="FFFFFF"/>
                </a:highlight>
                <a:latin typeface="Ubuntu"/>
                <a:ea typeface="Ubuntu"/>
                <a:cs typeface="Ubuntu"/>
                <a:sym typeface="Ubuntu"/>
                <a:hlinkClick r:id="rId7"/>
              </a:rPr>
              <a:t>HTML</a:t>
            </a:r>
            <a:r>
              <a:rPr lang="en-GB" sz="1000" dirty="0">
                <a:solidFill>
                  <a:srgbClr val="252525"/>
                </a:solidFill>
                <a:highlight>
                  <a:srgbClr val="FFFFFF"/>
                </a:highlight>
                <a:latin typeface="Ubuntu"/>
                <a:ea typeface="Ubuntu"/>
                <a:cs typeface="Ubuntu"/>
                <a:sym typeface="Ubuntu"/>
              </a:rPr>
              <a:t>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Professional </a:t>
            </a:r>
            <a:r>
              <a:rPr lang="en-GB" sz="1000" dirty="0">
                <a:solidFill>
                  <a:srgbClr val="663366"/>
                </a:solidFill>
                <a:highlight>
                  <a:srgbClr val="FFFFFF"/>
                </a:highlight>
                <a:latin typeface="Ubuntu"/>
                <a:ea typeface="Ubuntu"/>
                <a:cs typeface="Ubuntu"/>
                <a:sym typeface="Ubuntu"/>
                <a:hlinkClick r:id="rId8"/>
              </a:rPr>
              <a:t>CSS</a:t>
            </a:r>
            <a:r>
              <a:rPr lang="en-GB" sz="1000" dirty="0">
                <a:solidFill>
                  <a:srgbClr val="252525"/>
                </a:solidFill>
                <a:highlight>
                  <a:srgbClr val="FFFFFF"/>
                </a:highlight>
                <a:latin typeface="Ubuntu"/>
                <a:ea typeface="Ubuntu"/>
                <a:cs typeface="Ubuntu"/>
                <a:sym typeface="Ubuntu"/>
              </a:rPr>
              <a:t>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Professional </a:t>
            </a:r>
            <a:r>
              <a:rPr lang="en-GB" sz="1000" dirty="0">
                <a:solidFill>
                  <a:srgbClr val="663366"/>
                </a:solidFill>
                <a:highlight>
                  <a:srgbClr val="FFFFFF"/>
                </a:highlight>
                <a:latin typeface="Ubuntu"/>
                <a:ea typeface="Ubuntu"/>
                <a:cs typeface="Ubuntu"/>
                <a:sym typeface="Ubuntu"/>
                <a:hlinkClick r:id="rId9"/>
              </a:rPr>
              <a:t>PHP</a:t>
            </a:r>
            <a:r>
              <a:rPr lang="en-GB" sz="1000" dirty="0">
                <a:solidFill>
                  <a:srgbClr val="252525"/>
                </a:solidFill>
                <a:highlight>
                  <a:srgbClr val="FFFFFF"/>
                </a:highlight>
                <a:latin typeface="Ubuntu"/>
                <a:ea typeface="Ubuntu"/>
                <a:cs typeface="Ubuntu"/>
                <a:sym typeface="Ubuntu"/>
              </a:rPr>
              <a:t>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Familiarity with the </a:t>
            </a:r>
            <a:r>
              <a:rPr lang="en-GB" sz="1000" dirty="0">
                <a:solidFill>
                  <a:srgbClr val="663366"/>
                </a:solidFill>
                <a:highlight>
                  <a:srgbClr val="FFFFFF"/>
                </a:highlight>
                <a:latin typeface="Ubuntu"/>
                <a:ea typeface="Ubuntu"/>
                <a:cs typeface="Ubuntu"/>
                <a:sym typeface="Ubuntu"/>
                <a:hlinkClick r:id="rId10"/>
              </a:rPr>
              <a:t>Tomcat</a:t>
            </a:r>
            <a:r>
              <a:rPr lang="en-GB" sz="1000" dirty="0">
                <a:solidFill>
                  <a:srgbClr val="252525"/>
                </a:solidFill>
                <a:highlight>
                  <a:srgbClr val="FFFFFF"/>
                </a:highlight>
                <a:latin typeface="Ubuntu"/>
                <a:ea typeface="Ubuntu"/>
                <a:cs typeface="Ubuntu"/>
                <a:sym typeface="Ubuntu"/>
              </a:rPr>
              <a:t> java </a:t>
            </a:r>
            <a:r>
              <a:rPr lang="en-GB" sz="1000" dirty="0" err="1">
                <a:solidFill>
                  <a:srgbClr val="252525"/>
                </a:solidFill>
                <a:highlight>
                  <a:srgbClr val="FFFFFF"/>
                </a:highlight>
                <a:latin typeface="Ubuntu"/>
                <a:ea typeface="Ubuntu"/>
                <a:cs typeface="Ubuntu"/>
                <a:sym typeface="Ubuntu"/>
              </a:rPr>
              <a:t>webapp</a:t>
            </a:r>
            <a:r>
              <a:rPr lang="en-GB" sz="1000" dirty="0">
                <a:solidFill>
                  <a:srgbClr val="252525"/>
                </a:solidFill>
                <a:highlight>
                  <a:srgbClr val="FFFFFF"/>
                </a:highlight>
                <a:latin typeface="Ubuntu"/>
                <a:ea typeface="Ubuntu"/>
                <a:cs typeface="Ubuntu"/>
                <a:sym typeface="Ubuntu"/>
              </a:rPr>
              <a:t> server</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Familiarity with the </a:t>
            </a:r>
            <a:r>
              <a:rPr lang="en-GB" sz="1000" dirty="0">
                <a:solidFill>
                  <a:srgbClr val="663366"/>
                </a:solidFill>
                <a:highlight>
                  <a:srgbClr val="FFFFFF"/>
                </a:highlight>
                <a:latin typeface="Ubuntu"/>
                <a:ea typeface="Ubuntu"/>
                <a:cs typeface="Ubuntu"/>
                <a:sym typeface="Ubuntu"/>
                <a:hlinkClick r:id="rId11"/>
              </a:rPr>
              <a:t>LAMP</a:t>
            </a:r>
            <a:r>
              <a:rPr lang="en-GB" sz="1000" dirty="0">
                <a:solidFill>
                  <a:srgbClr val="252525"/>
                </a:solidFill>
                <a:highlight>
                  <a:srgbClr val="FFFFFF"/>
                </a:highlight>
                <a:latin typeface="Ubuntu"/>
                <a:ea typeface="Ubuntu"/>
                <a:cs typeface="Ubuntu"/>
                <a:sym typeface="Ubuntu"/>
              </a:rPr>
              <a:t> stack </a:t>
            </a:r>
            <a:r>
              <a:rPr lang="en-GB" sz="1000" dirty="0" err="1">
                <a:solidFill>
                  <a:srgbClr val="252525"/>
                </a:solidFill>
                <a:highlight>
                  <a:srgbClr val="FFFFFF"/>
                </a:highlight>
                <a:latin typeface="Ubuntu"/>
                <a:ea typeface="Ubuntu"/>
                <a:cs typeface="Ubuntu"/>
                <a:sym typeface="Ubuntu"/>
              </a:rPr>
              <a:t>webapp</a:t>
            </a:r>
            <a:r>
              <a:rPr lang="en-GB" sz="1000" dirty="0">
                <a:solidFill>
                  <a:srgbClr val="252525"/>
                </a:solidFill>
                <a:highlight>
                  <a:srgbClr val="FFFFFF"/>
                </a:highlight>
                <a:latin typeface="Ubuntu"/>
                <a:ea typeface="Ubuntu"/>
                <a:cs typeface="Ubuntu"/>
                <a:sym typeface="Ubuntu"/>
              </a:rPr>
              <a:t> server</a:t>
            </a:r>
          </a:p>
          <a:p>
            <a:pPr lvl="0" rtl="0">
              <a:lnSpc>
                <a:spcPct val="160000"/>
              </a:lnSpc>
              <a:spcBef>
                <a:spcPts val="300"/>
              </a:spcBef>
              <a:buClr>
                <a:schemeClr val="dk1"/>
              </a:buClr>
              <a:buSzPct val="110000"/>
              <a:buFont typeface="Arial"/>
              <a:buNone/>
            </a:pPr>
            <a:r>
              <a:rPr lang="en-GB" sz="1000" b="1" dirty="0">
                <a:solidFill>
                  <a:schemeClr val="dk1"/>
                </a:solidFill>
                <a:highlight>
                  <a:srgbClr val="FFFFFF"/>
                </a:highlight>
                <a:latin typeface="Ubuntu"/>
                <a:ea typeface="Ubuntu"/>
                <a:cs typeface="Ubuntu"/>
                <a:sym typeface="Ubuntu"/>
              </a:rPr>
              <a:t>Specialist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err="1">
                <a:solidFill>
                  <a:srgbClr val="663366"/>
                </a:solidFill>
                <a:highlight>
                  <a:srgbClr val="FFFFFF"/>
                </a:highlight>
                <a:latin typeface="Ubuntu"/>
                <a:ea typeface="Ubuntu"/>
                <a:cs typeface="Ubuntu"/>
                <a:sym typeface="Ubuntu"/>
                <a:hlinkClick r:id="rId12"/>
              </a:rPr>
              <a:t>DSpace</a:t>
            </a:r>
            <a:r>
              <a:rPr lang="en-GB" sz="1000" dirty="0">
                <a:solidFill>
                  <a:srgbClr val="252525"/>
                </a:solidFill>
                <a:highlight>
                  <a:srgbClr val="FFFFFF"/>
                </a:highlight>
                <a:latin typeface="Ubuntu"/>
                <a:ea typeface="Ubuntu"/>
                <a:cs typeface="Ubuntu"/>
                <a:sym typeface="Ubuntu"/>
              </a:rPr>
              <a:t> software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err="1">
                <a:solidFill>
                  <a:srgbClr val="663366"/>
                </a:solidFill>
                <a:highlight>
                  <a:srgbClr val="FFFFFF"/>
                </a:highlight>
                <a:latin typeface="Ubuntu"/>
                <a:ea typeface="Ubuntu"/>
                <a:cs typeface="Ubuntu"/>
                <a:sym typeface="Ubuntu"/>
                <a:hlinkClick r:id="rId13"/>
              </a:rPr>
              <a:t>EPrints</a:t>
            </a:r>
            <a:r>
              <a:rPr lang="en-GB" sz="1000" dirty="0">
                <a:solidFill>
                  <a:srgbClr val="252525"/>
                </a:solidFill>
                <a:highlight>
                  <a:srgbClr val="FFFFFF"/>
                </a:highlight>
                <a:latin typeface="Ubuntu"/>
                <a:ea typeface="Ubuntu"/>
                <a:cs typeface="Ubuntu"/>
                <a:sym typeface="Ubuntu"/>
              </a:rPr>
              <a:t> software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0B0080"/>
                </a:solidFill>
                <a:highlight>
                  <a:srgbClr val="FFFFFF"/>
                </a:highlight>
                <a:latin typeface="Ubuntu"/>
                <a:ea typeface="Ubuntu"/>
                <a:cs typeface="Ubuntu"/>
                <a:sym typeface="Ubuntu"/>
                <a:hlinkClick r:id="rId14"/>
              </a:rPr>
              <a:t>PKP</a:t>
            </a:r>
            <a:r>
              <a:rPr lang="en-GB" sz="1000" dirty="0">
                <a:solidFill>
                  <a:srgbClr val="252525"/>
                </a:solidFill>
                <a:highlight>
                  <a:srgbClr val="FFFFFF"/>
                </a:highlight>
                <a:latin typeface="Ubuntu"/>
                <a:ea typeface="Ubuntu"/>
                <a:cs typeface="Ubuntu"/>
                <a:sym typeface="Ubuntu"/>
              </a:rPr>
              <a:t> software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0B0080"/>
                </a:solidFill>
                <a:highlight>
                  <a:srgbClr val="FFFFFF"/>
                </a:highlight>
                <a:latin typeface="Ubuntu"/>
                <a:ea typeface="Ubuntu"/>
                <a:cs typeface="Ubuntu"/>
                <a:sym typeface="Ubuntu"/>
                <a:hlinkClick r:id="rId15"/>
              </a:rPr>
              <a:t>Open Data</a:t>
            </a:r>
            <a:r>
              <a:rPr lang="en-GB" sz="1000" dirty="0">
                <a:solidFill>
                  <a:srgbClr val="252525"/>
                </a:solidFill>
                <a:highlight>
                  <a:srgbClr val="FFFFFF"/>
                </a:highlight>
                <a:latin typeface="Ubuntu"/>
                <a:ea typeface="Ubuntu"/>
                <a:cs typeface="Ubuntu"/>
                <a:sym typeface="Ubuntu"/>
              </a:rPr>
              <a:t> software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0B0080"/>
                </a:solidFill>
                <a:highlight>
                  <a:srgbClr val="FFFFFF"/>
                </a:highlight>
                <a:latin typeface="Ubuntu"/>
                <a:ea typeface="Ubuntu"/>
                <a:cs typeface="Ubuntu"/>
                <a:sym typeface="Ubuntu"/>
                <a:hlinkClick r:id="rId16"/>
              </a:rPr>
              <a:t>Open Educational Resources</a:t>
            </a:r>
            <a:r>
              <a:rPr lang="en-GB" sz="1000" dirty="0">
                <a:solidFill>
                  <a:srgbClr val="252525"/>
                </a:solidFill>
                <a:highlight>
                  <a:srgbClr val="FFFFFF"/>
                </a:highlight>
                <a:latin typeface="Ubuntu"/>
                <a:ea typeface="Ubuntu"/>
                <a:cs typeface="Ubuntu"/>
                <a:sym typeface="Ubuntu"/>
              </a:rPr>
              <a:t> software programming skills.</a:t>
            </a:r>
          </a:p>
          <a:p>
            <a:pPr lvl="0">
              <a:spcBef>
                <a:spcPts val="0"/>
              </a:spcBef>
              <a:buNone/>
            </a:pPr>
            <a:endParaRPr sz="1000" dirty="0">
              <a:latin typeface="Ubuntu"/>
              <a:ea typeface="Ubuntu"/>
              <a:cs typeface="Ubuntu"/>
              <a:sym typeface="Ubuntu"/>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110900" y="119425"/>
            <a:ext cx="8896500" cy="4947299"/>
          </a:xfrm>
          <a:prstGeom prst="rect">
            <a:avLst/>
          </a:prstGeom>
          <a:noFill/>
          <a:ln>
            <a:noFill/>
          </a:ln>
        </p:spPr>
        <p:txBody>
          <a:bodyPr lIns="91425" tIns="91425" rIns="91425" bIns="91425" anchor="t" anchorCtr="0">
            <a:noAutofit/>
          </a:bodyPr>
          <a:lstStyle/>
          <a:p>
            <a:pPr lvl="0" rtl="0">
              <a:lnSpc>
                <a:spcPct val="160000"/>
              </a:lnSpc>
              <a:spcBef>
                <a:spcPts val="400"/>
              </a:spcBef>
              <a:buClr>
                <a:schemeClr val="dk1"/>
              </a:buClr>
              <a:buSzPct val="91666"/>
              <a:buFont typeface="Arial"/>
              <a:buNone/>
            </a:pPr>
            <a:r>
              <a:rPr lang="en-GB" sz="1200" b="1" dirty="0">
                <a:solidFill>
                  <a:srgbClr val="0B0080"/>
                </a:solidFill>
                <a:highlight>
                  <a:srgbClr val="FFFFFF"/>
                </a:highlight>
                <a:latin typeface="Ubuntu"/>
                <a:ea typeface="Ubuntu"/>
                <a:cs typeface="Ubuntu"/>
                <a:sym typeface="Ubuntu"/>
                <a:hlinkClick r:id="rId3"/>
              </a:rPr>
              <a:t>Web 2.0 Hardware Technologist or Web 2.0 Infrastructure Specialist</a:t>
            </a:r>
            <a:r>
              <a:rPr lang="en-GB" sz="1200" b="1" dirty="0">
                <a:solidFill>
                  <a:schemeClr val="dk1"/>
                </a:solidFill>
                <a:highlight>
                  <a:srgbClr val="FFFFFF"/>
                </a:highlight>
                <a:latin typeface="Ubuntu"/>
                <a:ea typeface="Ubuntu"/>
                <a:cs typeface="Ubuntu"/>
                <a:sym typeface="Ubuntu"/>
              </a:rPr>
              <a:t> or </a:t>
            </a:r>
            <a:r>
              <a:rPr lang="en-GB" sz="1200" b="1" dirty="0">
                <a:solidFill>
                  <a:srgbClr val="663366"/>
                </a:solidFill>
                <a:highlight>
                  <a:srgbClr val="FFFFFF"/>
                </a:highlight>
                <a:latin typeface="Ubuntu"/>
                <a:ea typeface="Ubuntu"/>
                <a:cs typeface="Ubuntu"/>
                <a:sym typeface="Ubuntu"/>
              </a:rPr>
              <a:t>Ubuntu Linux System </a:t>
            </a:r>
            <a:r>
              <a:rPr lang="en-GB" sz="1200" b="1" dirty="0" err="1" smtClean="0">
                <a:solidFill>
                  <a:srgbClr val="663366"/>
                </a:solidFill>
                <a:highlight>
                  <a:srgbClr val="FFFFFF"/>
                </a:highlight>
                <a:latin typeface="Ubuntu"/>
                <a:ea typeface="Ubuntu"/>
                <a:cs typeface="Ubuntu"/>
                <a:sym typeface="Ubuntu"/>
              </a:rPr>
              <a:t>Administrator</a:t>
            </a:r>
            <a:r>
              <a:rPr lang="en-GB" sz="1000" i="1" dirty="0" err="1" smtClean="0">
                <a:solidFill>
                  <a:srgbClr val="252525"/>
                </a:solidFill>
                <a:highlight>
                  <a:srgbClr val="FFFFFF"/>
                </a:highlight>
                <a:latin typeface="Ubuntu"/>
                <a:ea typeface="Ubuntu"/>
                <a:cs typeface="Ubuntu"/>
                <a:sym typeface="Ubuntu"/>
              </a:rPr>
              <a:t>These</a:t>
            </a:r>
            <a:r>
              <a:rPr lang="en-GB" sz="1000" i="1" dirty="0" smtClean="0">
                <a:solidFill>
                  <a:srgbClr val="252525"/>
                </a:solidFill>
                <a:highlight>
                  <a:srgbClr val="FFFFFF"/>
                </a:highlight>
                <a:latin typeface="Ubuntu"/>
                <a:ea typeface="Ubuntu"/>
                <a:cs typeface="Ubuntu"/>
                <a:sym typeface="Ubuntu"/>
              </a:rPr>
              <a:t> </a:t>
            </a:r>
            <a:r>
              <a:rPr lang="en-GB" sz="1000" i="1" dirty="0">
                <a:solidFill>
                  <a:srgbClr val="252525"/>
                </a:solidFill>
                <a:highlight>
                  <a:srgbClr val="FFFFFF"/>
                </a:highlight>
                <a:latin typeface="Ubuntu"/>
                <a:ea typeface="Ubuntu"/>
                <a:cs typeface="Ubuntu"/>
                <a:sym typeface="Ubuntu"/>
              </a:rPr>
              <a:t>are current technology specialists whose expertise may be shared with the central IT department.</a:t>
            </a:r>
          </a:p>
          <a:p>
            <a:pPr lvl="0" rtl="0">
              <a:lnSpc>
                <a:spcPct val="160000"/>
              </a:lnSpc>
              <a:spcBef>
                <a:spcPts val="300"/>
              </a:spcBef>
              <a:buClr>
                <a:schemeClr val="dk1"/>
              </a:buClr>
              <a:buSzPct val="110000"/>
              <a:buFont typeface="Arial"/>
              <a:buNone/>
            </a:pPr>
            <a:r>
              <a:rPr lang="en-GB" sz="1000" b="1" dirty="0">
                <a:solidFill>
                  <a:schemeClr val="dk1"/>
                </a:solidFill>
                <a:highlight>
                  <a:srgbClr val="FFFFFF"/>
                </a:highlight>
                <a:latin typeface="Ubuntu"/>
                <a:ea typeface="Ubuntu"/>
                <a:cs typeface="Ubuntu"/>
                <a:sym typeface="Ubuntu"/>
              </a:rPr>
              <a:t>Core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with the </a:t>
            </a:r>
            <a:r>
              <a:rPr lang="en-GB" sz="1000" dirty="0">
                <a:solidFill>
                  <a:srgbClr val="663366"/>
                </a:solidFill>
                <a:highlight>
                  <a:srgbClr val="FFFFFF"/>
                </a:highlight>
                <a:latin typeface="Ubuntu"/>
                <a:ea typeface="Ubuntu"/>
                <a:cs typeface="Ubuntu"/>
                <a:sym typeface="Ubuntu"/>
                <a:hlinkClick r:id="rId4"/>
              </a:rPr>
              <a:t>Ubuntu</a:t>
            </a:r>
            <a:r>
              <a:rPr lang="en-GB" sz="1000" dirty="0">
                <a:solidFill>
                  <a:srgbClr val="252525"/>
                </a:solidFill>
                <a:highlight>
                  <a:srgbClr val="FFFFFF"/>
                </a:highlight>
                <a:latin typeface="Ubuntu"/>
                <a:ea typeface="Ubuntu"/>
                <a:cs typeface="Ubuntu"/>
                <a:sym typeface="Ubuntu"/>
              </a:rPr>
              <a:t> </a:t>
            </a:r>
            <a:r>
              <a:rPr lang="en-GB" sz="1000" dirty="0">
                <a:solidFill>
                  <a:srgbClr val="A55858"/>
                </a:solidFill>
                <a:highlight>
                  <a:srgbClr val="FFFFFF"/>
                </a:highlight>
                <a:latin typeface="Ubuntu"/>
                <a:ea typeface="Ubuntu"/>
                <a:cs typeface="Ubuntu"/>
                <a:sym typeface="Ubuntu"/>
                <a:hlinkClick r:id="rId5"/>
              </a:rPr>
              <a:t>Linux</a:t>
            </a:r>
            <a:r>
              <a:rPr lang="en-GB" sz="1000" dirty="0">
                <a:solidFill>
                  <a:srgbClr val="252525"/>
                </a:solidFill>
                <a:highlight>
                  <a:srgbClr val="FFFFFF"/>
                </a:highlight>
                <a:latin typeface="Ubuntu"/>
                <a:ea typeface="Ubuntu"/>
                <a:cs typeface="Ubuntu"/>
                <a:sym typeface="Ubuntu"/>
              </a:rPr>
              <a:t> server operating system</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with the </a:t>
            </a:r>
            <a:r>
              <a:rPr lang="en-GB" sz="1000" dirty="0">
                <a:solidFill>
                  <a:srgbClr val="663366"/>
                </a:solidFill>
                <a:highlight>
                  <a:srgbClr val="FFFFFF"/>
                </a:highlight>
                <a:latin typeface="Ubuntu"/>
                <a:ea typeface="Ubuntu"/>
                <a:cs typeface="Ubuntu"/>
                <a:sym typeface="Ubuntu"/>
                <a:hlinkClick r:id="rId6"/>
              </a:rPr>
              <a:t>Tomcat</a:t>
            </a:r>
            <a:r>
              <a:rPr lang="en-GB" sz="1000" dirty="0">
                <a:solidFill>
                  <a:srgbClr val="252525"/>
                </a:solidFill>
                <a:highlight>
                  <a:srgbClr val="FFFFFF"/>
                </a:highlight>
                <a:latin typeface="Ubuntu"/>
                <a:ea typeface="Ubuntu"/>
                <a:cs typeface="Ubuntu"/>
                <a:sym typeface="Ubuntu"/>
              </a:rPr>
              <a:t> java </a:t>
            </a:r>
            <a:r>
              <a:rPr lang="en-GB" sz="1000" dirty="0" err="1">
                <a:solidFill>
                  <a:srgbClr val="252525"/>
                </a:solidFill>
                <a:highlight>
                  <a:srgbClr val="FFFFFF"/>
                </a:highlight>
                <a:latin typeface="Ubuntu"/>
                <a:ea typeface="Ubuntu"/>
                <a:cs typeface="Ubuntu"/>
                <a:sym typeface="Ubuntu"/>
              </a:rPr>
              <a:t>webapp</a:t>
            </a:r>
            <a:r>
              <a:rPr lang="en-GB" sz="1000" dirty="0">
                <a:solidFill>
                  <a:srgbClr val="252525"/>
                </a:solidFill>
                <a:highlight>
                  <a:srgbClr val="FFFFFF"/>
                </a:highlight>
                <a:latin typeface="Ubuntu"/>
                <a:ea typeface="Ubuntu"/>
                <a:cs typeface="Ubuntu"/>
                <a:sym typeface="Ubuntu"/>
              </a:rPr>
              <a:t> server</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with the </a:t>
            </a:r>
            <a:r>
              <a:rPr lang="en-GB" sz="1000" dirty="0">
                <a:solidFill>
                  <a:srgbClr val="663366"/>
                </a:solidFill>
                <a:highlight>
                  <a:srgbClr val="FFFFFF"/>
                </a:highlight>
                <a:latin typeface="Ubuntu"/>
                <a:ea typeface="Ubuntu"/>
                <a:cs typeface="Ubuntu"/>
                <a:sym typeface="Ubuntu"/>
                <a:hlinkClick r:id="rId7"/>
              </a:rPr>
              <a:t>LAMP</a:t>
            </a:r>
            <a:r>
              <a:rPr lang="en-GB" sz="1000" dirty="0">
                <a:solidFill>
                  <a:srgbClr val="252525"/>
                </a:solidFill>
                <a:highlight>
                  <a:srgbClr val="FFFFFF"/>
                </a:highlight>
                <a:latin typeface="Ubuntu"/>
                <a:ea typeface="Ubuntu"/>
                <a:cs typeface="Ubuntu"/>
                <a:sym typeface="Ubuntu"/>
              </a:rPr>
              <a:t> stack </a:t>
            </a:r>
            <a:r>
              <a:rPr lang="en-GB" sz="1000" dirty="0" err="1">
                <a:solidFill>
                  <a:srgbClr val="252525"/>
                </a:solidFill>
                <a:highlight>
                  <a:srgbClr val="FFFFFF"/>
                </a:highlight>
                <a:latin typeface="Ubuntu"/>
                <a:ea typeface="Ubuntu"/>
                <a:cs typeface="Ubuntu"/>
                <a:sym typeface="Ubuntu"/>
              </a:rPr>
              <a:t>webapp</a:t>
            </a:r>
            <a:r>
              <a:rPr lang="en-GB" sz="1000" dirty="0">
                <a:solidFill>
                  <a:srgbClr val="252525"/>
                </a:solidFill>
                <a:highlight>
                  <a:srgbClr val="FFFFFF"/>
                </a:highlight>
                <a:latin typeface="Ubuntu"/>
                <a:ea typeface="Ubuntu"/>
                <a:cs typeface="Ubuntu"/>
                <a:sym typeface="Ubuntu"/>
              </a:rPr>
              <a:t> server</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with </a:t>
            </a:r>
            <a:r>
              <a:rPr lang="en-GB" sz="1000" dirty="0">
                <a:solidFill>
                  <a:srgbClr val="663366"/>
                </a:solidFill>
                <a:highlight>
                  <a:srgbClr val="FFFFFF"/>
                </a:highlight>
                <a:latin typeface="Ubuntu"/>
                <a:ea typeface="Ubuntu"/>
                <a:cs typeface="Ubuntu"/>
                <a:sym typeface="Ubuntu"/>
                <a:hlinkClick r:id="rId8"/>
              </a:rPr>
              <a:t>virtualization</a:t>
            </a:r>
            <a:r>
              <a:rPr lang="en-GB" sz="1000" dirty="0">
                <a:solidFill>
                  <a:srgbClr val="252525"/>
                </a:solidFill>
                <a:highlight>
                  <a:srgbClr val="FFFFFF"/>
                </a:highlight>
                <a:latin typeface="Ubuntu"/>
                <a:ea typeface="Ubuntu"/>
                <a:cs typeface="Ubuntu"/>
                <a:sym typeface="Ubuntu"/>
              </a:rPr>
              <a:t> and </a:t>
            </a:r>
            <a:r>
              <a:rPr lang="en-GB" sz="1000" dirty="0">
                <a:solidFill>
                  <a:srgbClr val="663366"/>
                </a:solidFill>
                <a:highlight>
                  <a:srgbClr val="FFFFFF"/>
                </a:highlight>
                <a:latin typeface="Ubuntu"/>
                <a:ea typeface="Ubuntu"/>
                <a:cs typeface="Ubuntu"/>
                <a:sym typeface="Ubuntu"/>
                <a:hlinkClick r:id="rId9"/>
              </a:rPr>
              <a:t>cloud</a:t>
            </a:r>
            <a:r>
              <a:rPr lang="en-GB" sz="1000" dirty="0">
                <a:solidFill>
                  <a:srgbClr val="252525"/>
                </a:solidFill>
                <a:highlight>
                  <a:srgbClr val="FFFFFF"/>
                </a:highlight>
                <a:latin typeface="Ubuntu"/>
                <a:ea typeface="Ubuntu"/>
                <a:cs typeface="Ubuntu"/>
                <a:sym typeface="Ubuntu"/>
              </a:rPr>
              <a:t> services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Professional </a:t>
            </a:r>
            <a:r>
              <a:rPr lang="en-GB" sz="1000" dirty="0">
                <a:solidFill>
                  <a:srgbClr val="663366"/>
                </a:solidFill>
                <a:highlight>
                  <a:srgbClr val="FFFFFF"/>
                </a:highlight>
                <a:latin typeface="Ubuntu"/>
                <a:ea typeface="Ubuntu"/>
                <a:cs typeface="Ubuntu"/>
                <a:sym typeface="Ubuntu"/>
                <a:hlinkClick r:id="rId10"/>
              </a:rPr>
              <a:t>BASH</a:t>
            </a:r>
            <a:r>
              <a:rPr lang="en-GB" sz="1000" dirty="0">
                <a:solidFill>
                  <a:srgbClr val="252525"/>
                </a:solidFill>
                <a:highlight>
                  <a:srgbClr val="FFFFFF"/>
                </a:highlight>
                <a:latin typeface="Ubuntu"/>
                <a:ea typeface="Ubuntu"/>
                <a:cs typeface="Ubuntu"/>
                <a:sym typeface="Ubuntu"/>
              </a:rPr>
              <a:t> programming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Professional </a:t>
            </a:r>
            <a:r>
              <a:rPr lang="en-GB" sz="1000" dirty="0">
                <a:solidFill>
                  <a:srgbClr val="663366"/>
                </a:solidFill>
                <a:highlight>
                  <a:srgbClr val="FFFFFF"/>
                </a:highlight>
                <a:latin typeface="Ubuntu"/>
                <a:ea typeface="Ubuntu"/>
                <a:cs typeface="Ubuntu"/>
                <a:sym typeface="Ubuntu"/>
                <a:hlinkClick r:id="rId11"/>
              </a:rPr>
              <a:t>TCP/IP</a:t>
            </a:r>
            <a:r>
              <a:rPr lang="en-GB" sz="1000" dirty="0">
                <a:solidFill>
                  <a:srgbClr val="252525"/>
                </a:solidFill>
                <a:highlight>
                  <a:srgbClr val="FFFFFF"/>
                </a:highlight>
                <a:latin typeface="Ubuntu"/>
                <a:ea typeface="Ubuntu"/>
                <a:cs typeface="Ubuntu"/>
                <a:sym typeface="Ubuntu"/>
              </a:rPr>
              <a:t> networking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Familiarity with a major vendors </a:t>
            </a:r>
            <a:r>
              <a:rPr lang="en-GB" sz="1000" dirty="0">
                <a:solidFill>
                  <a:srgbClr val="663366"/>
                </a:solidFill>
                <a:highlight>
                  <a:srgbClr val="FFFFFF"/>
                </a:highlight>
                <a:latin typeface="Ubuntu"/>
                <a:ea typeface="Ubuntu"/>
                <a:cs typeface="Ubuntu"/>
                <a:sym typeface="Ubuntu"/>
                <a:hlinkClick r:id="rId12"/>
              </a:rPr>
              <a:t>server hardware</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Familiarity with a major vendors </a:t>
            </a:r>
            <a:r>
              <a:rPr lang="en-GB" sz="1000" dirty="0">
                <a:solidFill>
                  <a:srgbClr val="663366"/>
                </a:solidFill>
                <a:highlight>
                  <a:srgbClr val="FFFFFF"/>
                </a:highlight>
                <a:latin typeface="Ubuntu"/>
                <a:ea typeface="Ubuntu"/>
                <a:cs typeface="Ubuntu"/>
                <a:sym typeface="Ubuntu"/>
                <a:hlinkClick r:id="rId13"/>
              </a:rPr>
              <a:t>networking hardware</a:t>
            </a:r>
          </a:p>
          <a:p>
            <a:pPr lvl="0" rtl="0">
              <a:lnSpc>
                <a:spcPct val="160000"/>
              </a:lnSpc>
              <a:spcBef>
                <a:spcPts val="300"/>
              </a:spcBef>
              <a:buClr>
                <a:schemeClr val="dk1"/>
              </a:buClr>
              <a:buSzPct val="110000"/>
              <a:buFont typeface="Arial"/>
              <a:buNone/>
            </a:pPr>
            <a:r>
              <a:rPr lang="en-GB" sz="1000" b="1" dirty="0">
                <a:solidFill>
                  <a:schemeClr val="dk1"/>
                </a:solidFill>
                <a:highlight>
                  <a:srgbClr val="FFFFFF"/>
                </a:highlight>
                <a:latin typeface="Ubuntu"/>
                <a:ea typeface="Ubuntu"/>
                <a:cs typeface="Ubuntu"/>
                <a:sym typeface="Ubuntu"/>
              </a:rPr>
              <a:t>Specialist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err="1">
                <a:solidFill>
                  <a:srgbClr val="663366"/>
                </a:solidFill>
                <a:highlight>
                  <a:srgbClr val="FFFFFF"/>
                </a:highlight>
                <a:latin typeface="Ubuntu"/>
                <a:ea typeface="Ubuntu"/>
                <a:cs typeface="Ubuntu"/>
                <a:sym typeface="Ubuntu"/>
                <a:hlinkClick r:id="rId14"/>
              </a:rPr>
              <a:t>DSpace</a:t>
            </a:r>
            <a:r>
              <a:rPr lang="en-GB" sz="1000" dirty="0">
                <a:solidFill>
                  <a:srgbClr val="252525"/>
                </a:solidFill>
                <a:highlight>
                  <a:srgbClr val="FFFFFF"/>
                </a:highlight>
                <a:latin typeface="Ubuntu"/>
                <a:ea typeface="Ubuntu"/>
                <a:cs typeface="Ubuntu"/>
                <a:sym typeface="Ubuntu"/>
              </a:rPr>
              <a:t> infrastructure support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err="1">
                <a:solidFill>
                  <a:srgbClr val="663366"/>
                </a:solidFill>
                <a:highlight>
                  <a:srgbClr val="FFFFFF"/>
                </a:highlight>
                <a:latin typeface="Ubuntu"/>
                <a:ea typeface="Ubuntu"/>
                <a:cs typeface="Ubuntu"/>
                <a:sym typeface="Ubuntu"/>
                <a:hlinkClick r:id="rId15"/>
              </a:rPr>
              <a:t>EPrints</a:t>
            </a:r>
            <a:r>
              <a:rPr lang="en-GB" sz="1000" dirty="0">
                <a:solidFill>
                  <a:srgbClr val="252525"/>
                </a:solidFill>
                <a:highlight>
                  <a:srgbClr val="FFFFFF"/>
                </a:highlight>
                <a:latin typeface="Ubuntu"/>
                <a:ea typeface="Ubuntu"/>
                <a:cs typeface="Ubuntu"/>
                <a:sym typeface="Ubuntu"/>
              </a:rPr>
              <a:t> infrastructure support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0B0080"/>
                </a:solidFill>
                <a:highlight>
                  <a:srgbClr val="FFFFFF"/>
                </a:highlight>
                <a:latin typeface="Ubuntu"/>
                <a:ea typeface="Ubuntu"/>
                <a:cs typeface="Ubuntu"/>
                <a:sym typeface="Ubuntu"/>
                <a:hlinkClick r:id="rId16"/>
              </a:rPr>
              <a:t>PKP</a:t>
            </a:r>
            <a:r>
              <a:rPr lang="en-GB" sz="1000" dirty="0">
                <a:solidFill>
                  <a:srgbClr val="252525"/>
                </a:solidFill>
                <a:highlight>
                  <a:srgbClr val="FFFFFF"/>
                </a:highlight>
                <a:latin typeface="Ubuntu"/>
                <a:ea typeface="Ubuntu"/>
                <a:cs typeface="Ubuntu"/>
                <a:sym typeface="Ubuntu"/>
              </a:rPr>
              <a:t> infrastructure support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0B0080"/>
                </a:solidFill>
                <a:highlight>
                  <a:srgbClr val="FFFFFF"/>
                </a:highlight>
                <a:latin typeface="Ubuntu"/>
                <a:ea typeface="Ubuntu"/>
                <a:cs typeface="Ubuntu"/>
                <a:sym typeface="Ubuntu"/>
                <a:hlinkClick r:id="rId17"/>
              </a:rPr>
              <a:t>Open Data</a:t>
            </a:r>
            <a:r>
              <a:rPr lang="en-GB" sz="1000" dirty="0">
                <a:solidFill>
                  <a:srgbClr val="252525"/>
                </a:solidFill>
                <a:highlight>
                  <a:srgbClr val="FFFFFF"/>
                </a:highlight>
                <a:latin typeface="Ubuntu"/>
                <a:ea typeface="Ubuntu"/>
                <a:cs typeface="Ubuntu"/>
                <a:sym typeface="Ubuntu"/>
              </a:rPr>
              <a:t> infrastructure support skills.</a:t>
            </a:r>
          </a:p>
          <a:p>
            <a:pPr marL="685800" lvl="0" indent="-292100" rtl="0">
              <a:lnSpc>
                <a:spcPct val="160000"/>
              </a:lnSpc>
              <a:spcBef>
                <a:spcPts val="300"/>
              </a:spcBef>
              <a:spcAft>
                <a:spcPts val="100"/>
              </a:spcAft>
              <a:buClr>
                <a:srgbClr val="252525"/>
              </a:buClr>
              <a:buSzPct val="100000"/>
              <a:buFont typeface="Ubuntu"/>
            </a:pPr>
            <a:r>
              <a:rPr lang="en-GB" sz="1000" dirty="0">
                <a:solidFill>
                  <a:srgbClr val="252525"/>
                </a:solidFill>
                <a:highlight>
                  <a:srgbClr val="FFFFFF"/>
                </a:highlight>
                <a:latin typeface="Ubuntu"/>
                <a:ea typeface="Ubuntu"/>
                <a:cs typeface="Ubuntu"/>
                <a:sym typeface="Ubuntu"/>
              </a:rPr>
              <a:t>Expert </a:t>
            </a:r>
            <a:r>
              <a:rPr lang="en-GB" sz="1000" dirty="0">
                <a:solidFill>
                  <a:srgbClr val="0B0080"/>
                </a:solidFill>
                <a:highlight>
                  <a:srgbClr val="FFFFFF"/>
                </a:highlight>
                <a:latin typeface="Ubuntu"/>
                <a:ea typeface="Ubuntu"/>
                <a:cs typeface="Ubuntu"/>
                <a:sym typeface="Ubuntu"/>
                <a:hlinkClick r:id="rId18"/>
              </a:rPr>
              <a:t>Open Educational Resources</a:t>
            </a:r>
            <a:r>
              <a:rPr lang="en-GB" sz="1000" dirty="0">
                <a:solidFill>
                  <a:srgbClr val="252525"/>
                </a:solidFill>
                <a:highlight>
                  <a:srgbClr val="FFFFFF"/>
                </a:highlight>
                <a:latin typeface="Ubuntu"/>
                <a:ea typeface="Ubuntu"/>
                <a:cs typeface="Ubuntu"/>
                <a:sym typeface="Ubuntu"/>
              </a:rPr>
              <a:t> infrastructure support skills.</a:t>
            </a:r>
          </a:p>
          <a:p>
            <a:pPr lvl="0">
              <a:spcBef>
                <a:spcPts val="0"/>
              </a:spcBef>
              <a:buNone/>
            </a:pPr>
            <a:endParaRPr sz="1000" dirty="0">
              <a:latin typeface="Ubuntu"/>
              <a:ea typeface="Ubuntu"/>
              <a:cs typeface="Ubuntu"/>
              <a:sym typeface="Ubuntu"/>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341250" y="1867350"/>
            <a:ext cx="8461499" cy="1408799"/>
          </a:xfrm>
          <a:prstGeom prst="rect">
            <a:avLst/>
          </a:prstGeom>
          <a:noFill/>
          <a:ln w="9525" cap="flat" cmpd="sng">
            <a:solidFill>
              <a:schemeClr val="accent6"/>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GB" sz="3600">
                <a:solidFill>
                  <a:srgbClr val="76273C"/>
                </a:solidFill>
                <a:latin typeface="Ubuntu"/>
                <a:ea typeface="Ubuntu"/>
                <a:cs typeface="Ubuntu"/>
                <a:sym typeface="Ubuntu"/>
              </a:rPr>
              <a:t>What else can these teams do for the library and the institution?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230250" y="477750"/>
            <a:ext cx="8683500" cy="4188000"/>
          </a:xfrm>
          <a:prstGeom prst="rect">
            <a:avLst/>
          </a:prstGeom>
          <a:noFill/>
          <a:ln>
            <a:noFill/>
          </a:ln>
        </p:spPr>
        <p:txBody>
          <a:bodyPr lIns="91425" tIns="91425" rIns="91425" bIns="91425" anchor="t" anchorCtr="0">
            <a:noAutofit/>
          </a:bodyPr>
          <a:lstStyle/>
          <a:p>
            <a:pPr lvl="0" rtl="0">
              <a:lnSpc>
                <a:spcPct val="152727"/>
              </a:lnSpc>
              <a:spcBef>
                <a:spcPts val="600"/>
              </a:spcBef>
              <a:spcAft>
                <a:spcPts val="600"/>
              </a:spcAft>
              <a:buClr>
                <a:schemeClr val="dk1"/>
              </a:buClr>
              <a:buSzPct val="61111"/>
              <a:buFont typeface="Arial"/>
              <a:buNone/>
            </a:pPr>
            <a:r>
              <a:rPr lang="en-GB" sz="1800">
                <a:solidFill>
                  <a:srgbClr val="252525"/>
                </a:solidFill>
                <a:highlight>
                  <a:srgbClr val="FFFFFF"/>
                </a:highlight>
                <a:latin typeface="Ubuntu"/>
                <a:ea typeface="Ubuntu"/>
                <a:cs typeface="Ubuntu"/>
                <a:sym typeface="Ubuntu"/>
              </a:rPr>
              <a:t>These same teams, with their skills, are then also capable of enabling other open systems for the institution, for example:</a:t>
            </a:r>
          </a:p>
          <a:p>
            <a:pPr marL="685800" lvl="0" indent="-342900" rtl="0">
              <a:lnSpc>
                <a:spcPct val="160000"/>
              </a:lnSpc>
              <a:spcBef>
                <a:spcPts val="300"/>
              </a:spcBef>
              <a:spcAft>
                <a:spcPts val="100"/>
              </a:spcAft>
              <a:buClr>
                <a:srgbClr val="252525"/>
              </a:buClr>
              <a:buSzPct val="100000"/>
              <a:buFont typeface="Ubuntu"/>
            </a:pPr>
            <a:r>
              <a:rPr lang="en-GB" sz="1800">
                <a:solidFill>
                  <a:srgbClr val="663366"/>
                </a:solidFill>
                <a:highlight>
                  <a:srgbClr val="FFFFFF"/>
                </a:highlight>
                <a:latin typeface="Ubuntu"/>
                <a:ea typeface="Ubuntu"/>
                <a:cs typeface="Ubuntu"/>
                <a:sym typeface="Ubuntu"/>
                <a:hlinkClick r:id="rId3"/>
              </a:rPr>
              <a:t>An open journal system</a:t>
            </a:r>
          </a:p>
          <a:p>
            <a:pPr marL="685800" lvl="0" indent="-342900" rtl="0">
              <a:lnSpc>
                <a:spcPct val="160000"/>
              </a:lnSpc>
              <a:spcBef>
                <a:spcPts val="300"/>
              </a:spcBef>
              <a:spcAft>
                <a:spcPts val="100"/>
              </a:spcAft>
              <a:buClr>
                <a:srgbClr val="252525"/>
              </a:buClr>
              <a:buSzPct val="100000"/>
              <a:buFont typeface="Ubuntu"/>
            </a:pPr>
            <a:r>
              <a:rPr lang="en-GB" sz="1800">
                <a:solidFill>
                  <a:srgbClr val="663366"/>
                </a:solidFill>
                <a:highlight>
                  <a:srgbClr val="FFFFFF"/>
                </a:highlight>
                <a:latin typeface="Ubuntu"/>
                <a:ea typeface="Ubuntu"/>
                <a:cs typeface="Ubuntu"/>
                <a:sym typeface="Ubuntu"/>
                <a:hlinkClick r:id="rId4"/>
              </a:rPr>
              <a:t>An open conference system</a:t>
            </a:r>
          </a:p>
          <a:p>
            <a:pPr marL="685800" lvl="0" indent="-342900" rtl="0">
              <a:lnSpc>
                <a:spcPct val="160000"/>
              </a:lnSpc>
              <a:spcBef>
                <a:spcPts val="300"/>
              </a:spcBef>
              <a:spcAft>
                <a:spcPts val="100"/>
              </a:spcAft>
              <a:buClr>
                <a:srgbClr val="252525"/>
              </a:buClr>
              <a:buSzPct val="100000"/>
              <a:buFont typeface="Ubuntu"/>
            </a:pPr>
            <a:r>
              <a:rPr lang="en-GB" sz="1800">
                <a:solidFill>
                  <a:srgbClr val="0B0080"/>
                </a:solidFill>
                <a:highlight>
                  <a:srgbClr val="FFFFFF"/>
                </a:highlight>
                <a:latin typeface="Ubuntu"/>
                <a:ea typeface="Ubuntu"/>
                <a:cs typeface="Ubuntu"/>
                <a:sym typeface="Ubuntu"/>
                <a:hlinkClick r:id="rId5"/>
              </a:rPr>
              <a:t>An open research data management system</a:t>
            </a:r>
          </a:p>
          <a:p>
            <a:pPr marL="685800" lvl="0" indent="-342900" rtl="0">
              <a:lnSpc>
                <a:spcPct val="160000"/>
              </a:lnSpc>
              <a:spcBef>
                <a:spcPts val="300"/>
              </a:spcBef>
              <a:spcAft>
                <a:spcPts val="100"/>
              </a:spcAft>
              <a:buClr>
                <a:srgbClr val="252525"/>
              </a:buClr>
              <a:buSzPct val="100000"/>
              <a:buFont typeface="Ubuntu"/>
            </a:pPr>
            <a:r>
              <a:rPr lang="en-GB" sz="1800">
                <a:solidFill>
                  <a:srgbClr val="0B0080"/>
                </a:solidFill>
                <a:highlight>
                  <a:srgbClr val="FFFFFF"/>
                </a:highlight>
                <a:latin typeface="Ubuntu"/>
                <a:ea typeface="Ubuntu"/>
                <a:cs typeface="Ubuntu"/>
                <a:sym typeface="Ubuntu"/>
                <a:hlinkClick r:id="rId6"/>
              </a:rPr>
              <a:t>An open research collaboration system</a:t>
            </a:r>
          </a:p>
          <a:p>
            <a:pPr marL="685800" lvl="0" indent="-342900" rtl="0">
              <a:lnSpc>
                <a:spcPct val="160000"/>
              </a:lnSpc>
              <a:spcBef>
                <a:spcPts val="300"/>
              </a:spcBef>
              <a:spcAft>
                <a:spcPts val="100"/>
              </a:spcAft>
              <a:buClr>
                <a:srgbClr val="252525"/>
              </a:buClr>
              <a:buSzPct val="100000"/>
              <a:buFont typeface="Ubuntu"/>
            </a:pPr>
            <a:r>
              <a:rPr lang="en-GB" sz="1800">
                <a:solidFill>
                  <a:srgbClr val="0B0080"/>
                </a:solidFill>
                <a:highlight>
                  <a:srgbClr val="FFFFFF"/>
                </a:highlight>
                <a:latin typeface="Ubuntu"/>
                <a:ea typeface="Ubuntu"/>
                <a:cs typeface="Ubuntu"/>
                <a:sym typeface="Ubuntu"/>
                <a:hlinkClick r:id="rId7"/>
              </a:rPr>
              <a:t>An open educational resources system</a:t>
            </a:r>
          </a:p>
          <a:p>
            <a:pPr marL="685800" lvl="0" indent="-342900" rtl="0">
              <a:lnSpc>
                <a:spcPct val="160000"/>
              </a:lnSpc>
              <a:spcBef>
                <a:spcPts val="300"/>
              </a:spcBef>
              <a:spcAft>
                <a:spcPts val="100"/>
              </a:spcAft>
              <a:buClr>
                <a:srgbClr val="252525"/>
              </a:buClr>
              <a:buSzPct val="100000"/>
              <a:buFont typeface="Ubuntu"/>
            </a:pPr>
            <a:r>
              <a:rPr lang="en-GB" sz="1800">
                <a:solidFill>
                  <a:srgbClr val="0B0080"/>
                </a:solidFill>
                <a:highlight>
                  <a:srgbClr val="FFFFFF"/>
                </a:highlight>
                <a:latin typeface="Ubuntu"/>
                <a:ea typeface="Ubuntu"/>
                <a:cs typeface="Ubuntu"/>
                <a:sym typeface="Ubuntu"/>
                <a:hlinkClick r:id="rId8"/>
              </a:rPr>
              <a:t>An open bibliography system</a:t>
            </a:r>
          </a:p>
          <a:p>
            <a:pPr marL="685800" lvl="0" indent="-342900" rtl="0">
              <a:lnSpc>
                <a:spcPct val="160000"/>
              </a:lnSpc>
              <a:spcBef>
                <a:spcPts val="300"/>
              </a:spcBef>
              <a:spcAft>
                <a:spcPts val="100"/>
              </a:spcAft>
              <a:buClr>
                <a:srgbClr val="252525"/>
              </a:buClr>
              <a:buSzPct val="100000"/>
              <a:buFont typeface="Ubuntu"/>
            </a:pPr>
            <a:r>
              <a:rPr lang="en-GB" sz="1800">
                <a:solidFill>
                  <a:srgbClr val="0B0080"/>
                </a:solidFill>
                <a:highlight>
                  <a:srgbClr val="FFFFFF"/>
                </a:highlight>
                <a:latin typeface="Ubuntu"/>
                <a:ea typeface="Ubuntu"/>
                <a:cs typeface="Ubuntu"/>
                <a:sym typeface="Ubuntu"/>
                <a:hlinkClick r:id="rId9"/>
              </a:rPr>
              <a:t>An open library management system</a:t>
            </a:r>
          </a:p>
          <a:p>
            <a:pPr lvl="0">
              <a:spcBef>
                <a:spcPts val="0"/>
              </a:spcBef>
              <a:buNone/>
            </a:pPr>
            <a:endParaRPr sz="1800">
              <a:latin typeface="Ubuntu"/>
              <a:ea typeface="Ubuntu"/>
              <a:cs typeface="Ubuntu"/>
              <a:sym typeface="Ubuntu"/>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b="1" dirty="0"/>
              <a:t>Challenges</a:t>
            </a:r>
            <a:endParaRPr lang="en-US" sz="7200" b="1"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2285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p:nvPr/>
        </p:nvSpPr>
        <p:spPr>
          <a:xfrm>
            <a:off x="298550" y="298500"/>
            <a:ext cx="8478600" cy="4546499"/>
          </a:xfrm>
          <a:prstGeom prst="rect">
            <a:avLst/>
          </a:prstGeom>
          <a:noFill/>
          <a:ln w="38100" cap="flat" cmpd="sng">
            <a:solidFill>
              <a:schemeClr val="accent6"/>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GB" sz="9600">
                <a:solidFill>
                  <a:srgbClr val="CC0000"/>
                </a:solidFill>
                <a:latin typeface="Ubuntu"/>
                <a:ea typeface="Ubuntu"/>
                <a:cs typeface="Ubuntu"/>
                <a:sym typeface="Ubuntu"/>
              </a:rPr>
              <a:t>How do you build these teams?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0" y="2053451"/>
            <a:ext cx="9144000" cy="553499"/>
          </a:xfrm>
          <a:prstGeom prst="rect">
            <a:avLst/>
          </a:prstGeom>
          <a:noFill/>
          <a:ln>
            <a:noFill/>
          </a:ln>
        </p:spPr>
        <p:txBody>
          <a:bodyPr lIns="91425" tIns="91425" rIns="91425" bIns="91425" anchor="ctr" anchorCtr="0">
            <a:noAutofit/>
          </a:bodyPr>
          <a:lstStyle/>
          <a:p>
            <a:pPr lvl="0" algn="ctr" rtl="0">
              <a:spcBef>
                <a:spcPts val="0"/>
              </a:spcBef>
              <a:buNone/>
            </a:pPr>
            <a:r>
              <a:rPr lang="en-GB" sz="1800" u="sng">
                <a:solidFill>
                  <a:schemeClr val="hlink"/>
                </a:solidFill>
                <a:latin typeface="Calibri"/>
                <a:ea typeface="Calibri"/>
                <a:cs typeface="Calibri"/>
                <a:sym typeface="Calibri"/>
                <a:hlinkClick r:id="rId3"/>
              </a:rPr>
              <a:t>http://wiki.lib.sun.ac.za/index.php/SUNScholar/Capacity_Building</a:t>
            </a:r>
          </a:p>
        </p:txBody>
      </p:sp>
      <p:sp>
        <p:nvSpPr>
          <p:cNvPr id="111" name="Shape 111"/>
          <p:cNvSpPr txBox="1"/>
          <p:nvPr/>
        </p:nvSpPr>
        <p:spPr>
          <a:xfrm>
            <a:off x="0" y="2606748"/>
            <a:ext cx="9144000" cy="483300"/>
          </a:xfrm>
          <a:prstGeom prst="rect">
            <a:avLst/>
          </a:prstGeom>
          <a:noFill/>
          <a:ln>
            <a:noFill/>
          </a:ln>
        </p:spPr>
        <p:txBody>
          <a:bodyPr lIns="91425" tIns="91425" rIns="91425" bIns="91425" anchor="ctr" anchorCtr="0">
            <a:noAutofit/>
          </a:bodyPr>
          <a:lstStyle/>
          <a:p>
            <a:pPr lvl="0" algn="ctr" rtl="0">
              <a:spcBef>
                <a:spcPts val="0"/>
              </a:spcBef>
              <a:buNone/>
            </a:pPr>
            <a:r>
              <a:rPr lang="en-GB" sz="1800" u="sng">
                <a:solidFill>
                  <a:schemeClr val="hlink"/>
                </a:solidFill>
                <a:latin typeface="Calibri"/>
                <a:ea typeface="Calibri"/>
                <a:cs typeface="Calibri"/>
                <a:sym typeface="Calibri"/>
                <a:hlinkClick r:id="rId4"/>
              </a:rPr>
              <a:t>http://staff.lib.sun.ac.za/~hgibson</a:t>
            </a:r>
          </a:p>
        </p:txBody>
      </p:sp>
      <p:sp>
        <p:nvSpPr>
          <p:cNvPr id="112" name="Shape 112"/>
          <p:cNvSpPr txBox="1"/>
          <p:nvPr/>
        </p:nvSpPr>
        <p:spPr>
          <a:xfrm>
            <a:off x="1774200" y="1160050"/>
            <a:ext cx="5391000" cy="893400"/>
          </a:xfrm>
          <a:prstGeom prst="rect">
            <a:avLst/>
          </a:prstGeom>
          <a:noFill/>
          <a:ln w="9525" cap="flat" cmpd="sng">
            <a:solidFill>
              <a:schemeClr val="accent6"/>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GB" sz="3600">
                <a:solidFill>
                  <a:srgbClr val="76273C"/>
                </a:solidFill>
                <a:latin typeface="Ubuntu"/>
                <a:ea typeface="Ubuntu"/>
                <a:cs typeface="Ubuntu"/>
                <a:sym typeface="Ubuntu"/>
              </a:rPr>
              <a:t>References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5" name="TextBox 4"/>
          <p:cNvSpPr txBox="1"/>
          <p:nvPr/>
        </p:nvSpPr>
        <p:spPr>
          <a:xfrm>
            <a:off x="83977" y="4765638"/>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sp>
        <p:nvSpPr>
          <p:cNvPr id="11" name="TextBox 10"/>
          <p:cNvSpPr txBox="1"/>
          <p:nvPr/>
        </p:nvSpPr>
        <p:spPr>
          <a:xfrm>
            <a:off x="563336" y="681547"/>
            <a:ext cx="8040655" cy="1015663"/>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IDS </a:t>
            </a:r>
            <a:r>
              <a:rPr lang="en-GB" sz="3000" b="1" kern="1200" dirty="0" err="1">
                <a:solidFill>
                  <a:srgbClr val="FFC000">
                    <a:lumMod val="75000"/>
                  </a:srgbClr>
                </a:solidFill>
                <a:latin typeface="Arial" panose="020B0604020202020204" pitchFamily="34" charset="0"/>
                <a:ea typeface="+mn-ea"/>
                <a:cs typeface="Arial" panose="020B0604020202020204" pitchFamily="34" charset="0"/>
              </a:rPr>
              <a:t>OpenDocs</a:t>
            </a:r>
            <a:r>
              <a:rPr lang="en-GB" sz="3000" b="1" kern="1200" dirty="0">
                <a:solidFill>
                  <a:srgbClr val="FFC000">
                    <a:lumMod val="75000"/>
                  </a:srgbClr>
                </a:solidFill>
                <a:latin typeface="Arial" panose="020B0604020202020204" pitchFamily="34" charset="0"/>
                <a:ea typeface="+mn-ea"/>
                <a:cs typeface="Arial" panose="020B0604020202020204" pitchFamily="34" charset="0"/>
              </a:rPr>
              <a:t>: A case study for the</a:t>
            </a:r>
          </a:p>
          <a:p>
            <a:r>
              <a:rPr lang="en-GB" sz="3000" b="1" kern="1200" dirty="0">
                <a:solidFill>
                  <a:srgbClr val="FFC000">
                    <a:lumMod val="75000"/>
                  </a:srgbClr>
                </a:solidFill>
                <a:latin typeface="Arial" panose="020B0604020202020204" pitchFamily="34" charset="0"/>
                <a:ea typeface="+mn-ea"/>
                <a:cs typeface="Arial" panose="020B0604020202020204" pitchFamily="34" charset="0"/>
              </a:rPr>
              <a:t>EIFL and IDS Webinar on </a:t>
            </a:r>
            <a:r>
              <a:rPr lang="en-GB" sz="3000" b="1" kern="1200" dirty="0" err="1">
                <a:solidFill>
                  <a:srgbClr val="FFC000">
                    <a:lumMod val="75000"/>
                  </a:srgbClr>
                </a:solidFill>
                <a:latin typeface="Arial" panose="020B0604020202020204" pitchFamily="34" charset="0"/>
                <a:ea typeface="+mn-ea"/>
                <a:cs typeface="Arial" panose="020B0604020202020204" pitchFamily="34" charset="0"/>
              </a:rPr>
              <a:t>DSpace</a:t>
            </a:r>
            <a:endParaRPr lang="en-GB" sz="3000" b="1" kern="1200" dirty="0">
              <a:solidFill>
                <a:srgbClr val="FFC000">
                  <a:lumMod val="75000"/>
                </a:srgbClr>
              </a:solidFill>
              <a:latin typeface="Arial" panose="020B0604020202020204" pitchFamily="34" charset="0"/>
              <a:ea typeface="+mn-ea"/>
              <a:cs typeface="Arial" panose="020B0604020202020204" pitchFamily="34" charset="0"/>
            </a:endParaRPr>
          </a:p>
        </p:txBody>
      </p:sp>
      <p:sp>
        <p:nvSpPr>
          <p:cNvPr id="12" name="TextBox 11"/>
          <p:cNvSpPr txBox="1"/>
          <p:nvPr/>
        </p:nvSpPr>
        <p:spPr>
          <a:xfrm>
            <a:off x="563336" y="1717451"/>
            <a:ext cx="8040655" cy="3000821"/>
          </a:xfrm>
          <a:prstGeom prst="rect">
            <a:avLst/>
          </a:prstGeom>
          <a:noFill/>
        </p:spPr>
        <p:txBody>
          <a:bodyPr wrap="square" rtlCol="0">
            <a:spAutoFit/>
          </a:bodyPr>
          <a:lstStyle/>
          <a:p>
            <a:r>
              <a:rPr lang="en-GB" sz="2100" b="1" kern="1200" dirty="0" err="1">
                <a:solidFill>
                  <a:prstClr val="black"/>
                </a:solidFill>
                <a:latin typeface="Arial" panose="020B0604020202020204" pitchFamily="34" charset="0"/>
                <a:ea typeface="+mn-ea"/>
                <a:cs typeface="Arial" panose="020B0604020202020204" pitchFamily="34" charset="0"/>
              </a:rPr>
              <a:t>Nason</a:t>
            </a:r>
            <a:r>
              <a:rPr lang="en-GB" sz="2100" b="1" kern="1200" dirty="0">
                <a:solidFill>
                  <a:prstClr val="black"/>
                </a:solidFill>
                <a:latin typeface="Arial" panose="020B0604020202020204" pitchFamily="34" charset="0"/>
                <a:ea typeface="+mn-ea"/>
                <a:cs typeface="Arial" panose="020B0604020202020204" pitchFamily="34" charset="0"/>
              </a:rPr>
              <a:t> </a:t>
            </a:r>
            <a:r>
              <a:rPr lang="en-GB" sz="2100" b="1" kern="1200" dirty="0" err="1">
                <a:solidFill>
                  <a:prstClr val="black"/>
                </a:solidFill>
                <a:latin typeface="Arial" panose="020B0604020202020204" pitchFamily="34" charset="0"/>
                <a:ea typeface="+mn-ea"/>
                <a:cs typeface="Arial" panose="020B0604020202020204" pitchFamily="34" charset="0"/>
              </a:rPr>
              <a:t>Bimbe</a:t>
            </a:r>
            <a:r>
              <a:rPr lang="en-GB" sz="2100" b="1" kern="1200" dirty="0">
                <a:solidFill>
                  <a:prstClr val="black"/>
                </a:solidFill>
                <a:latin typeface="Arial" panose="020B0604020202020204" pitchFamily="34" charset="0"/>
                <a:ea typeface="+mn-ea"/>
                <a:cs typeface="Arial" panose="020B0604020202020204" pitchFamily="34" charset="0"/>
              </a:rPr>
              <a:t>,</a:t>
            </a:r>
          </a:p>
          <a:p>
            <a:r>
              <a:rPr lang="en-GB" sz="2100" kern="1200" dirty="0">
                <a:solidFill>
                  <a:prstClr val="black"/>
                </a:solidFill>
                <a:latin typeface="Arial" panose="020B0604020202020204" pitchFamily="34" charset="0"/>
                <a:ea typeface="+mn-ea"/>
                <a:cs typeface="Arial" panose="020B0604020202020204" pitchFamily="34" charset="0"/>
              </a:rPr>
              <a:t>Information Systems Manager - BLDS,</a:t>
            </a:r>
          </a:p>
          <a:p>
            <a:r>
              <a:rPr lang="en-GB" sz="2100" kern="1200" dirty="0">
                <a:solidFill>
                  <a:prstClr val="black"/>
                </a:solidFill>
                <a:latin typeface="Arial" panose="020B0604020202020204" pitchFamily="34" charset="0"/>
                <a:ea typeface="+mn-ea"/>
                <a:cs typeface="Arial" panose="020B0604020202020204" pitchFamily="34" charset="0"/>
              </a:rPr>
              <a:t>Institute of Development Studies</a:t>
            </a:r>
          </a:p>
          <a:p>
            <a:endParaRPr lang="en-GB" sz="2100" kern="1200" dirty="0">
              <a:solidFill>
                <a:prstClr val="black"/>
              </a:solidFill>
              <a:latin typeface="Arial" panose="020B0604020202020204" pitchFamily="34" charset="0"/>
              <a:ea typeface="+mn-ea"/>
              <a:cs typeface="Arial" panose="020B0604020202020204" pitchFamily="34" charset="0"/>
            </a:endParaRPr>
          </a:p>
          <a:p>
            <a:r>
              <a:rPr lang="en-GB" sz="2100" kern="1200" dirty="0">
                <a:solidFill>
                  <a:prstClr val="black"/>
                </a:solidFill>
                <a:latin typeface="Arial" panose="020B0604020202020204" pitchFamily="34" charset="0"/>
                <a:ea typeface="+mn-ea"/>
                <a:cs typeface="Arial" panose="020B0604020202020204" pitchFamily="34" charset="0"/>
                <a:hlinkClick r:id="rId2"/>
              </a:rPr>
              <a:t>n.bimbe@ids.ac.uk</a:t>
            </a:r>
            <a:r>
              <a:rPr lang="en-GB" sz="2100" kern="1200" dirty="0">
                <a:solidFill>
                  <a:prstClr val="black"/>
                </a:solidFill>
                <a:latin typeface="Arial" panose="020B0604020202020204" pitchFamily="34" charset="0"/>
                <a:ea typeface="+mn-ea"/>
                <a:cs typeface="Arial" panose="020B0604020202020204" pitchFamily="34" charset="0"/>
              </a:rPr>
              <a:t/>
            </a:r>
            <a:br>
              <a:rPr lang="en-GB" sz="2100" kern="1200" dirty="0">
                <a:solidFill>
                  <a:prstClr val="black"/>
                </a:solidFill>
                <a:latin typeface="Arial" panose="020B0604020202020204" pitchFamily="34" charset="0"/>
                <a:ea typeface="+mn-ea"/>
                <a:cs typeface="Arial" panose="020B0604020202020204" pitchFamily="34" charset="0"/>
              </a:rPr>
            </a:br>
            <a:r>
              <a:rPr lang="en-GB" sz="2100" kern="1200" dirty="0">
                <a:solidFill>
                  <a:prstClr val="black"/>
                </a:solidFill>
                <a:latin typeface="Arial" panose="020B0604020202020204" pitchFamily="34" charset="0"/>
                <a:ea typeface="+mn-ea"/>
                <a:cs typeface="Arial" panose="020B0604020202020204" pitchFamily="34" charset="0"/>
              </a:rPr>
              <a:t>@</a:t>
            </a:r>
            <a:r>
              <a:rPr lang="en-GB" sz="2100" kern="1200" dirty="0" err="1">
                <a:solidFill>
                  <a:prstClr val="black"/>
                </a:solidFill>
                <a:latin typeface="Arial" panose="020B0604020202020204" pitchFamily="34" charset="0"/>
                <a:ea typeface="+mn-ea"/>
                <a:cs typeface="Arial" panose="020B0604020202020204" pitchFamily="34" charset="0"/>
              </a:rPr>
              <a:t>nbimbe</a:t>
            </a:r>
            <a:endParaRPr lang="en-GB" sz="2100" kern="1200" dirty="0">
              <a:solidFill>
                <a:prstClr val="black"/>
              </a:solidFill>
              <a:latin typeface="Arial" panose="020B0604020202020204" pitchFamily="34" charset="0"/>
              <a:ea typeface="+mn-ea"/>
              <a:cs typeface="Arial" panose="020B0604020202020204" pitchFamily="34" charset="0"/>
            </a:endParaRPr>
          </a:p>
          <a:p>
            <a:r>
              <a:rPr lang="en-GB" sz="2100" kern="1200" dirty="0">
                <a:solidFill>
                  <a:prstClr val="black"/>
                </a:solidFill>
                <a:latin typeface="Arial" panose="020B0604020202020204" pitchFamily="34" charset="0"/>
                <a:ea typeface="+mn-ea"/>
                <a:cs typeface="Arial" panose="020B0604020202020204" pitchFamily="34" charset="0"/>
              </a:rPr>
              <a:t>Skype. </a:t>
            </a:r>
            <a:r>
              <a:rPr lang="en-GB" sz="2100" kern="1200" dirty="0" err="1">
                <a:solidFill>
                  <a:prstClr val="black"/>
                </a:solidFill>
                <a:latin typeface="Arial" panose="020B0604020202020204" pitchFamily="34" charset="0"/>
                <a:ea typeface="+mn-ea"/>
                <a:cs typeface="Arial" panose="020B0604020202020204" pitchFamily="34" charset="0"/>
              </a:rPr>
              <a:t>bimben</a:t>
            </a:r>
            <a:endParaRPr lang="en-GB" sz="2100" kern="1200" dirty="0">
              <a:solidFill>
                <a:prstClr val="black"/>
              </a:solidFill>
              <a:latin typeface="Arial" panose="020B0604020202020204" pitchFamily="34" charset="0"/>
              <a:ea typeface="+mn-ea"/>
              <a:cs typeface="Arial" panose="020B0604020202020204" pitchFamily="34" charset="0"/>
            </a:endParaRPr>
          </a:p>
          <a:p>
            <a:endParaRPr lang="en-GB" sz="2100" kern="1200" dirty="0">
              <a:solidFill>
                <a:prstClr val="black"/>
              </a:solidFill>
              <a:latin typeface="Arial" panose="020B0604020202020204" pitchFamily="34" charset="0"/>
              <a:ea typeface="+mn-ea"/>
              <a:cs typeface="Arial" panose="020B0604020202020204" pitchFamily="34" charset="0"/>
            </a:endParaRPr>
          </a:p>
          <a:p>
            <a:r>
              <a:rPr lang="en-GB" sz="2100" kern="1200" dirty="0">
                <a:solidFill>
                  <a:prstClr val="black"/>
                </a:solidFill>
                <a:latin typeface="Arial" panose="020B0604020202020204" pitchFamily="34" charset="0"/>
                <a:ea typeface="+mn-ea"/>
                <a:cs typeface="Arial" panose="020B0604020202020204" pitchFamily="34" charset="0"/>
              </a:rPr>
              <a:t>January 2016</a:t>
            </a:r>
          </a:p>
        </p:txBody>
      </p:sp>
      <p:pic>
        <p:nvPicPr>
          <p:cNvPr id="2" name="Picture 1"/>
          <p:cNvPicPr>
            <a:picLocks noChangeAspect="1"/>
          </p:cNvPicPr>
          <p:nvPr/>
        </p:nvPicPr>
        <p:blipFill>
          <a:blip r:embed="rId3"/>
          <a:stretch>
            <a:fillRect/>
          </a:stretch>
        </p:blipFill>
        <p:spPr>
          <a:xfrm>
            <a:off x="6641757" y="104828"/>
            <a:ext cx="2392004" cy="671912"/>
          </a:xfrm>
          <a:prstGeom prst="rect">
            <a:avLst/>
          </a:prstGeom>
        </p:spPr>
      </p:pic>
    </p:spTree>
    <p:extLst>
      <p:ext uri="{BB962C8B-B14F-4D97-AF65-F5344CB8AC3E}">
        <p14:creationId xmlns:p14="http://schemas.microsoft.com/office/powerpoint/2010/main" val="326652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537519" y="1169182"/>
            <a:ext cx="7620778" cy="3554819"/>
          </a:xfrm>
          <a:prstGeom prst="rect">
            <a:avLst/>
          </a:prstGeom>
          <a:noFill/>
        </p:spPr>
        <p:txBody>
          <a:bodyPr wrap="square" rtlCol="0">
            <a:spAutoFit/>
          </a:bodyPr>
          <a:lstStyle/>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COAR (Confederation of Open Access Repositories) discusses a number of profiles needed for sustainable practices for populating repositories and these are:-</a:t>
            </a:r>
          </a:p>
          <a:p>
            <a:pPr marL="1028700" lvl="2" indent="-342900">
              <a:buBlip>
                <a:blip r:embed="rId2"/>
              </a:buBlip>
            </a:pPr>
            <a:r>
              <a:rPr lang="en-GB" sz="1500" b="1" kern="1200" dirty="0">
                <a:solidFill>
                  <a:prstClr val="black"/>
                </a:solidFill>
                <a:latin typeface="Arial" panose="020B0604020202020204" pitchFamily="34" charset="0"/>
                <a:ea typeface="+mn-ea"/>
                <a:cs typeface="Arial" panose="020B0604020202020204" pitchFamily="34" charset="0"/>
              </a:rPr>
              <a:t>Incentives</a:t>
            </a:r>
            <a:r>
              <a:rPr lang="en-GB" sz="1500" kern="1200" dirty="0">
                <a:solidFill>
                  <a:prstClr val="black"/>
                </a:solidFill>
                <a:latin typeface="Arial" panose="020B0604020202020204" pitchFamily="34" charset="0"/>
                <a:ea typeface="+mn-ea"/>
                <a:cs typeface="Arial" panose="020B0604020202020204" pitchFamily="34" charset="0"/>
              </a:rPr>
              <a:t>: promoting the benefits of repositories through advocacy and metrics, as well as the adoption of policies/mandates that require deposit</a:t>
            </a:r>
          </a:p>
          <a:p>
            <a:pPr marL="1028700" lvl="2" indent="-342900">
              <a:buBlip>
                <a:blip r:embed="rId2"/>
              </a:buBlip>
            </a:pPr>
            <a:r>
              <a:rPr lang="en-GB" sz="1500" b="1" kern="1200" dirty="0">
                <a:solidFill>
                  <a:prstClr val="black"/>
                </a:solidFill>
                <a:latin typeface="Arial" panose="020B0604020202020204" pitchFamily="34" charset="0"/>
                <a:ea typeface="+mn-ea"/>
                <a:cs typeface="Arial" panose="020B0604020202020204" pitchFamily="34" charset="0"/>
              </a:rPr>
              <a:t>Integration</a:t>
            </a:r>
            <a:r>
              <a:rPr lang="en-GB" sz="1500" kern="1200" dirty="0">
                <a:solidFill>
                  <a:prstClr val="black"/>
                </a:solidFill>
                <a:latin typeface="Arial" panose="020B0604020202020204" pitchFamily="34" charset="0"/>
                <a:ea typeface="+mn-ea"/>
                <a:cs typeface="Arial" panose="020B0604020202020204" pitchFamily="34" charset="0"/>
              </a:rPr>
              <a:t>: amalgamating repository services with other institutional services like research information systems and research biographies</a:t>
            </a:r>
          </a:p>
          <a:p>
            <a:pPr marL="1028700" lvl="2" indent="-342900">
              <a:buBlip>
                <a:blip r:embed="rId2"/>
              </a:buBlip>
            </a:pPr>
            <a:r>
              <a:rPr lang="en-GB" sz="1500" b="1" kern="1200" dirty="0">
                <a:solidFill>
                  <a:prstClr val="black"/>
                </a:solidFill>
                <a:latin typeface="Arial" panose="020B0604020202020204" pitchFamily="34" charset="0"/>
                <a:ea typeface="+mn-ea"/>
                <a:cs typeface="Arial" panose="020B0604020202020204" pitchFamily="34" charset="0"/>
              </a:rPr>
              <a:t>Mediation</a:t>
            </a:r>
            <a:r>
              <a:rPr lang="en-GB" sz="1500" kern="1200" dirty="0">
                <a:solidFill>
                  <a:prstClr val="black"/>
                </a:solidFill>
                <a:latin typeface="Arial" panose="020B0604020202020204" pitchFamily="34" charset="0"/>
                <a:ea typeface="+mn-ea"/>
                <a:cs typeface="Arial" panose="020B0604020202020204" pitchFamily="34" charset="0"/>
              </a:rPr>
              <a:t>: implementing tools, workflows, and agreements that ease and simplify the deposit process</a:t>
            </a: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This webinar therefore I hope is a contribution in a practical way as a starting step to </a:t>
            </a:r>
            <a:r>
              <a:rPr lang="en-GB" sz="1500" kern="1200">
                <a:solidFill>
                  <a:prstClr val="black"/>
                </a:solidFill>
                <a:latin typeface="Arial" panose="020B0604020202020204" pitchFamily="34" charset="0"/>
                <a:ea typeface="+mn-ea"/>
                <a:cs typeface="Arial" panose="020B0604020202020204" pitchFamily="34" charset="0"/>
              </a:rPr>
              <a:t>begin tackling </a:t>
            </a:r>
            <a:r>
              <a:rPr lang="en-GB" sz="1500" kern="1200" dirty="0">
                <a:solidFill>
                  <a:prstClr val="black"/>
                </a:solidFill>
                <a:latin typeface="Arial" panose="020B0604020202020204" pitchFamily="34" charset="0"/>
                <a:ea typeface="+mn-ea"/>
                <a:cs typeface="Arial" panose="020B0604020202020204" pitchFamily="34" charset="0"/>
              </a:rPr>
              <a:t>some and if not all the areas highlighted in the profiles identified above.</a:t>
            </a:r>
          </a:p>
          <a:p>
            <a:endParaRPr lang="en-GB" sz="1500" kern="1200" dirty="0">
              <a:solidFill>
                <a:prstClr val="black"/>
              </a:solidFill>
              <a:latin typeface="Arial" panose="020B0604020202020204" pitchFamily="34" charset="0"/>
              <a:ea typeface="+mn-ea"/>
              <a:cs typeface="Arial" panose="020B0604020202020204" pitchFamily="34" charset="0"/>
            </a:endParaRPr>
          </a:p>
          <a:p>
            <a:pPr algn="ctr"/>
            <a:endParaRPr lang="en-GB" sz="1500" kern="1200" dirty="0">
              <a:solidFill>
                <a:prstClr val="black"/>
              </a:solidFill>
              <a:latin typeface="Arial" panose="020B0604020202020204" pitchFamily="34" charset="0"/>
              <a:ea typeface="+mn-ea"/>
              <a:cs typeface="Arial" panose="020B0604020202020204" pitchFamily="34" charset="0"/>
            </a:endParaRPr>
          </a:p>
          <a:p>
            <a:pPr algn="ctr"/>
            <a:r>
              <a:rPr lang="en-GB" sz="1500" kern="1200" dirty="0">
                <a:solidFill>
                  <a:prstClr val="black"/>
                </a:solidFill>
                <a:latin typeface="Arial" panose="020B0604020202020204" pitchFamily="34" charset="0"/>
                <a:ea typeface="+mn-ea"/>
                <a:cs typeface="Arial" panose="020B0604020202020204" pitchFamily="34" charset="0"/>
              </a:rPr>
              <a:t>https://www.coar-repositories.org/files/Sustainable-best-practices_final2.pdf </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Introduction</a:t>
            </a:r>
          </a:p>
        </p:txBody>
      </p:sp>
    </p:spTree>
    <p:extLst>
      <p:ext uri="{BB962C8B-B14F-4D97-AF65-F5344CB8AC3E}">
        <p14:creationId xmlns:p14="http://schemas.microsoft.com/office/powerpoint/2010/main" val="852038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506627" y="891155"/>
            <a:ext cx="7620778" cy="4016484"/>
          </a:xfrm>
          <a:prstGeom prst="rect">
            <a:avLst/>
          </a:prstGeom>
          <a:noFill/>
        </p:spPr>
        <p:txBody>
          <a:bodyPr wrap="square" rtlCol="0">
            <a:spAutoFit/>
          </a:bodyPr>
          <a:lstStyle/>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The Institute of Development Studies (IDS) is a leading global institution for research, teaching and learning, and impact and communications, based at the University of Sussex.</a:t>
            </a: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British Library for Development Studies (BLDS), the IDS Library, which strives to improve the visibility, accessibility and ‘readability’ of research, in particular of that published in developing countries, both current and historical, which often remains unseen by an international audience, who could benefit from a wider range of perspectives. This is done through: -</a:t>
            </a:r>
          </a:p>
          <a:p>
            <a:pPr marL="1371600" lvl="3"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Provision of core library services</a:t>
            </a:r>
          </a:p>
          <a:p>
            <a:pPr marL="1371600" lvl="3"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IDS Institutional Repository</a:t>
            </a:r>
          </a:p>
          <a:p>
            <a:pPr marL="1371600" lvl="3"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Digitisation and BLDS Digital Library</a:t>
            </a:r>
          </a:p>
          <a:p>
            <a:pPr marL="1371600" lvl="3"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Document Delivery service </a:t>
            </a:r>
            <a:br>
              <a:rPr lang="en-GB" sz="1500" kern="1200" dirty="0">
                <a:solidFill>
                  <a:prstClr val="black"/>
                </a:solidFill>
                <a:latin typeface="Arial" panose="020B0604020202020204" pitchFamily="34" charset="0"/>
                <a:ea typeface="+mn-ea"/>
                <a:cs typeface="Arial" panose="020B0604020202020204" pitchFamily="34" charset="0"/>
              </a:rPr>
            </a:b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About IDS</a:t>
            </a:r>
          </a:p>
        </p:txBody>
      </p:sp>
    </p:spTree>
    <p:extLst>
      <p:ext uri="{BB962C8B-B14F-4D97-AF65-F5344CB8AC3E}">
        <p14:creationId xmlns:p14="http://schemas.microsoft.com/office/powerpoint/2010/main" val="1218917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451022" y="777601"/>
            <a:ext cx="7620778" cy="3600986"/>
          </a:xfrm>
          <a:prstGeom prst="rect">
            <a:avLst/>
          </a:prstGeom>
          <a:noFill/>
        </p:spPr>
        <p:txBody>
          <a:bodyPr wrap="square" rtlCol="0">
            <a:spAutoFit/>
          </a:bodyPr>
          <a:lstStyle/>
          <a:p>
            <a:pPr marL="342900"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 is the IDS Digital Repository setup in 2010 and has two main communities – BLDS Digital Library and IDS Research Community. </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BLDS Digital Library - hosts collections of existing Southern research materials, available within BLDS and from partners that have agreed to be part of the DL, that were/are digitised, Creative Commons licensed, and are made freely available. It has over 4,800 items.</a:t>
            </a:r>
          </a:p>
          <a:p>
            <a:pPr marL="1028700" lvl="2"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IDS Research Community hosts publications by IDS Researchers and those from partner research centres and consortia. It has over 2,700 items.</a:t>
            </a:r>
          </a:p>
          <a:p>
            <a:pPr marL="1028700" lvl="2"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Together usage is over 250k downloads and over 150k views a month split 50/50 from both 'Southern' and 'Northern' based users.</a:t>
            </a:r>
            <a:br>
              <a:rPr lang="en-GB" sz="1200" kern="1200" dirty="0">
                <a:solidFill>
                  <a:prstClr val="black"/>
                </a:solidFill>
                <a:latin typeface="Arial" panose="020B0604020202020204" pitchFamily="34" charset="0"/>
                <a:ea typeface="+mn-ea"/>
                <a:cs typeface="Arial" panose="020B0604020202020204" pitchFamily="34" charset="0"/>
              </a:rPr>
            </a:b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 is now the default digital content store for all open access full text content produced by IDS and now including those from the IDS flagship journal ‘IDS Bulletin’ (on OJS) which is going Open Access this Year.</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The platform is based on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an open source digital repository software, from </a:t>
            </a:r>
            <a:r>
              <a:rPr lang="en-GB" sz="1200" kern="1200" dirty="0" err="1">
                <a:solidFill>
                  <a:prstClr val="black"/>
                </a:solidFill>
                <a:latin typeface="Arial" panose="020B0604020202020204" pitchFamily="34" charset="0"/>
                <a:ea typeface="+mn-ea"/>
                <a:cs typeface="Arial" panose="020B0604020202020204" pitchFamily="34" charset="0"/>
              </a:rPr>
              <a:t>Duraspace</a:t>
            </a:r>
            <a:r>
              <a:rPr lang="en-GB" sz="1200" kern="1200" dirty="0">
                <a:solidFill>
                  <a:prstClr val="black"/>
                </a:solidFill>
                <a:latin typeface="Arial" panose="020B0604020202020204" pitchFamily="34" charset="0"/>
                <a:ea typeface="+mn-ea"/>
                <a:cs typeface="Arial" panose="020B0604020202020204" pitchFamily="34" charset="0"/>
              </a:rPr>
              <a:t>.</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About IDS </a:t>
            </a:r>
            <a:r>
              <a:rPr lang="en-GB" sz="3000" b="1" kern="1200" dirty="0" err="1">
                <a:solidFill>
                  <a:srgbClr val="FFC000">
                    <a:lumMod val="75000"/>
                  </a:srgbClr>
                </a:solidFill>
                <a:latin typeface="Arial" panose="020B0604020202020204" pitchFamily="34" charset="0"/>
                <a:ea typeface="+mn-ea"/>
                <a:cs typeface="Arial" panose="020B0604020202020204" pitchFamily="34" charset="0"/>
              </a:rPr>
              <a:t>OpenDocs</a:t>
            </a:r>
            <a:endParaRPr lang="en-GB" sz="3000" b="1" kern="1200" dirty="0">
              <a:solidFill>
                <a:srgbClr val="FFC000">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5851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451022" y="657613"/>
            <a:ext cx="7620778" cy="2492990"/>
          </a:xfrm>
          <a:prstGeom prst="rect">
            <a:avLst/>
          </a:prstGeom>
          <a:noFill/>
        </p:spPr>
        <p:txBody>
          <a:bodyPr wrap="square" rtlCol="0">
            <a:spAutoFit/>
          </a:bodyPr>
          <a:lstStyle/>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Runs on a virtual server managed by Microsoft Windows Virtualisation Server - Hyper-V</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Software stack is composed of: -</a:t>
            </a:r>
          </a:p>
          <a:p>
            <a:pPr marL="1028700" lvl="2"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Debian</a:t>
            </a:r>
            <a:r>
              <a:rPr lang="en-GB" sz="1200" kern="1200" dirty="0">
                <a:solidFill>
                  <a:prstClr val="black"/>
                </a:solidFill>
                <a:latin typeface="Arial" panose="020B0604020202020204" pitchFamily="34" charset="0"/>
                <a:ea typeface="+mn-ea"/>
                <a:cs typeface="Arial" panose="020B0604020202020204" pitchFamily="34" charset="0"/>
              </a:rPr>
              <a:t> - a Linux flavour</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PostgreSQL</a:t>
            </a:r>
          </a:p>
          <a:p>
            <a:pPr marL="1028700" lvl="2"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OpenJDK</a:t>
            </a:r>
            <a:endParaRPr lang="en-GB" sz="1200" kern="1200" dirty="0">
              <a:solidFill>
                <a:prstClr val="black"/>
              </a:solidFill>
              <a:latin typeface="Arial" panose="020B0604020202020204" pitchFamily="34" charset="0"/>
              <a:ea typeface="+mn-ea"/>
              <a:cs typeface="Arial" panose="020B0604020202020204" pitchFamily="34" charset="0"/>
            </a:endParaRP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Tomcat</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Apache Webserver - used as a (HTTP) Proxy using </a:t>
            </a:r>
            <a:r>
              <a:rPr lang="en-GB" sz="1200" kern="1200" dirty="0" err="1">
                <a:solidFill>
                  <a:prstClr val="black"/>
                </a:solidFill>
                <a:latin typeface="Arial" panose="020B0604020202020204" pitchFamily="34" charset="0"/>
                <a:ea typeface="+mn-ea"/>
                <a:cs typeface="Arial" panose="020B0604020202020204" pitchFamily="34" charset="0"/>
              </a:rPr>
              <a:t>mod_jk</a:t>
            </a:r>
            <a:r>
              <a:rPr lang="en-GB" sz="1200" kern="1200" dirty="0">
                <a:solidFill>
                  <a:prstClr val="black"/>
                </a:solidFill>
                <a:latin typeface="Arial" panose="020B0604020202020204" pitchFamily="34" charset="0"/>
                <a:ea typeface="+mn-ea"/>
                <a:cs typeface="Arial" panose="020B0604020202020204" pitchFamily="34" charset="0"/>
              </a:rPr>
              <a:t> proxy (</a:t>
            </a:r>
            <a:r>
              <a:rPr lang="en-GB" sz="1200" kern="1200" dirty="0" err="1">
                <a:solidFill>
                  <a:prstClr val="black"/>
                </a:solidFill>
                <a:latin typeface="Arial" panose="020B0604020202020204" pitchFamily="34" charset="0"/>
                <a:ea typeface="+mn-ea"/>
                <a:cs typeface="Arial" panose="020B0604020202020204" pitchFamily="34" charset="0"/>
              </a:rPr>
              <a:t>mod_proxy</a:t>
            </a:r>
            <a:r>
              <a:rPr lang="en-GB" sz="1200" kern="1200" dirty="0">
                <a:solidFill>
                  <a:prstClr val="black"/>
                </a:solidFill>
                <a:latin typeface="Arial" panose="020B0604020202020204" pitchFamily="34" charset="0"/>
                <a:ea typeface="+mn-ea"/>
                <a:cs typeface="Arial" panose="020B0604020202020204" pitchFamily="34" charset="0"/>
              </a:rPr>
              <a:t> is much easier to use though).</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We are on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4.2, soon upgrading to 5.4 in the next couple weeks</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Installation structure is based on separation of 'concerns' through the use of the Overlay facility, which allows separating the core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code from your own - helps with customisation and upgrades.</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err="1">
                <a:solidFill>
                  <a:srgbClr val="FFC000">
                    <a:lumMod val="75000"/>
                  </a:srgbClr>
                </a:solidFill>
                <a:latin typeface="Arial" panose="020B0604020202020204" pitchFamily="34" charset="0"/>
                <a:ea typeface="+mn-ea"/>
                <a:cs typeface="Arial" panose="020B0604020202020204" pitchFamily="34" charset="0"/>
              </a:rPr>
              <a:t>OpenDocs</a:t>
            </a:r>
            <a:r>
              <a:rPr lang="en-GB" sz="3000" b="1" kern="1200" dirty="0">
                <a:solidFill>
                  <a:srgbClr val="FFC000">
                    <a:lumMod val="75000"/>
                  </a:srgbClr>
                </a:solidFill>
                <a:latin typeface="Arial" panose="020B0604020202020204" pitchFamily="34" charset="0"/>
                <a:ea typeface="+mn-ea"/>
                <a:cs typeface="Arial" panose="020B0604020202020204" pitchFamily="34" charset="0"/>
              </a:rPr>
              <a:t>: Architecture</a:t>
            </a:r>
          </a:p>
        </p:txBody>
      </p:sp>
      <p:sp>
        <p:nvSpPr>
          <p:cNvPr id="10" name="TextBox 9"/>
          <p:cNvSpPr txBox="1"/>
          <p:nvPr/>
        </p:nvSpPr>
        <p:spPr>
          <a:xfrm>
            <a:off x="216981" y="3008393"/>
            <a:ext cx="8595550" cy="1569660"/>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TIPS</a:t>
            </a:r>
          </a:p>
          <a:p>
            <a:pPr marL="342900"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is well tested in a Linux, PostgreSQL environment – unless otherwise, use this environment.</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Always run your repository with the latest software versions.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We found putting Apache Webserver in front of Tomcat works very well and makes the platform stable and possibly scalable.</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Always use ‘Overlays’ to add you own code to change the behaviour of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If possible use version control to manage your changes.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Use profiles in the top-level POM for easy management between Development and Production systems.</a:t>
            </a:r>
          </a:p>
        </p:txBody>
      </p:sp>
    </p:spTree>
    <p:extLst>
      <p:ext uri="{BB962C8B-B14F-4D97-AF65-F5344CB8AC3E}">
        <p14:creationId xmlns:p14="http://schemas.microsoft.com/office/powerpoint/2010/main" val="214831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1097923"/>
            <a:ext cx="7620778" cy="1200329"/>
          </a:xfrm>
          <a:prstGeom prst="rect">
            <a:avLst/>
          </a:prstGeom>
          <a:noFill/>
        </p:spPr>
        <p:txBody>
          <a:bodyPr wrap="square" rtlCol="0">
            <a:spAutoFit/>
          </a:bodyPr>
          <a:lstStyle/>
          <a:p>
            <a:pPr marL="342900"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 runs on a virtual server therefore, a copy of the whole virtual machine is taken every night. This copy can be used for restore purposes if there are any problems by simply rebuilding the virtual machine from the copy.</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 as one of the many ICT services in IDS, is included in the overall IDS’s ICT Business Continuity Plans managed by central ICT team – CATS (Computer And Technical Services) </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Business Continuity</a:t>
            </a:r>
          </a:p>
        </p:txBody>
      </p:sp>
      <p:sp>
        <p:nvSpPr>
          <p:cNvPr id="10" name="TextBox 9"/>
          <p:cNvSpPr txBox="1"/>
          <p:nvPr/>
        </p:nvSpPr>
        <p:spPr>
          <a:xfrm>
            <a:off x="360730" y="3232788"/>
            <a:ext cx="7620778" cy="1015663"/>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It is important to have a Business Continuity Plan which would cover: -</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Backups/Restore procedures</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Policies for disaster recovery</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7750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792100"/>
            <a:ext cx="7620778" cy="1754326"/>
          </a:xfrm>
          <a:prstGeom prst="rect">
            <a:avLst/>
          </a:prstGeom>
          <a:noFill/>
        </p:spPr>
        <p:txBody>
          <a:bodyPr wrap="square" rtlCol="0">
            <a:spAutoFit/>
          </a:bodyPr>
          <a:lstStyle/>
          <a:p>
            <a:pPr marL="342900" indent="-342900">
              <a:buBlip>
                <a:blip r:embed="rId2"/>
              </a:buBlip>
            </a:pPr>
            <a:r>
              <a:rPr lang="en-GB" sz="1200" b="1" kern="1200" dirty="0">
                <a:solidFill>
                  <a:prstClr val="black"/>
                </a:solidFill>
                <a:latin typeface="Arial" panose="020B0604020202020204" pitchFamily="34" charset="0"/>
                <a:ea typeface="+mn-ea"/>
                <a:cs typeface="Arial" panose="020B0604020202020204" pitchFamily="34" charset="0"/>
              </a:rPr>
              <a:t>Persistent identifiers </a:t>
            </a:r>
            <a:r>
              <a:rPr lang="en-GB" sz="1200" kern="1200" dirty="0">
                <a:solidFill>
                  <a:prstClr val="black"/>
                </a:solidFill>
                <a:latin typeface="Arial" panose="020B0604020202020204" pitchFamily="34" charset="0"/>
                <a:ea typeface="+mn-ea"/>
                <a:cs typeface="Arial" panose="020B0604020202020204" pitchFamily="34" charset="0"/>
              </a:rPr>
              <a:t>(PIs) are simply maintainable identifiers that allow us to refer to a digital object. Persistent identifiers are also persistently actionable (that is, you can "click" them); however, unlike a simple hyperlink, persistent identifiers are supposed to continue to provide access to the resource, even when it moves to other servers or even to other organisations. </a:t>
            </a:r>
            <a:r>
              <a:rPr lang="en-GB" sz="1200" kern="1200" dirty="0">
                <a:solidFill>
                  <a:prstClr val="black"/>
                </a:solidFill>
                <a:latin typeface="Arial" panose="020B0604020202020204" pitchFamily="34" charset="0"/>
                <a:ea typeface="+mn-ea"/>
                <a:cs typeface="Arial" panose="020B0604020202020204" pitchFamily="34" charset="0"/>
                <a:hlinkClick r:id="rId3"/>
              </a:rPr>
              <a:t>http://www.ariadne.ac.uk/issue56/tonkin#sthash.2eyvo7yu.dpuf</a:t>
            </a: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With </a:t>
            </a: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 we are not subscribed to the Handle Service hence we use the service’s base URL together with the handle attributes for this.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We will soon be using Digital Object Identifiers (DOIs) to compliment our handle system setup.</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4"/>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Persistent Identifiers</a:t>
            </a:r>
          </a:p>
        </p:txBody>
      </p:sp>
      <p:sp>
        <p:nvSpPr>
          <p:cNvPr id="10" name="TextBox 9"/>
          <p:cNvSpPr txBox="1"/>
          <p:nvPr/>
        </p:nvSpPr>
        <p:spPr>
          <a:xfrm>
            <a:off x="260229" y="2865614"/>
            <a:ext cx="7620778" cy="1569660"/>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It is important to make sure that Handle functionality is well configured.</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If you not subscribing to the Handle Service, make sure that handle setting in the </a:t>
            </a:r>
            <a:r>
              <a:rPr lang="en-GB" sz="1200" kern="1200" dirty="0" err="1">
                <a:solidFill>
                  <a:prstClr val="black"/>
                </a:solidFill>
                <a:latin typeface="Courier New" panose="02070309020205020404" pitchFamily="49" charset="0"/>
                <a:ea typeface="+mn-ea"/>
                <a:cs typeface="Courier New" panose="02070309020205020404" pitchFamily="49" charset="0"/>
              </a:rPr>
              <a:t>dspace.cfg</a:t>
            </a:r>
            <a:r>
              <a:rPr lang="en-GB" sz="1200" kern="1200" dirty="0">
                <a:solidFill>
                  <a:prstClr val="black"/>
                </a:solidFill>
                <a:latin typeface="Arial" panose="020B0604020202020204" pitchFamily="34" charset="0"/>
                <a:ea typeface="+mn-ea"/>
                <a:cs typeface="Arial" panose="020B0604020202020204" pitchFamily="34" charset="0"/>
              </a:rPr>
              <a:t> or </a:t>
            </a:r>
            <a:r>
              <a:rPr lang="en-GB" sz="1200" kern="1200" dirty="0" err="1">
                <a:solidFill>
                  <a:prstClr val="black"/>
                </a:solidFill>
                <a:latin typeface="Courier New" panose="02070309020205020404" pitchFamily="49" charset="0"/>
                <a:ea typeface="+mn-ea"/>
                <a:cs typeface="Courier New" panose="02070309020205020404" pitchFamily="49" charset="0"/>
              </a:rPr>
              <a:t>build.properties</a:t>
            </a:r>
            <a:r>
              <a:rPr lang="en-GB" sz="1200" kern="1200" dirty="0">
                <a:solidFill>
                  <a:prstClr val="black"/>
                </a:solidFill>
                <a:latin typeface="Arial" panose="020B0604020202020204" pitchFamily="34" charset="0"/>
                <a:ea typeface="+mn-ea"/>
                <a:cs typeface="Arial" panose="020B0604020202020204" pitchFamily="34" charset="0"/>
              </a:rPr>
              <a:t> is set as thus: -</a:t>
            </a:r>
          </a:p>
          <a:p>
            <a:pPr marL="1028700" lvl="3"/>
            <a:r>
              <a:rPr lang="en-US" sz="1200" kern="1200" dirty="0" err="1">
                <a:solidFill>
                  <a:prstClr val="black"/>
                </a:solidFill>
                <a:latin typeface="Courier New" panose="02070309020205020404" pitchFamily="49" charset="0"/>
                <a:ea typeface="+mn-ea"/>
                <a:cs typeface="Courier New" panose="02070309020205020404" pitchFamily="49" charset="0"/>
              </a:rPr>
              <a:t>handle.canonical.prefix</a:t>
            </a:r>
            <a:r>
              <a:rPr lang="en-US" sz="1200" kern="1200" dirty="0">
                <a:solidFill>
                  <a:prstClr val="black"/>
                </a:solidFill>
                <a:latin typeface="Courier New" panose="02070309020205020404" pitchFamily="49" charset="0"/>
                <a:ea typeface="+mn-ea"/>
                <a:cs typeface="Courier New" panose="02070309020205020404" pitchFamily="49" charset="0"/>
              </a:rPr>
              <a:t> = ${dspace.url}/handle/ //uncomment</a:t>
            </a:r>
            <a:endParaRPr lang="en-GB" sz="1200" kern="1200" dirty="0">
              <a:solidFill>
                <a:prstClr val="black"/>
              </a:solidFill>
              <a:latin typeface="Courier New" panose="02070309020205020404" pitchFamily="49" charset="0"/>
              <a:ea typeface="+mn-ea"/>
              <a:cs typeface="Courier New" panose="02070309020205020404" pitchFamily="49" charset="0"/>
            </a:endParaRPr>
          </a:p>
          <a:p>
            <a:pPr marL="1028700" lvl="3"/>
            <a:r>
              <a:rPr lang="en-US" sz="1200" kern="1200" dirty="0">
                <a:solidFill>
                  <a:prstClr val="black"/>
                </a:solidFill>
                <a:latin typeface="Courier New" panose="02070309020205020404" pitchFamily="49" charset="0"/>
                <a:ea typeface="+mn-ea"/>
                <a:cs typeface="Courier New" panose="02070309020205020404" pitchFamily="49" charset="0"/>
              </a:rPr>
              <a:t>#</a:t>
            </a:r>
            <a:r>
              <a:rPr lang="en-US" sz="1200" kern="1200" dirty="0" err="1">
                <a:solidFill>
                  <a:prstClr val="black"/>
                </a:solidFill>
                <a:latin typeface="Courier New" panose="02070309020205020404" pitchFamily="49" charset="0"/>
                <a:ea typeface="+mn-ea"/>
                <a:cs typeface="Courier New" panose="02070309020205020404" pitchFamily="49" charset="0"/>
              </a:rPr>
              <a:t>handle.canonical.prefix</a:t>
            </a:r>
            <a:r>
              <a:rPr lang="en-US" sz="1200" kern="1200" dirty="0">
                <a:solidFill>
                  <a:prstClr val="black"/>
                </a:solidFill>
                <a:latin typeface="Courier New" panose="02070309020205020404" pitchFamily="49" charset="0"/>
                <a:ea typeface="+mn-ea"/>
                <a:cs typeface="Courier New" panose="02070309020205020404" pitchFamily="49" charset="0"/>
              </a:rPr>
              <a:t> = </a:t>
            </a:r>
            <a:r>
              <a:rPr lang="en-US" sz="1200" u="sng" kern="1200" dirty="0">
                <a:solidFill>
                  <a:prstClr val="black"/>
                </a:solidFill>
                <a:latin typeface="Courier New" panose="02070309020205020404" pitchFamily="49" charset="0"/>
                <a:ea typeface="+mn-ea"/>
                <a:cs typeface="Courier New" panose="02070309020205020404" pitchFamily="49" charset="0"/>
                <a:hlinkClick r:id="rId5"/>
              </a:rPr>
              <a:t>http://hdl.handle.net/</a:t>
            </a:r>
            <a:r>
              <a:rPr lang="en-US" sz="1200" kern="1200" dirty="0">
                <a:solidFill>
                  <a:prstClr val="black"/>
                </a:solidFill>
                <a:latin typeface="Courier New" panose="02070309020205020404" pitchFamily="49" charset="0"/>
                <a:ea typeface="+mn-ea"/>
                <a:cs typeface="Courier New" panose="02070309020205020404" pitchFamily="49" charset="0"/>
              </a:rPr>
              <a:t> //comment</a:t>
            </a:r>
            <a:endParaRPr lang="en-GB" sz="1200" kern="1200" dirty="0">
              <a:solidFill>
                <a:prstClr val="black"/>
              </a:solidFill>
              <a:latin typeface="Courier New" panose="02070309020205020404" pitchFamily="49" charset="0"/>
              <a:ea typeface="+mn-ea"/>
              <a:cs typeface="Courier New" panose="02070309020205020404" pitchFamily="49" charset="0"/>
            </a:endParaRP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Otherwise, your content URIs will not be resolving correctly – i.e. they resolve to a dead end. </a:t>
            </a:r>
            <a:r>
              <a:rPr lang="en-GB" sz="1200" i="1" u="sng" kern="1200" dirty="0">
                <a:solidFill>
                  <a:prstClr val="black"/>
                </a:solidFill>
                <a:latin typeface="Arial" panose="020B0604020202020204" pitchFamily="34" charset="0"/>
                <a:ea typeface="+mn-ea"/>
                <a:cs typeface="Arial" panose="020B0604020202020204" pitchFamily="34" charset="0"/>
              </a:rPr>
              <a:t>This is very important because content harvested through OAI-PMH uses the URI as the Resource Locator Address.</a:t>
            </a:r>
          </a:p>
        </p:txBody>
      </p:sp>
    </p:spTree>
    <p:extLst>
      <p:ext uri="{BB962C8B-B14F-4D97-AF65-F5344CB8AC3E}">
        <p14:creationId xmlns:p14="http://schemas.microsoft.com/office/powerpoint/2010/main" val="139213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543477" y="754607"/>
            <a:ext cx="8015307" cy="3508653"/>
          </a:xfrm>
          <a:prstGeom prst="rect">
            <a:avLst/>
          </a:prstGeom>
          <a:noFill/>
        </p:spPr>
        <p:txBody>
          <a:bodyPr wrap="square" rtlCol="0">
            <a:spAutoFit/>
          </a:bodyPr>
          <a:lstStyle/>
          <a:p>
            <a:pPr algn="just"/>
            <a:r>
              <a:rPr lang="en-GB" sz="900" i="1" kern="1200" dirty="0">
                <a:solidFill>
                  <a:prstClr val="black"/>
                </a:solidFill>
                <a:latin typeface="Arial" panose="020B0604020202020204" pitchFamily="34" charset="0"/>
                <a:ea typeface="+mn-ea"/>
                <a:cs typeface="Arial" panose="020B0604020202020204" pitchFamily="34" charset="0"/>
              </a:rPr>
              <a:t>“Each individual repository is of limited value for research: the real power of Open Access lies in the possibility of connecting and tying together repositories, which is why we need interoperability. In order to create a seamless layer of content through connected repositories from around the world, Open Access relies on interoperability, the ability for systems to communicate with each other and pass information back and forth in a usable format. Interoperability allows us to exploit today's computational power so that we can aggregate, data mine, create new tools and services, and generate new knowledge from repository content.”</a:t>
            </a:r>
          </a:p>
          <a:p>
            <a:pPr algn="just"/>
            <a:r>
              <a:rPr lang="en-GB" sz="900" kern="1200" dirty="0">
                <a:solidFill>
                  <a:prstClr val="black"/>
                </a:solidFill>
                <a:latin typeface="Arial" panose="020B0604020202020204" pitchFamily="34" charset="0"/>
                <a:ea typeface="+mn-ea"/>
                <a:cs typeface="Arial" panose="020B0604020202020204" pitchFamily="34" charset="0"/>
                <a:hlinkClick r:id="rId2"/>
              </a:rPr>
              <a:t>https://www.coar-repositories.org/activities/repository-interoperability/coar-interoperability-project/a-case-for-interoperability/</a:t>
            </a:r>
            <a:r>
              <a:rPr lang="en-GB" sz="900" kern="1200" dirty="0">
                <a:solidFill>
                  <a:prstClr val="black"/>
                </a:solidFill>
                <a:latin typeface="Arial" panose="020B0604020202020204" pitchFamily="34" charset="0"/>
                <a:ea typeface="+mn-ea"/>
                <a:cs typeface="Arial" panose="020B0604020202020204" pitchFamily="34" charset="0"/>
              </a:rPr>
              <a:t> </a:t>
            </a:r>
          </a:p>
          <a:p>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Out of the box,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provides the following facilities for interoperability purposes: -</a:t>
            </a:r>
          </a:p>
          <a:p>
            <a:pPr marL="1028700" lvl="2"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Open Access Initiative Protocol for Metadata Harvest (OAI-PMH)</a:t>
            </a:r>
          </a:p>
          <a:p>
            <a:pPr marL="1028700" lvl="2"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RSS (Rich Site Summary) Feeds</a:t>
            </a:r>
          </a:p>
          <a:p>
            <a:pPr marL="1028700" lvl="2"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(REST) Application Programming Interface (RESTAPI)</a:t>
            </a:r>
          </a:p>
          <a:p>
            <a:pPr marL="1028700" lvl="2"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Semantic Web, based on the Resource Definition Framework (RDF)</a:t>
            </a:r>
          </a:p>
          <a:p>
            <a:pPr marL="1028700" lvl="2"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SWORD (Simple Web-service Offering Repository Deposit) which allows digital repositories to accept the deposit of content from multiple sources in different formats</a:t>
            </a:r>
          </a:p>
          <a:p>
            <a:pPr marL="1028700" lvl="2"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Digital Object Identifiers (DOIs) and ORCID (Open Researcher and Contributor ID) can compliment these protocols.</a:t>
            </a:r>
          </a:p>
          <a:p>
            <a:pPr marL="342900"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In IDS, we use OAI-PMH to enable </a:t>
            </a: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 interoperate with the corporate website (</a:t>
            </a:r>
            <a:r>
              <a:rPr lang="en-GB" sz="1200" kern="1200" dirty="0" err="1">
                <a:solidFill>
                  <a:prstClr val="black"/>
                </a:solidFill>
                <a:latin typeface="Arial" panose="020B0604020202020204" pitchFamily="34" charset="0"/>
                <a:ea typeface="+mn-ea"/>
                <a:cs typeface="Arial" panose="020B0604020202020204" pitchFamily="34" charset="0"/>
              </a:rPr>
              <a:t>FarcryCMS</a:t>
            </a:r>
            <a:r>
              <a:rPr lang="en-GB" sz="1200" kern="1200" dirty="0">
                <a:solidFill>
                  <a:prstClr val="black"/>
                </a:solidFill>
                <a:latin typeface="Arial" panose="020B0604020202020204" pitchFamily="34" charset="0"/>
                <a:ea typeface="+mn-ea"/>
                <a:cs typeface="Arial" panose="020B0604020202020204" pitchFamily="34" charset="0"/>
              </a:rPr>
              <a:t>) and also the Resource Discovery Tool (</a:t>
            </a:r>
            <a:r>
              <a:rPr lang="en-GB" sz="1200" kern="1200" dirty="0" err="1">
                <a:solidFill>
                  <a:prstClr val="black"/>
                </a:solidFill>
                <a:latin typeface="Arial" panose="020B0604020202020204" pitchFamily="34" charset="0"/>
                <a:ea typeface="+mn-ea"/>
                <a:cs typeface="Arial" panose="020B0604020202020204" pitchFamily="34" charset="0"/>
              </a:rPr>
              <a:t>VuFind</a:t>
            </a:r>
            <a:r>
              <a:rPr lang="en-GB" sz="1200" kern="1200" dirty="0">
                <a:solidFill>
                  <a:prstClr val="black"/>
                </a:solidFill>
                <a:latin typeface="Arial" panose="020B0604020202020204" pitchFamily="34" charset="0"/>
                <a:ea typeface="+mn-ea"/>
                <a:cs typeface="Arial" panose="020B0604020202020204" pitchFamily="34" charset="0"/>
              </a:rPr>
              <a:t>).</a:t>
            </a:r>
          </a:p>
          <a:p>
            <a:pPr marL="342900"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We will also be adding RIOXX metadata application profile. RIOXX from JISC was developed with input from HEFCE (UK) to help repositories comply with the open access policy as mandated by RCUK.</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4"/>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Interoperability</a:t>
            </a:r>
          </a:p>
        </p:txBody>
      </p:sp>
      <p:sp>
        <p:nvSpPr>
          <p:cNvPr id="10" name="TextBox 9"/>
          <p:cNvSpPr txBox="1"/>
          <p:nvPr/>
        </p:nvSpPr>
        <p:spPr>
          <a:xfrm>
            <a:off x="244413" y="4240176"/>
            <a:ext cx="8430958" cy="646331"/>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a:t>
            </a:r>
          </a:p>
          <a:p>
            <a:pPr marL="342900" indent="-342900">
              <a:buBlip>
                <a:blip r:embed="rId3"/>
              </a:buBlip>
            </a:pPr>
            <a:r>
              <a:rPr lang="en-GB" sz="1200" kern="1200" dirty="0">
                <a:solidFill>
                  <a:prstClr val="black"/>
                </a:solidFill>
                <a:latin typeface="Arial" panose="020B0604020202020204" pitchFamily="34" charset="0"/>
                <a:ea typeface="+mn-ea"/>
                <a:cs typeface="Arial" panose="020B0604020202020204" pitchFamily="34" charset="0"/>
              </a:rPr>
              <a:t>Make sure you enable the appropriate </a:t>
            </a:r>
            <a:r>
              <a:rPr lang="en-GB" sz="1200" kern="1200" dirty="0" err="1">
                <a:solidFill>
                  <a:prstClr val="black"/>
                </a:solidFill>
                <a:latin typeface="Arial" panose="020B0604020202020204" pitchFamily="34" charset="0"/>
                <a:ea typeface="+mn-ea"/>
                <a:cs typeface="Arial" panose="020B0604020202020204" pitchFamily="34" charset="0"/>
              </a:rPr>
              <a:t>webapps</a:t>
            </a:r>
            <a:r>
              <a:rPr lang="en-GB" sz="1200" kern="1200" dirty="0">
                <a:solidFill>
                  <a:prstClr val="black"/>
                </a:solidFill>
                <a:latin typeface="Arial" panose="020B0604020202020204" pitchFamily="34" charset="0"/>
                <a:ea typeface="+mn-ea"/>
                <a:cs typeface="Arial" panose="020B0604020202020204" pitchFamily="34" charset="0"/>
              </a:rPr>
              <a:t> for interoperability more especially OAI-PMH. </a:t>
            </a:r>
            <a:r>
              <a:rPr lang="en-GB" sz="1200" kern="1200" dirty="0" err="1">
                <a:solidFill>
                  <a:prstClr val="black"/>
                </a:solidFill>
                <a:latin typeface="Arial" panose="020B0604020202020204" pitchFamily="34" charset="0"/>
                <a:ea typeface="+mn-ea"/>
                <a:cs typeface="Arial" panose="020B0604020202020204" pitchFamily="34" charset="0"/>
              </a:rPr>
              <a:t>OpenDOAR</a:t>
            </a:r>
            <a:r>
              <a:rPr lang="en-GB" sz="1200" kern="1200" dirty="0">
                <a:solidFill>
                  <a:prstClr val="black"/>
                </a:solidFill>
                <a:latin typeface="Arial" panose="020B0604020202020204" pitchFamily="34" charset="0"/>
                <a:ea typeface="+mn-ea"/>
                <a:cs typeface="Arial" panose="020B0604020202020204" pitchFamily="34" charset="0"/>
              </a:rPr>
              <a:t> relies on it.</a:t>
            </a:r>
          </a:p>
        </p:txBody>
      </p:sp>
    </p:spTree>
    <p:extLst>
      <p:ext uri="{BB962C8B-B14F-4D97-AF65-F5344CB8AC3E}">
        <p14:creationId xmlns:p14="http://schemas.microsoft.com/office/powerpoint/2010/main" val="2412436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50" b="1" dirty="0"/>
              <a:t>Fine-tuning OA </a:t>
            </a:r>
            <a:r>
              <a:rPr lang="en-GB" sz="4050" b="1" dirty="0" smtClean="0"/>
              <a:t>repositories</a:t>
            </a:r>
            <a:endParaRPr lang="en-US" sz="4050" b="1" dirty="0"/>
          </a:p>
        </p:txBody>
      </p:sp>
      <p:sp>
        <p:nvSpPr>
          <p:cNvPr id="5" name="Content Placeholder 4"/>
          <p:cNvSpPr>
            <a:spLocks noGrp="1"/>
          </p:cNvSpPr>
          <p:nvPr>
            <p:ph idx="1"/>
          </p:nvPr>
        </p:nvSpPr>
        <p:spPr/>
        <p:txBody>
          <a:bodyPr/>
          <a:lstStyle/>
          <a:p>
            <a:r>
              <a:rPr lang="en-GB" b="1" dirty="0" smtClean="0"/>
              <a:t>Interoperability </a:t>
            </a:r>
            <a:r>
              <a:rPr lang="en-GB" b="1" dirty="0"/>
              <a:t>with other institutional </a:t>
            </a:r>
            <a:r>
              <a:rPr lang="en-GB" b="1" dirty="0" smtClean="0"/>
              <a:t>systems</a:t>
            </a:r>
            <a:r>
              <a:rPr lang="en-GB" dirty="0" smtClean="0"/>
              <a:t>, e.g. </a:t>
            </a:r>
            <a:r>
              <a:rPr lang="en-US" dirty="0"/>
              <a:t>integration with e-learning </a:t>
            </a:r>
            <a:r>
              <a:rPr lang="en-US" dirty="0" smtClean="0"/>
              <a:t>platforms; </a:t>
            </a:r>
            <a:endParaRPr lang="en-GB" dirty="0" smtClean="0"/>
          </a:p>
          <a:p>
            <a:r>
              <a:rPr lang="en-US" b="1" dirty="0" smtClean="0"/>
              <a:t>Embedding </a:t>
            </a:r>
            <a:r>
              <a:rPr lang="en-US" b="1" dirty="0"/>
              <a:t>new </a:t>
            </a:r>
            <a:r>
              <a:rPr lang="en-US" b="1" dirty="0" smtClean="0"/>
              <a:t>applications</a:t>
            </a:r>
            <a:r>
              <a:rPr lang="en-US" dirty="0" smtClean="0"/>
              <a:t>, </a:t>
            </a:r>
            <a:r>
              <a:rPr lang="en-US" dirty="0"/>
              <a:t>e.g. mobile </a:t>
            </a:r>
            <a:r>
              <a:rPr lang="en-US" dirty="0" smtClean="0"/>
              <a:t>phone/tablet </a:t>
            </a:r>
            <a:r>
              <a:rPr lang="en-US" dirty="0"/>
              <a:t>interfaces, </a:t>
            </a:r>
            <a:r>
              <a:rPr lang="en-GB" dirty="0" smtClean="0"/>
              <a:t>research </a:t>
            </a:r>
            <a:r>
              <a:rPr lang="en-GB" dirty="0"/>
              <a:t>object level </a:t>
            </a:r>
            <a:r>
              <a:rPr lang="en-GB" dirty="0" smtClean="0"/>
              <a:t>metrics, </a:t>
            </a:r>
            <a:r>
              <a:rPr lang="en-US" dirty="0" smtClean="0"/>
              <a:t>etc.; </a:t>
            </a:r>
          </a:p>
          <a:p>
            <a:r>
              <a:rPr lang="en-GB" b="1" dirty="0" smtClean="0"/>
              <a:t>OA </a:t>
            </a:r>
            <a:r>
              <a:rPr lang="en-GB" b="1" dirty="0" smtClean="0"/>
              <a:t>repositories </a:t>
            </a:r>
            <a:r>
              <a:rPr lang="en-GB" b="1" dirty="0" smtClean="0"/>
              <a:t>are more </a:t>
            </a:r>
            <a:r>
              <a:rPr lang="en-GB" b="1" dirty="0"/>
              <a:t>user-friendly for researchers and </a:t>
            </a:r>
            <a:r>
              <a:rPr lang="en-GB" b="1" dirty="0" smtClean="0"/>
              <a:t>enable </a:t>
            </a:r>
            <a:r>
              <a:rPr lang="en-GB" b="1" dirty="0"/>
              <a:t>easier sharing of research output</a:t>
            </a:r>
            <a:r>
              <a:rPr lang="en-GB" dirty="0"/>
              <a:t>.</a:t>
            </a:r>
            <a:endParaRPr lang="en-US" dirty="0"/>
          </a:p>
          <a:p>
            <a:endParaRPr lang="en-US" dirty="0" smtClean="0"/>
          </a:p>
          <a:p>
            <a:endParaRPr lang="en-US" dirty="0"/>
          </a:p>
        </p:txBody>
      </p:sp>
    </p:spTree>
    <p:extLst>
      <p:ext uri="{BB962C8B-B14F-4D97-AF65-F5344CB8AC3E}">
        <p14:creationId xmlns:p14="http://schemas.microsoft.com/office/powerpoint/2010/main" val="1124553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681080"/>
            <a:ext cx="7620778" cy="2862322"/>
          </a:xfrm>
          <a:prstGeom prst="rect">
            <a:avLst/>
          </a:prstGeom>
          <a:noFill/>
        </p:spPr>
        <p:txBody>
          <a:bodyPr wrap="square" rtlCol="0">
            <a:spAutoFit/>
          </a:bodyPr>
          <a:lstStyle/>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Make the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your own through local customisation</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The 'Look and Feel‘ through modifications to the CSS</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Extend metadata fields for your institution’s specifics</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Enhance the display fields for items</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Add extra search facets </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Add your own Item Types, Languages, Subjects, Licenses, etc.</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Make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UI multi-lingua if needed</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Add a responsive UI for example Mirage 2</a:t>
            </a:r>
          </a:p>
          <a:p>
            <a:pPr marL="1028700" lvl="2"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We have done all for </a:t>
            </a: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 except for the last two.</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We have a bi-directional link with the LMS (Koha) for items that are also listed in the catalogue.</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After the upgrade, we will enable Mirage 2.</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We will also be adding the ability to ‘stream’ the </a:t>
            </a:r>
            <a:r>
              <a:rPr lang="en-GB" sz="1200" kern="1200" dirty="0" err="1">
                <a:solidFill>
                  <a:prstClr val="black"/>
                </a:solidFill>
                <a:latin typeface="Arial" panose="020B0604020202020204" pitchFamily="34" charset="0"/>
                <a:ea typeface="+mn-ea"/>
                <a:cs typeface="Arial" panose="020B0604020202020204" pitchFamily="34" charset="0"/>
              </a:rPr>
              <a:t>BitStream</a:t>
            </a:r>
            <a:r>
              <a:rPr lang="en-GB" sz="1200" kern="1200" dirty="0">
                <a:solidFill>
                  <a:prstClr val="black"/>
                </a:solidFill>
                <a:latin typeface="Arial" panose="020B0604020202020204" pitchFamily="34" charset="0"/>
                <a:ea typeface="+mn-ea"/>
                <a:cs typeface="Arial" panose="020B0604020202020204" pitchFamily="34" charset="0"/>
              </a:rPr>
              <a:t> in addition to downloading, which will be helpful especially for our users with limited bandwidth. This functionality will be based on the module from @mire.</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Local Customisation</a:t>
            </a:r>
          </a:p>
        </p:txBody>
      </p:sp>
      <p:sp>
        <p:nvSpPr>
          <p:cNvPr id="10" name="TextBox 9"/>
          <p:cNvSpPr txBox="1"/>
          <p:nvPr/>
        </p:nvSpPr>
        <p:spPr>
          <a:xfrm>
            <a:off x="309657" y="3399924"/>
            <a:ext cx="8022814" cy="1200329"/>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Always customise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installation to suit your institution branding and way of working.</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Using mobile access (small screen form factor) is prevalent in developing countries, therefore it is important that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has a Responsive User Interface like those based on Twitter’s Bootstrap Framework such as Mirage 2.</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Assess all </a:t>
            </a:r>
            <a:r>
              <a:rPr lang="en-GB" sz="1200" b="1" kern="1200" dirty="0">
                <a:solidFill>
                  <a:prstClr val="black"/>
                </a:solidFill>
                <a:latin typeface="Arial" panose="020B0604020202020204" pitchFamily="34" charset="0"/>
                <a:ea typeface="+mn-ea"/>
                <a:cs typeface="Arial" panose="020B0604020202020204" pitchFamily="34" charset="0"/>
              </a:rPr>
              <a:t>default configuration </a:t>
            </a:r>
            <a:r>
              <a:rPr lang="en-GB" sz="1200" kern="1200" dirty="0">
                <a:solidFill>
                  <a:prstClr val="black"/>
                </a:solidFill>
                <a:latin typeface="Arial" panose="020B0604020202020204" pitchFamily="34" charset="0"/>
                <a:ea typeface="+mn-ea"/>
                <a:cs typeface="Arial" panose="020B0604020202020204" pitchFamily="34" charset="0"/>
              </a:rPr>
              <a:t>settings to see if they meet you needs.</a:t>
            </a:r>
          </a:p>
        </p:txBody>
      </p:sp>
    </p:spTree>
    <p:extLst>
      <p:ext uri="{BB962C8B-B14F-4D97-AF65-F5344CB8AC3E}">
        <p14:creationId xmlns:p14="http://schemas.microsoft.com/office/powerpoint/2010/main" val="38880787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sp>
        <p:nvSpPr>
          <p:cNvPr id="8" name="TextBox 7"/>
          <p:cNvSpPr txBox="1"/>
          <p:nvPr/>
        </p:nvSpPr>
        <p:spPr>
          <a:xfrm>
            <a:off x="360730" y="196914"/>
            <a:ext cx="5859095" cy="553998"/>
          </a:xfrm>
          <a:prstGeom prst="rect">
            <a:avLst/>
          </a:prstGeom>
          <a:noFill/>
        </p:spPr>
        <p:txBody>
          <a:bodyPr wrap="square" rtlCol="0">
            <a:spAutoFit/>
          </a:bodyPr>
          <a:lstStyle/>
          <a:p>
            <a:r>
              <a:rPr lang="en-GB" sz="3000" b="1" kern="1200" dirty="0" err="1">
                <a:solidFill>
                  <a:srgbClr val="FFC000">
                    <a:lumMod val="75000"/>
                  </a:srgbClr>
                </a:solidFill>
                <a:latin typeface="Arial" panose="020B0604020202020204" pitchFamily="34" charset="0"/>
                <a:ea typeface="+mn-ea"/>
                <a:cs typeface="Arial" panose="020B0604020202020204" pitchFamily="34" charset="0"/>
              </a:rPr>
              <a:t>OpenDocs</a:t>
            </a:r>
            <a:r>
              <a:rPr lang="en-GB" sz="3000" b="1" kern="1200" dirty="0">
                <a:solidFill>
                  <a:srgbClr val="FFC000">
                    <a:lumMod val="75000"/>
                  </a:srgbClr>
                </a:solidFill>
                <a:latin typeface="Arial" panose="020B0604020202020204" pitchFamily="34" charset="0"/>
                <a:ea typeface="+mn-ea"/>
                <a:cs typeface="Arial" panose="020B0604020202020204" pitchFamily="34" charset="0"/>
              </a:rPr>
              <a:t>: Screen shots</a:t>
            </a:r>
          </a:p>
        </p:txBody>
      </p:sp>
      <p:pic>
        <p:nvPicPr>
          <p:cNvPr id="9" name="Picture 8"/>
          <p:cNvPicPr>
            <a:picLocks noChangeAspect="1"/>
          </p:cNvPicPr>
          <p:nvPr/>
        </p:nvPicPr>
        <p:blipFill>
          <a:blip r:embed="rId2"/>
          <a:stretch>
            <a:fillRect/>
          </a:stretch>
        </p:blipFill>
        <p:spPr>
          <a:xfrm>
            <a:off x="6641757" y="104828"/>
            <a:ext cx="2392004" cy="671912"/>
          </a:xfrm>
          <a:prstGeom prst="rect">
            <a:avLst/>
          </a:prstGeom>
        </p:spPr>
      </p:pic>
      <p:pic>
        <p:nvPicPr>
          <p:cNvPr id="5" name="Picture 4"/>
          <p:cNvPicPr>
            <a:picLocks noChangeAspect="1"/>
          </p:cNvPicPr>
          <p:nvPr/>
        </p:nvPicPr>
        <p:blipFill>
          <a:blip r:embed="rId3"/>
          <a:stretch>
            <a:fillRect/>
          </a:stretch>
        </p:blipFill>
        <p:spPr>
          <a:xfrm>
            <a:off x="381292" y="792099"/>
            <a:ext cx="3949751" cy="3557588"/>
          </a:xfrm>
          <a:prstGeom prst="rect">
            <a:avLst/>
          </a:prstGeom>
        </p:spPr>
      </p:pic>
      <p:pic>
        <p:nvPicPr>
          <p:cNvPr id="10" name="Picture 9"/>
          <p:cNvPicPr>
            <a:picLocks noChangeAspect="1"/>
          </p:cNvPicPr>
          <p:nvPr/>
        </p:nvPicPr>
        <p:blipFill>
          <a:blip r:embed="rId4"/>
          <a:stretch>
            <a:fillRect/>
          </a:stretch>
        </p:blipFill>
        <p:spPr>
          <a:xfrm>
            <a:off x="4584357" y="863537"/>
            <a:ext cx="3918346" cy="3486150"/>
          </a:xfrm>
          <a:prstGeom prst="rect">
            <a:avLst/>
          </a:prstGeom>
        </p:spPr>
      </p:pic>
      <p:sp>
        <p:nvSpPr>
          <p:cNvPr id="11" name="TextBox 10"/>
          <p:cNvSpPr txBox="1"/>
          <p:nvPr/>
        </p:nvSpPr>
        <p:spPr>
          <a:xfrm>
            <a:off x="438280" y="4399276"/>
            <a:ext cx="1359629" cy="300082"/>
          </a:xfrm>
          <a:prstGeom prst="rect">
            <a:avLst/>
          </a:prstGeom>
          <a:noFill/>
        </p:spPr>
        <p:txBody>
          <a:bodyPr wrap="square" rtlCol="0">
            <a:spAutoFit/>
          </a:bodyPr>
          <a:lstStyle/>
          <a:p>
            <a:r>
              <a:rPr lang="en-GB" sz="1350" b="1" i="1" kern="1200" dirty="0">
                <a:solidFill>
                  <a:prstClr val="black"/>
                </a:solidFill>
                <a:latin typeface="Calibri"/>
                <a:ea typeface="+mn-ea"/>
                <a:cs typeface="+mn-cs"/>
              </a:rPr>
              <a:t>Home page</a:t>
            </a:r>
          </a:p>
        </p:txBody>
      </p:sp>
      <p:sp>
        <p:nvSpPr>
          <p:cNvPr id="12" name="TextBox 11"/>
          <p:cNvSpPr txBox="1"/>
          <p:nvPr/>
        </p:nvSpPr>
        <p:spPr>
          <a:xfrm>
            <a:off x="4506741" y="4397530"/>
            <a:ext cx="2542789" cy="300082"/>
          </a:xfrm>
          <a:prstGeom prst="rect">
            <a:avLst/>
          </a:prstGeom>
          <a:noFill/>
        </p:spPr>
        <p:txBody>
          <a:bodyPr wrap="square" rtlCol="0">
            <a:spAutoFit/>
          </a:bodyPr>
          <a:lstStyle/>
          <a:p>
            <a:r>
              <a:rPr lang="en-GB" sz="1350" b="1" i="1" kern="1200" dirty="0">
                <a:solidFill>
                  <a:prstClr val="black"/>
                </a:solidFill>
                <a:latin typeface="Calibri"/>
                <a:ea typeface="+mn-ea"/>
                <a:cs typeface="+mn-cs"/>
              </a:rPr>
              <a:t>Item detailed page</a:t>
            </a:r>
          </a:p>
        </p:txBody>
      </p:sp>
    </p:spTree>
    <p:extLst>
      <p:ext uri="{BB962C8B-B14F-4D97-AF65-F5344CB8AC3E}">
        <p14:creationId xmlns:p14="http://schemas.microsoft.com/office/powerpoint/2010/main" val="1279199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776740"/>
            <a:ext cx="7620778" cy="2492990"/>
          </a:xfrm>
          <a:prstGeom prst="rect">
            <a:avLst/>
          </a:prstGeom>
          <a:noFill/>
        </p:spPr>
        <p:txBody>
          <a:bodyPr wrap="square" rtlCol="0">
            <a:spAutoFit/>
          </a:bodyPr>
          <a:lstStyle/>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It is important to make sure that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and its content is easily discoverable on the web.</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There are various ways and tools available to help achieve this.</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Use sitemaps so that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can be indexed by Google and other search engines</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As of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1.8, integration with Google Scholar comes ‘out of the box’ </a:t>
            </a:r>
          </a:p>
          <a:p>
            <a:pPr marL="1371600" lvl="3"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But you need to register with Google to have your content in Google Scholar</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Use ‘Repository of Repositories’ such as </a:t>
            </a:r>
            <a:r>
              <a:rPr lang="en-GB" sz="1200" kern="1200" dirty="0" err="1">
                <a:solidFill>
                  <a:prstClr val="black"/>
                </a:solidFill>
                <a:latin typeface="Arial" panose="020B0604020202020204" pitchFamily="34" charset="0"/>
                <a:ea typeface="+mn-ea"/>
                <a:cs typeface="Arial" panose="020B0604020202020204" pitchFamily="34" charset="0"/>
              </a:rPr>
              <a:t>OpenDOAR</a:t>
            </a:r>
            <a:r>
              <a:rPr lang="en-GB" sz="1200" kern="1200" dirty="0">
                <a:solidFill>
                  <a:prstClr val="black"/>
                </a:solidFill>
                <a:latin typeface="Arial" panose="020B0604020202020204" pitchFamily="34" charset="0"/>
                <a:ea typeface="+mn-ea"/>
                <a:cs typeface="Arial" panose="020B0604020202020204" pitchFamily="34" charset="0"/>
              </a:rPr>
              <a:t>, the CORE at the Open University in the UK, etc.</a:t>
            </a:r>
          </a:p>
          <a:p>
            <a:pPr marL="1371600" lvl="3"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Metadata (including full text for some) will be harvested and made searchable within these type of repositories</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Use your other web presence channels and/or your collaborator’s web presence channels</a:t>
            </a:r>
          </a:p>
          <a:p>
            <a:pPr marL="1371600" lvl="3"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Could be other websites, social platforms, etc. </a:t>
            </a:r>
          </a:p>
          <a:p>
            <a:pPr marL="1028700" lvl="2"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At IDS, we use all the above for </a:t>
            </a:r>
            <a:r>
              <a:rPr lang="en-GB" sz="1200" kern="1200" dirty="0" err="1">
                <a:solidFill>
                  <a:prstClr val="black"/>
                </a:solidFill>
                <a:latin typeface="Arial" panose="020B0604020202020204" pitchFamily="34" charset="0"/>
                <a:ea typeface="+mn-ea"/>
                <a:cs typeface="Arial" panose="020B0604020202020204" pitchFamily="34" charset="0"/>
              </a:rPr>
              <a:t>OpenDocs</a:t>
            </a:r>
            <a:r>
              <a:rPr lang="en-GB" sz="1200" kern="1200" dirty="0">
                <a:solidFill>
                  <a:prstClr val="black"/>
                </a:solidFill>
                <a:latin typeface="Arial" panose="020B0604020202020204" pitchFamily="34" charset="0"/>
                <a:ea typeface="+mn-ea"/>
                <a:cs typeface="Arial" panose="020B0604020202020204" pitchFamily="34" charset="0"/>
              </a:rPr>
              <a:t>.</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Discoverability</a:t>
            </a:r>
          </a:p>
        </p:txBody>
      </p:sp>
      <p:sp>
        <p:nvSpPr>
          <p:cNvPr id="10" name="TextBox 9"/>
          <p:cNvSpPr txBox="1"/>
          <p:nvPr/>
        </p:nvSpPr>
        <p:spPr>
          <a:xfrm>
            <a:off x="360730" y="3295558"/>
            <a:ext cx="8022814" cy="1384995"/>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Setup your sitemaps generation as a </a:t>
            </a:r>
            <a:r>
              <a:rPr lang="en-GB" sz="1200" kern="1200" dirty="0" err="1">
                <a:solidFill>
                  <a:prstClr val="black"/>
                </a:solidFill>
                <a:latin typeface="Arial" panose="020B0604020202020204" pitchFamily="34" charset="0"/>
                <a:ea typeface="+mn-ea"/>
                <a:cs typeface="Arial" panose="020B0604020202020204" pitchFamily="34" charset="0"/>
              </a:rPr>
              <a:t>Cron</a:t>
            </a:r>
            <a:r>
              <a:rPr lang="en-GB" sz="1200" kern="1200" dirty="0">
                <a:solidFill>
                  <a:prstClr val="black"/>
                </a:solidFill>
                <a:latin typeface="Arial" panose="020B0604020202020204" pitchFamily="34" charset="0"/>
                <a:ea typeface="+mn-ea"/>
                <a:cs typeface="Arial" panose="020B0604020202020204" pitchFamily="34" charset="0"/>
              </a:rPr>
              <a:t> job.</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Make sure that filter media (‘breaking  words in documents’) is setup as a </a:t>
            </a:r>
            <a:r>
              <a:rPr lang="en-GB" sz="1200" kern="1200" dirty="0" err="1">
                <a:solidFill>
                  <a:prstClr val="black"/>
                </a:solidFill>
                <a:latin typeface="Arial" panose="020B0604020202020204" pitchFamily="34" charset="0"/>
                <a:ea typeface="+mn-ea"/>
                <a:cs typeface="Arial" panose="020B0604020202020204" pitchFamily="34" charset="0"/>
              </a:rPr>
              <a:t>Cron</a:t>
            </a:r>
            <a:r>
              <a:rPr lang="en-GB" sz="1200" kern="1200" dirty="0">
                <a:solidFill>
                  <a:prstClr val="black"/>
                </a:solidFill>
                <a:latin typeface="Arial" panose="020B0604020202020204" pitchFamily="34" charset="0"/>
                <a:ea typeface="+mn-ea"/>
                <a:cs typeface="Arial" panose="020B0604020202020204" pitchFamily="34" charset="0"/>
              </a:rPr>
              <a:t> job.</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Make sure you setup a </a:t>
            </a:r>
            <a:r>
              <a:rPr lang="en-GB" sz="1200" kern="1200" dirty="0">
                <a:solidFill>
                  <a:prstClr val="black"/>
                </a:solidFill>
                <a:latin typeface="Courier New" panose="02070309020205020404" pitchFamily="49" charset="0"/>
                <a:ea typeface="+mn-ea"/>
                <a:cs typeface="Courier New" panose="02070309020205020404" pitchFamily="49" charset="0"/>
              </a:rPr>
              <a:t>robots.txt</a:t>
            </a:r>
            <a:r>
              <a:rPr lang="en-GB" sz="1200" kern="1200" dirty="0">
                <a:solidFill>
                  <a:prstClr val="black"/>
                </a:solidFill>
                <a:latin typeface="Arial" panose="020B0604020202020204" pitchFamily="34" charset="0"/>
                <a:ea typeface="+mn-ea"/>
                <a:cs typeface="Arial" panose="020B0604020202020204" pitchFamily="34" charset="0"/>
              </a:rPr>
              <a:t> file and placed in the ROOT for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to aid search engine web crawlers.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If you can, register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with Google Scholar.</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Always register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with all known ‘reputable’ aggregators – Repository of Repositories.</a:t>
            </a:r>
          </a:p>
        </p:txBody>
      </p:sp>
    </p:spTree>
    <p:extLst>
      <p:ext uri="{BB962C8B-B14F-4D97-AF65-F5344CB8AC3E}">
        <p14:creationId xmlns:p14="http://schemas.microsoft.com/office/powerpoint/2010/main" val="1484492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727829"/>
            <a:ext cx="8406389" cy="3416320"/>
          </a:xfrm>
          <a:prstGeom prst="rect">
            <a:avLst/>
          </a:prstGeom>
          <a:noFill/>
        </p:spPr>
        <p:txBody>
          <a:bodyPr wrap="square" rtlCol="0">
            <a:spAutoFit/>
          </a:bodyPr>
          <a:lstStyle/>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Knowing how much ‘stuff’ is in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and how also it is used, and from where is crucial to help in securing the sustainability of your platform.</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Therefore having good and 'accurate' statistics of your repository is good for advocacy, buy-in, business case building.</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At best you should know: - Number of downloads and views; Geo-location of where these are coming from; and Content analysis such how many items are in the repository (by various dimensions i.e. by item type, subject, language, etc.)</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Dspace provides a number statistics such as number of downloads, number of items, number of failed logins, etc. (all the data is available in the SOLR indexes – these can be queried directly as well.</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Use Google Analytics (registration required) or </a:t>
            </a:r>
            <a:r>
              <a:rPr lang="en-GB" sz="1200" kern="1200" dirty="0" err="1">
                <a:solidFill>
                  <a:prstClr val="black"/>
                </a:solidFill>
                <a:latin typeface="Arial" panose="020B0604020202020204" pitchFamily="34" charset="0"/>
                <a:ea typeface="+mn-ea"/>
                <a:cs typeface="Arial" panose="020B0604020202020204" pitchFamily="34" charset="0"/>
              </a:rPr>
              <a:t>Piwik</a:t>
            </a:r>
            <a:r>
              <a:rPr lang="en-GB" sz="1200" kern="1200" dirty="0">
                <a:solidFill>
                  <a:prstClr val="black"/>
                </a:solidFill>
                <a:latin typeface="Arial" panose="020B0604020202020204" pitchFamily="34" charset="0"/>
                <a:ea typeface="+mn-ea"/>
                <a:cs typeface="Arial" panose="020B0604020202020204" pitchFamily="34" charset="0"/>
              </a:rPr>
              <a:t> (an open source web analytics) to collect information about site visits. Standard GA (JavaScript based) has limitation in capturing downloads. </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As of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5, there is integration with Google Analytics via GA API, statistics are therefore accessible in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Third party tools you could consider: -</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Content Usage Analysis (CUA) module - a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add-on from @Mire (not open source)</a:t>
            </a:r>
          </a:p>
          <a:p>
            <a:pPr marL="1028700" lvl="2"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MyDash</a:t>
            </a:r>
            <a:r>
              <a:rPr lang="en-GB" sz="1200" kern="1200" dirty="0">
                <a:solidFill>
                  <a:prstClr val="black"/>
                </a:solidFill>
                <a:latin typeface="Arial" panose="020B0604020202020204" pitchFamily="34" charset="0"/>
                <a:ea typeface="+mn-ea"/>
                <a:cs typeface="Arial" panose="020B0604020202020204" pitchFamily="34" charset="0"/>
              </a:rPr>
              <a:t> from Harvard University - a standalone Open Source web application (</a:t>
            </a:r>
            <a:r>
              <a:rPr lang="en-GB" sz="1200" kern="1200" dirty="0">
                <a:solidFill>
                  <a:prstClr val="black"/>
                </a:solidFill>
                <a:latin typeface="Arial" panose="020B0604020202020204" pitchFamily="34" charset="0"/>
                <a:ea typeface="+mn-ea"/>
                <a:cs typeface="Arial" panose="020B0604020202020204" pitchFamily="34" charset="0"/>
                <a:hlinkClick r:id="rId3"/>
              </a:rPr>
              <a:t>https://github.com/oscharvard/mydash</a:t>
            </a:r>
            <a:r>
              <a:rPr lang="en-GB" sz="1200" kern="1200" dirty="0">
                <a:solidFill>
                  <a:prstClr val="black"/>
                </a:solidFill>
                <a:latin typeface="Arial" panose="020B0604020202020204" pitchFamily="34" charset="0"/>
                <a:ea typeface="+mn-ea"/>
                <a:cs typeface="Arial" panose="020B0604020202020204" pitchFamily="34" charset="0"/>
              </a:rPr>
              <a:t>)</a:t>
            </a:r>
          </a:p>
          <a:p>
            <a:pPr marL="1028700" lvl="2"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Altmetrics</a:t>
            </a:r>
            <a:r>
              <a:rPr lang="en-GB" sz="1200" kern="1200" dirty="0">
                <a:solidFill>
                  <a:prstClr val="black"/>
                </a:solidFill>
                <a:latin typeface="Arial" panose="020B0604020202020204" pitchFamily="34" charset="0"/>
                <a:ea typeface="+mn-ea"/>
                <a:cs typeface="Arial" panose="020B0604020202020204" pitchFamily="34" charset="0"/>
              </a:rPr>
              <a:t> such as those from Altmetrics.com or </a:t>
            </a:r>
            <a:r>
              <a:rPr lang="en-GB" sz="1200" kern="1200" dirty="0" err="1">
                <a:solidFill>
                  <a:prstClr val="black"/>
                </a:solidFill>
                <a:latin typeface="Arial" panose="020B0604020202020204" pitchFamily="34" charset="0"/>
                <a:ea typeface="+mn-ea"/>
                <a:cs typeface="Arial" panose="020B0604020202020204" pitchFamily="34" charset="0"/>
              </a:rPr>
              <a:t>PlumX</a:t>
            </a:r>
            <a:r>
              <a:rPr lang="en-GB" sz="1200" kern="1200" dirty="0">
                <a:solidFill>
                  <a:prstClr val="black"/>
                </a:solidFill>
                <a:latin typeface="Arial" panose="020B0604020202020204" pitchFamily="34" charset="0"/>
                <a:ea typeface="+mn-ea"/>
                <a:cs typeface="Arial" panose="020B0604020202020204" pitchFamily="34" charset="0"/>
              </a:rPr>
              <a:t>.</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At IDS, We use mostly CUA coupled with Standard Google Analytics as a compliment.</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4"/>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Analytics</a:t>
            </a:r>
          </a:p>
        </p:txBody>
      </p:sp>
      <p:sp>
        <p:nvSpPr>
          <p:cNvPr id="10" name="TextBox 9"/>
          <p:cNvSpPr txBox="1"/>
          <p:nvPr/>
        </p:nvSpPr>
        <p:spPr>
          <a:xfrm>
            <a:off x="270320" y="4071942"/>
            <a:ext cx="8587208" cy="646331"/>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Assess what sort of insights you want from your </a:t>
            </a: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and setup/acquire the appropriate visualisation and analysis tools.</a:t>
            </a:r>
          </a:p>
        </p:txBody>
      </p:sp>
    </p:spTree>
    <p:extLst>
      <p:ext uri="{BB962C8B-B14F-4D97-AF65-F5344CB8AC3E}">
        <p14:creationId xmlns:p14="http://schemas.microsoft.com/office/powerpoint/2010/main" val="3862778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sp>
        <p:nvSpPr>
          <p:cNvPr id="8" name="TextBox 7"/>
          <p:cNvSpPr txBox="1"/>
          <p:nvPr/>
        </p:nvSpPr>
        <p:spPr>
          <a:xfrm>
            <a:off x="360730" y="196914"/>
            <a:ext cx="5859095" cy="553998"/>
          </a:xfrm>
          <a:prstGeom prst="rect">
            <a:avLst/>
          </a:prstGeom>
          <a:noFill/>
        </p:spPr>
        <p:txBody>
          <a:bodyPr wrap="square" rtlCol="0">
            <a:spAutoFit/>
          </a:bodyPr>
          <a:lstStyle/>
          <a:p>
            <a:r>
              <a:rPr lang="en-GB" sz="3000" b="1" kern="1200" dirty="0" err="1">
                <a:solidFill>
                  <a:srgbClr val="FFC000">
                    <a:lumMod val="75000"/>
                  </a:srgbClr>
                </a:solidFill>
                <a:latin typeface="Arial" panose="020B0604020202020204" pitchFamily="34" charset="0"/>
                <a:ea typeface="+mn-ea"/>
                <a:cs typeface="Arial" panose="020B0604020202020204" pitchFamily="34" charset="0"/>
              </a:rPr>
              <a:t>OpenDocs</a:t>
            </a:r>
            <a:r>
              <a:rPr lang="en-GB" sz="3000" b="1" kern="1200" dirty="0">
                <a:solidFill>
                  <a:srgbClr val="FFC000">
                    <a:lumMod val="75000"/>
                  </a:srgbClr>
                </a:solidFill>
                <a:latin typeface="Arial" panose="020B0604020202020204" pitchFamily="34" charset="0"/>
                <a:ea typeface="+mn-ea"/>
                <a:cs typeface="Arial" panose="020B0604020202020204" pitchFamily="34" charset="0"/>
              </a:rPr>
              <a:t>: Screen shots</a:t>
            </a:r>
          </a:p>
        </p:txBody>
      </p:sp>
      <p:pic>
        <p:nvPicPr>
          <p:cNvPr id="9" name="Picture 8"/>
          <p:cNvPicPr>
            <a:picLocks noChangeAspect="1"/>
          </p:cNvPicPr>
          <p:nvPr/>
        </p:nvPicPr>
        <p:blipFill>
          <a:blip r:embed="rId2"/>
          <a:stretch>
            <a:fillRect/>
          </a:stretch>
        </p:blipFill>
        <p:spPr>
          <a:xfrm>
            <a:off x="6641757" y="104828"/>
            <a:ext cx="2392004" cy="671912"/>
          </a:xfrm>
          <a:prstGeom prst="rect">
            <a:avLst/>
          </a:prstGeom>
        </p:spPr>
      </p:pic>
      <p:pic>
        <p:nvPicPr>
          <p:cNvPr id="5" name="Picture 4"/>
          <p:cNvPicPr>
            <a:picLocks noChangeAspect="1"/>
          </p:cNvPicPr>
          <p:nvPr/>
        </p:nvPicPr>
        <p:blipFill>
          <a:blip r:embed="rId3"/>
          <a:stretch>
            <a:fillRect/>
          </a:stretch>
        </p:blipFill>
        <p:spPr>
          <a:xfrm>
            <a:off x="4763820" y="839858"/>
            <a:ext cx="3966230" cy="2263401"/>
          </a:xfrm>
          <a:prstGeom prst="rect">
            <a:avLst/>
          </a:prstGeom>
        </p:spPr>
      </p:pic>
      <p:pic>
        <p:nvPicPr>
          <p:cNvPr id="10" name="Picture 9"/>
          <p:cNvPicPr>
            <a:picLocks noChangeAspect="1"/>
          </p:cNvPicPr>
          <p:nvPr/>
        </p:nvPicPr>
        <p:blipFill>
          <a:blip r:embed="rId4"/>
          <a:stretch>
            <a:fillRect/>
          </a:stretch>
        </p:blipFill>
        <p:spPr>
          <a:xfrm>
            <a:off x="438279" y="727829"/>
            <a:ext cx="3571875" cy="3664744"/>
          </a:xfrm>
          <a:prstGeom prst="rect">
            <a:avLst/>
          </a:prstGeom>
        </p:spPr>
      </p:pic>
      <p:pic>
        <p:nvPicPr>
          <p:cNvPr id="11" name="Picture 10"/>
          <p:cNvPicPr>
            <a:picLocks noChangeAspect="1"/>
          </p:cNvPicPr>
          <p:nvPr/>
        </p:nvPicPr>
        <p:blipFill>
          <a:blip r:embed="rId5"/>
          <a:stretch>
            <a:fillRect/>
          </a:stretch>
        </p:blipFill>
        <p:spPr>
          <a:xfrm>
            <a:off x="4763820" y="3166377"/>
            <a:ext cx="3966230" cy="1300754"/>
          </a:xfrm>
          <a:prstGeom prst="rect">
            <a:avLst/>
          </a:prstGeom>
        </p:spPr>
      </p:pic>
      <p:sp>
        <p:nvSpPr>
          <p:cNvPr id="12" name="TextBox 11"/>
          <p:cNvSpPr txBox="1"/>
          <p:nvPr/>
        </p:nvSpPr>
        <p:spPr>
          <a:xfrm>
            <a:off x="438280" y="4399276"/>
            <a:ext cx="1359629" cy="300082"/>
          </a:xfrm>
          <a:prstGeom prst="rect">
            <a:avLst/>
          </a:prstGeom>
          <a:noFill/>
        </p:spPr>
        <p:txBody>
          <a:bodyPr wrap="square" rtlCol="0">
            <a:spAutoFit/>
          </a:bodyPr>
          <a:lstStyle/>
          <a:p>
            <a:r>
              <a:rPr lang="en-GB" sz="1350" b="1" i="1" kern="1200" dirty="0">
                <a:solidFill>
                  <a:prstClr val="black"/>
                </a:solidFill>
                <a:latin typeface="Calibri"/>
                <a:ea typeface="+mn-ea"/>
                <a:cs typeface="+mn-cs"/>
              </a:rPr>
              <a:t>Item Statistics</a:t>
            </a:r>
          </a:p>
        </p:txBody>
      </p:sp>
      <p:sp>
        <p:nvSpPr>
          <p:cNvPr id="14" name="TextBox 13"/>
          <p:cNvSpPr txBox="1"/>
          <p:nvPr/>
        </p:nvSpPr>
        <p:spPr>
          <a:xfrm>
            <a:off x="4692093" y="4418190"/>
            <a:ext cx="2987632" cy="300082"/>
          </a:xfrm>
          <a:prstGeom prst="rect">
            <a:avLst/>
          </a:prstGeom>
          <a:noFill/>
        </p:spPr>
        <p:txBody>
          <a:bodyPr wrap="square" rtlCol="0">
            <a:spAutoFit/>
          </a:bodyPr>
          <a:lstStyle/>
          <a:p>
            <a:r>
              <a:rPr lang="en-GB" sz="1350" b="1" i="1" kern="1200" dirty="0">
                <a:solidFill>
                  <a:prstClr val="black"/>
                </a:solidFill>
                <a:latin typeface="Calibri"/>
                <a:ea typeface="+mn-ea"/>
                <a:cs typeface="+mn-cs"/>
              </a:rPr>
              <a:t>Community/Collection Statistics</a:t>
            </a:r>
          </a:p>
        </p:txBody>
      </p:sp>
    </p:spTree>
    <p:extLst>
      <p:ext uri="{BB962C8B-B14F-4D97-AF65-F5344CB8AC3E}">
        <p14:creationId xmlns:p14="http://schemas.microsoft.com/office/powerpoint/2010/main" val="3903873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946886"/>
            <a:ext cx="8406389" cy="2123658"/>
          </a:xfrm>
          <a:prstGeom prst="rect">
            <a:avLst/>
          </a:prstGeom>
          <a:noFill/>
        </p:spPr>
        <p:txBody>
          <a:bodyPr wrap="square" rtlCol="0">
            <a:spAutoFit/>
          </a:bodyPr>
          <a:lstStyle/>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Policies are crucial in the success of your Repository in terms of content archiving, copyright, usage (what is acceptable use of the content), take downs, preservation and so on. </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The next slides will consider: -</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Archiving</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Copyright</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Types of OA Policies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For these you can read the slides yourselves at your own time.</a:t>
            </a:r>
          </a:p>
          <a:p>
            <a:pPr marL="1028700" lvl="2"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At IDS, we have an archiving policy (not formal though), copyright, usage and take down which are easily accessible by anyone.</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585909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Policies</a:t>
            </a:r>
          </a:p>
        </p:txBody>
      </p:sp>
      <p:sp>
        <p:nvSpPr>
          <p:cNvPr id="10" name="TextBox 9"/>
          <p:cNvSpPr txBox="1"/>
          <p:nvPr/>
        </p:nvSpPr>
        <p:spPr>
          <a:xfrm>
            <a:off x="179911" y="3190369"/>
            <a:ext cx="8587208" cy="1384995"/>
          </a:xfrm>
          <a:prstGeom prst="rect">
            <a:avLst/>
          </a:prstGeom>
          <a:noFill/>
          <a:ln w="28575">
            <a:solidFill>
              <a:schemeClr val="tx1"/>
            </a:solidFill>
          </a:ln>
        </p:spPr>
        <p:txBody>
          <a:bodyPr wrap="square" rtlCol="0">
            <a:spAutoFit/>
          </a:bodyPr>
          <a:lstStyle/>
          <a:p>
            <a:r>
              <a:rPr lang="en-GB" sz="1200" b="1" kern="1200" dirty="0">
                <a:solidFill>
                  <a:prstClr val="black"/>
                </a:solidFill>
                <a:latin typeface="Arial" panose="020B0604020202020204" pitchFamily="34" charset="0"/>
                <a:ea typeface="+mn-ea"/>
                <a:cs typeface="Arial" panose="020B0604020202020204" pitchFamily="34" charset="0"/>
              </a:rPr>
              <a:t>TIPS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Make sure appropriate policies are setup.</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Setup a mechanism of updating them as you learn more and also to take in the changes happening in the environment (be at local, national, global levels).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Make sure the policies you setup are not creating ‘pain points’ in your processes and objectives but instead are enablers.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Plan on how they will be advocated for, disseminated, implemented and monitored.</a:t>
            </a:r>
          </a:p>
        </p:txBody>
      </p:sp>
    </p:spTree>
    <p:extLst>
      <p:ext uri="{BB962C8B-B14F-4D97-AF65-F5344CB8AC3E}">
        <p14:creationId xmlns:p14="http://schemas.microsoft.com/office/powerpoint/2010/main" val="1109740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946886"/>
            <a:ext cx="8406389" cy="2400657"/>
          </a:xfrm>
          <a:prstGeom prst="rect">
            <a:avLst/>
          </a:prstGeom>
          <a:noFill/>
        </p:spPr>
        <p:txBody>
          <a:bodyPr wrap="square" rtlCol="0">
            <a:spAutoFit/>
          </a:bodyPr>
          <a:lstStyle/>
          <a:p>
            <a:pPr marL="342900" indent="-342900">
              <a:buBlip>
                <a:blip r:embed="rId2"/>
              </a:buBlip>
            </a:pPr>
            <a:r>
              <a:rPr lang="en-GB" sz="1500" b="1" kern="1200" dirty="0">
                <a:solidFill>
                  <a:prstClr val="black"/>
                </a:solidFill>
                <a:latin typeface="Arial" panose="020B0604020202020204" pitchFamily="34" charset="0"/>
                <a:ea typeface="+mn-ea"/>
                <a:cs typeface="Arial" panose="020B0604020202020204" pitchFamily="34" charset="0"/>
              </a:rPr>
              <a:t>Mandatory self archiving/deposits</a:t>
            </a:r>
          </a:p>
          <a:p>
            <a:pPr marL="685800" lvl="1"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requests or encourages researchers to self-archive their publications in an open access institutional repository.</a:t>
            </a:r>
          </a:p>
          <a:p>
            <a:pPr marL="685800" lvl="1"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500" b="1" kern="1200" dirty="0">
                <a:solidFill>
                  <a:prstClr val="black"/>
                </a:solidFill>
                <a:latin typeface="Arial" panose="020B0604020202020204" pitchFamily="34" charset="0"/>
                <a:ea typeface="+mn-ea"/>
                <a:cs typeface="Arial" panose="020B0604020202020204" pitchFamily="34" charset="0"/>
              </a:rPr>
              <a:t>Voluntary self archiving/deposits</a:t>
            </a:r>
          </a:p>
          <a:p>
            <a:pPr marL="685800" lvl="1"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requires that researchers self-archive their publications in an open access institutional repository.</a:t>
            </a:r>
          </a:p>
          <a:p>
            <a:pPr marL="685800" lvl="1"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r>
              <a:rPr lang="en-GB" sz="1500" kern="1200" dirty="0">
                <a:solidFill>
                  <a:prstClr val="black"/>
                </a:solidFill>
                <a:latin typeface="Arial" panose="020B0604020202020204" pitchFamily="34" charset="0"/>
                <a:ea typeface="+mn-ea"/>
                <a:cs typeface="Arial" panose="020B0604020202020204" pitchFamily="34" charset="0"/>
              </a:rPr>
              <a:t>Note: Data from Australia obtained by Arthur Sale shows that only mandatory policies result in high levels of self-archiving.</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6194530"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Policies: To consider - Archiving</a:t>
            </a:r>
          </a:p>
        </p:txBody>
      </p:sp>
    </p:spTree>
    <p:extLst>
      <p:ext uri="{BB962C8B-B14F-4D97-AF65-F5344CB8AC3E}">
        <p14:creationId xmlns:p14="http://schemas.microsoft.com/office/powerpoint/2010/main" val="30259476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298946" y="727829"/>
            <a:ext cx="8406389" cy="3831818"/>
          </a:xfrm>
          <a:prstGeom prst="rect">
            <a:avLst/>
          </a:prstGeom>
          <a:noFill/>
        </p:spPr>
        <p:txBody>
          <a:bodyPr wrap="square" rtlCol="0">
            <a:spAutoFit/>
          </a:bodyPr>
          <a:lstStyle/>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Traditionally, in most cases authors are required to relinquish copyright to journal publishers in return for having an article published.</a:t>
            </a:r>
          </a:p>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Not incompatible with an institutional self-archiving policy, as the majority of publishers, even if they demand copyright to be transferred, will allow a copy to be deposited in an Open Access repository.</a:t>
            </a:r>
          </a:p>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Where publishers do not allow this, the article can be deposited in the repository under restricted access</a:t>
            </a:r>
          </a:p>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A growing number of authors are retaining copyright, and are often encouraged to do so by their institution where the author usually assigns the publisher a “licence to publish”.</a:t>
            </a:r>
          </a:p>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Normally done through the addition of an "author addendum" to a publisher's copyright transfer agreement (CTA), which the publisher requires the author to sign (and which normally transfers copyright to the publisher).</a:t>
            </a:r>
          </a:p>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Example: Harvard, Stanford and MIT all require authors to retain their own copyright.</a:t>
            </a:r>
          </a:p>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Consider embargo period. </a:t>
            </a:r>
          </a:p>
          <a:p>
            <a:pPr marL="685800" lvl="1"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Even where publishers permit self-archiving of the author’s final version of an article, may still impose an embargo period during which Open Access is not permitted. </a:t>
            </a:r>
          </a:p>
          <a:p>
            <a:pPr marL="342900"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Varies considerably from publisher to publisher and discipline to discipline. </a:t>
            </a:r>
          </a:p>
          <a:p>
            <a:pPr marL="685800" lvl="1"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may be as short as 3 months for some science journals or very long.</a:t>
            </a:r>
          </a:p>
          <a:p>
            <a:pPr marL="685800" lvl="1" indent="-342900">
              <a:buBlip>
                <a:blip r:embed="rId2"/>
              </a:buBlip>
            </a:pPr>
            <a:r>
              <a:rPr lang="en-GB" sz="1350" kern="1200" dirty="0">
                <a:solidFill>
                  <a:prstClr val="black"/>
                </a:solidFill>
                <a:latin typeface="Arial" panose="020B0604020202020204" pitchFamily="34" charset="0"/>
                <a:ea typeface="+mn-ea"/>
                <a:cs typeface="Arial" panose="020B0604020202020204" pitchFamily="34" charset="0"/>
              </a:rPr>
              <a:t>up to 24 months in the case of certain journals in the fields of humanities and social sciences.</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6194530"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Policies: To consider - Copyright</a:t>
            </a:r>
          </a:p>
        </p:txBody>
      </p:sp>
    </p:spTree>
    <p:extLst>
      <p:ext uri="{BB962C8B-B14F-4D97-AF65-F5344CB8AC3E}">
        <p14:creationId xmlns:p14="http://schemas.microsoft.com/office/powerpoint/2010/main" val="2013286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509011" y="1240634"/>
            <a:ext cx="8406389" cy="1246495"/>
          </a:xfrm>
          <a:prstGeom prst="rect">
            <a:avLst/>
          </a:prstGeom>
          <a:noFill/>
        </p:spPr>
        <p:txBody>
          <a:bodyPr wrap="square" rtlCol="0">
            <a:spAutoFit/>
          </a:bodyPr>
          <a:lstStyle/>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Type 1: Immediate deposit with immediate Open Access</a:t>
            </a: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Type 2: Later deposit after the embargo period</a:t>
            </a: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Type 3: Immediate deposit with optional access</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4"/>
            <a:ext cx="6194530"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Policies: Basic Types for OA</a:t>
            </a:r>
          </a:p>
        </p:txBody>
      </p:sp>
    </p:spTree>
    <p:extLst>
      <p:ext uri="{BB962C8B-B14F-4D97-AF65-F5344CB8AC3E}">
        <p14:creationId xmlns:p14="http://schemas.microsoft.com/office/powerpoint/2010/main" val="297769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80469" y="1388915"/>
            <a:ext cx="8406389" cy="1938992"/>
          </a:xfrm>
          <a:prstGeom prst="rect">
            <a:avLst/>
          </a:prstGeom>
          <a:noFill/>
        </p:spPr>
        <p:txBody>
          <a:bodyPr wrap="square" rtlCol="0">
            <a:spAutoFit/>
          </a:bodyPr>
          <a:lstStyle/>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Requires authors to deposit their articles upon acceptance for publication, once the final corrections have been made, and to make their articles openly available immediately through the repository. </a:t>
            </a: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This policy results in immediate Open Access. </a:t>
            </a:r>
          </a:p>
          <a:p>
            <a:pPr marL="342900" indent="-342900">
              <a:buBlip>
                <a:blip r:embed="rId2"/>
              </a:buBlip>
            </a:pPr>
            <a:endParaRPr lang="en-GB" sz="1500" kern="1200" dirty="0">
              <a:solidFill>
                <a:prstClr val="black"/>
              </a:solidFill>
              <a:latin typeface="Arial" panose="020B0604020202020204" pitchFamily="34" charset="0"/>
              <a:ea typeface="+mn-ea"/>
              <a:cs typeface="Arial" panose="020B0604020202020204" pitchFamily="34" charset="0"/>
            </a:endParaRPr>
          </a:p>
          <a:p>
            <a:pPr marL="342900" indent="-342900">
              <a:buBlip>
                <a:blip r:embed="rId2"/>
              </a:buBlip>
            </a:pPr>
            <a:r>
              <a:rPr lang="en-GB" sz="1500" kern="1200" dirty="0">
                <a:solidFill>
                  <a:prstClr val="black"/>
                </a:solidFill>
                <a:latin typeface="Arial" panose="020B0604020202020204" pitchFamily="34" charset="0"/>
                <a:ea typeface="+mn-ea"/>
                <a:cs typeface="Arial" panose="020B0604020202020204" pitchFamily="34" charset="0"/>
              </a:rPr>
              <a:t>However, because some journals do not permit immediate Open Access, has the disadvantage that it restricts the choice of journals in which an author can publish.</a:t>
            </a: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5"/>
            <a:ext cx="6194530" cy="1015663"/>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Type 1: Immediate deposit with immediate Open Access</a:t>
            </a:r>
          </a:p>
        </p:txBody>
      </p:sp>
    </p:spTree>
    <p:extLst>
      <p:ext uri="{BB962C8B-B14F-4D97-AF65-F5344CB8AC3E}">
        <p14:creationId xmlns:p14="http://schemas.microsoft.com/office/powerpoint/2010/main" val="162945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b="1" dirty="0" smtClean="0"/>
              <a:t>EIFL Plans </a:t>
            </a:r>
            <a:r>
              <a:rPr lang="en-US" sz="7200" b="1" dirty="0"/>
              <a:t>for 2016-2017</a:t>
            </a:r>
            <a:endParaRPr lang="en-US" sz="7200" b="1"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158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2" name="TextBox 11"/>
          <p:cNvSpPr txBox="1"/>
          <p:nvPr/>
        </p:nvSpPr>
        <p:spPr>
          <a:xfrm>
            <a:off x="360730" y="1156776"/>
            <a:ext cx="8406389" cy="3785652"/>
          </a:xfrm>
          <a:prstGeom prst="rect">
            <a:avLst/>
          </a:prstGeom>
          <a:noFill/>
        </p:spPr>
        <p:txBody>
          <a:bodyPr wrap="square" rtlCol="0">
            <a:spAutoFit/>
          </a:bodyPr>
          <a:lstStyle/>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Requires immediate deposit, but if the article is submitted to a journal with an embargo, then the policy permits access to be open only at the end of the embargo period. </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During that period, however, article’s metadata (title, authors, affiliation, abstract, references) should be openly available at all times (publisher embargoes cannot be applied to metadata, which are not subject to copyright).</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Complies with publisher embargoes but at the same time ensures that all the required research outputs are compiled in the repository at the earliest opportunity that is.</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If a publisher embargo must be accommodated, the deposit process allows the author to enter the date on which the embargo will be lifted and the full text of the paper can be made openly available. </a:t>
            </a:r>
          </a:p>
          <a:p>
            <a:pPr marL="342900"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During the embargo period, the metadata (title, author names, affiliation, and abstract) of the article are Open Access (only the full text is closed) so that indexing services like Google can find and index the article. </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Therefore, it is known to exist, even if the full text is not available Open Access until the end of the embargo period. </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Potential readers can email the author for a copy of the article or, if they have access to the journal through a subscription, they can find the published version. Either way, the article is being used and its impact is increasing.</a:t>
            </a:r>
          </a:p>
          <a:p>
            <a:pPr marL="342900" indent="-342900">
              <a:buBlip>
                <a:blip r:embed="rId2"/>
              </a:buBlip>
            </a:pPr>
            <a:r>
              <a:rPr lang="en-GB" sz="1200" kern="1200" dirty="0" err="1">
                <a:solidFill>
                  <a:prstClr val="black"/>
                </a:solidFill>
                <a:latin typeface="Arial" panose="020B0604020202020204" pitchFamily="34" charset="0"/>
                <a:ea typeface="+mn-ea"/>
                <a:cs typeface="Arial" panose="020B0604020202020204" pitchFamily="34" charset="0"/>
              </a:rPr>
              <a:t>DSpace</a:t>
            </a:r>
            <a:r>
              <a:rPr lang="en-GB" sz="1200" kern="1200" dirty="0">
                <a:solidFill>
                  <a:prstClr val="black"/>
                </a:solidFill>
                <a:latin typeface="Arial" panose="020B0604020202020204" pitchFamily="34" charset="0"/>
                <a:ea typeface="+mn-ea"/>
                <a:cs typeface="Arial" panose="020B0604020202020204" pitchFamily="34" charset="0"/>
              </a:rPr>
              <a:t> repository software </a:t>
            </a:r>
            <a:r>
              <a:rPr lang="en-GB" sz="1200" kern="1200">
                <a:solidFill>
                  <a:prstClr val="black"/>
                </a:solidFill>
                <a:latin typeface="Arial" panose="020B0604020202020204" pitchFamily="34" charset="0"/>
                <a:ea typeface="+mn-ea"/>
                <a:cs typeface="Arial" panose="020B0604020202020204" pitchFamily="34" charset="0"/>
              </a:rPr>
              <a:t>have a </a:t>
            </a:r>
            <a:r>
              <a:rPr lang="en-GB" sz="1200" kern="1200" dirty="0">
                <a:solidFill>
                  <a:prstClr val="black"/>
                </a:solidFill>
                <a:latin typeface="Arial" panose="020B0604020202020204" pitchFamily="34" charset="0"/>
                <a:ea typeface="+mn-ea"/>
                <a:cs typeface="Arial" panose="020B0604020202020204" pitchFamily="34" charset="0"/>
              </a:rPr>
              <a:t>"request a copy" button for articles contained in the repository, so that when the full-text is under an embargo, would-be readers simply click on this button and an email is sent to the corresponding author with a request for a copy of the article by email. </a:t>
            </a:r>
          </a:p>
          <a:p>
            <a:pPr marL="1028700" lvl="2" indent="-342900">
              <a:buBlip>
                <a:blip r:embed="rId2"/>
              </a:buBlip>
            </a:pPr>
            <a:r>
              <a:rPr lang="en-GB" sz="1200" kern="1200" dirty="0">
                <a:solidFill>
                  <a:prstClr val="black"/>
                </a:solidFill>
                <a:latin typeface="Arial" panose="020B0604020202020204" pitchFamily="34" charset="0"/>
                <a:ea typeface="+mn-ea"/>
                <a:cs typeface="Arial" panose="020B0604020202020204" pitchFamily="34" charset="0"/>
              </a:rPr>
              <a:t>This is a "fair use" or "fair dealing" fulfilment of a personal request from an interested would-be user.</a:t>
            </a:r>
          </a:p>
          <a:p>
            <a:pPr marL="342900" indent="-342900">
              <a:buBlip>
                <a:blip r:embed="rId2"/>
              </a:buBlip>
            </a:pPr>
            <a:endParaRPr lang="en-GB" sz="1200" kern="1200" dirty="0">
              <a:solidFill>
                <a:prstClr val="black"/>
              </a:solidFill>
              <a:latin typeface="Arial" panose="020B0604020202020204" pitchFamily="34" charset="0"/>
              <a:ea typeface="+mn-ea"/>
              <a:cs typeface="Arial" panose="020B0604020202020204" pitchFamily="34" charset="0"/>
            </a:endParaRPr>
          </a:p>
        </p:txBody>
      </p:sp>
      <p:sp>
        <p:nvSpPr>
          <p:cNvPr id="7" name="TextBox 6"/>
          <p:cNvSpPr txBox="1"/>
          <p:nvPr/>
        </p:nvSpPr>
        <p:spPr>
          <a:xfrm>
            <a:off x="83977" y="4759460"/>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8" name="Picture 7"/>
          <p:cNvPicPr>
            <a:picLocks noChangeAspect="1"/>
          </p:cNvPicPr>
          <p:nvPr/>
        </p:nvPicPr>
        <p:blipFill>
          <a:blip r:embed="rId3"/>
          <a:stretch>
            <a:fillRect/>
          </a:stretch>
        </p:blipFill>
        <p:spPr>
          <a:xfrm>
            <a:off x="6641757" y="104828"/>
            <a:ext cx="2392004" cy="671912"/>
          </a:xfrm>
          <a:prstGeom prst="rect">
            <a:avLst/>
          </a:prstGeom>
        </p:spPr>
      </p:pic>
      <p:sp>
        <p:nvSpPr>
          <p:cNvPr id="9" name="TextBox 8"/>
          <p:cNvSpPr txBox="1"/>
          <p:nvPr/>
        </p:nvSpPr>
        <p:spPr>
          <a:xfrm>
            <a:off x="360730" y="196915"/>
            <a:ext cx="6194530" cy="1015663"/>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Type 3: Immediate deposit with optional access</a:t>
            </a:r>
          </a:p>
        </p:txBody>
      </p:sp>
    </p:spTree>
    <p:extLst>
      <p:ext uri="{BB962C8B-B14F-4D97-AF65-F5344CB8AC3E}">
        <p14:creationId xmlns:p14="http://schemas.microsoft.com/office/powerpoint/2010/main" val="2309966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95189"/>
            <a:ext cx="9144000" cy="44831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kern="1200">
              <a:solidFill>
                <a:prstClr val="white"/>
              </a:solidFill>
            </a:endParaRPr>
          </a:p>
        </p:txBody>
      </p:sp>
      <p:sp>
        <p:nvSpPr>
          <p:cNvPr id="11" name="TextBox 10"/>
          <p:cNvSpPr txBox="1"/>
          <p:nvPr/>
        </p:nvSpPr>
        <p:spPr>
          <a:xfrm>
            <a:off x="650811" y="867166"/>
            <a:ext cx="8040655" cy="553998"/>
          </a:xfrm>
          <a:prstGeom prst="rect">
            <a:avLst/>
          </a:prstGeom>
          <a:noFill/>
        </p:spPr>
        <p:txBody>
          <a:bodyPr wrap="square" rtlCol="0">
            <a:spAutoFit/>
          </a:bodyPr>
          <a:lstStyle/>
          <a:p>
            <a:r>
              <a:rPr lang="en-GB" sz="3000" b="1" kern="1200" dirty="0">
                <a:solidFill>
                  <a:srgbClr val="FFC000">
                    <a:lumMod val="75000"/>
                  </a:srgbClr>
                </a:solidFill>
                <a:latin typeface="Arial" panose="020B0604020202020204" pitchFamily="34" charset="0"/>
                <a:ea typeface="+mn-ea"/>
                <a:cs typeface="Arial" panose="020B0604020202020204" pitchFamily="34" charset="0"/>
              </a:rPr>
              <a:t>Thank you</a:t>
            </a:r>
          </a:p>
        </p:txBody>
      </p:sp>
      <p:sp>
        <p:nvSpPr>
          <p:cNvPr id="12" name="TextBox 11"/>
          <p:cNvSpPr txBox="1"/>
          <p:nvPr/>
        </p:nvSpPr>
        <p:spPr>
          <a:xfrm>
            <a:off x="650811" y="1578933"/>
            <a:ext cx="8040655" cy="3000821"/>
          </a:xfrm>
          <a:prstGeom prst="rect">
            <a:avLst/>
          </a:prstGeom>
          <a:noFill/>
        </p:spPr>
        <p:txBody>
          <a:bodyPr wrap="square" rtlCol="0">
            <a:spAutoFit/>
          </a:bodyPr>
          <a:lstStyle/>
          <a:p>
            <a:r>
              <a:rPr lang="en-GB" sz="2100" b="1" kern="1200" dirty="0" err="1">
                <a:solidFill>
                  <a:prstClr val="black"/>
                </a:solidFill>
                <a:latin typeface="Arial" panose="020B0604020202020204" pitchFamily="34" charset="0"/>
                <a:ea typeface="+mn-ea"/>
                <a:cs typeface="Arial" panose="020B0604020202020204" pitchFamily="34" charset="0"/>
              </a:rPr>
              <a:t>Nason</a:t>
            </a:r>
            <a:r>
              <a:rPr lang="en-GB" sz="2100" b="1" kern="1200" dirty="0">
                <a:solidFill>
                  <a:prstClr val="black"/>
                </a:solidFill>
                <a:latin typeface="Arial" panose="020B0604020202020204" pitchFamily="34" charset="0"/>
                <a:ea typeface="+mn-ea"/>
                <a:cs typeface="Arial" panose="020B0604020202020204" pitchFamily="34" charset="0"/>
              </a:rPr>
              <a:t> </a:t>
            </a:r>
            <a:r>
              <a:rPr lang="en-GB" sz="2100" b="1" kern="1200" dirty="0" err="1">
                <a:solidFill>
                  <a:prstClr val="black"/>
                </a:solidFill>
                <a:latin typeface="Arial" panose="020B0604020202020204" pitchFamily="34" charset="0"/>
                <a:ea typeface="+mn-ea"/>
                <a:cs typeface="Arial" panose="020B0604020202020204" pitchFamily="34" charset="0"/>
              </a:rPr>
              <a:t>Bimbe</a:t>
            </a:r>
            <a:r>
              <a:rPr lang="en-GB" sz="2100" b="1" kern="1200" dirty="0">
                <a:solidFill>
                  <a:prstClr val="black"/>
                </a:solidFill>
                <a:latin typeface="Arial" panose="020B0604020202020204" pitchFamily="34" charset="0"/>
                <a:ea typeface="+mn-ea"/>
                <a:cs typeface="Arial" panose="020B0604020202020204" pitchFamily="34" charset="0"/>
              </a:rPr>
              <a:t>,</a:t>
            </a:r>
          </a:p>
          <a:p>
            <a:r>
              <a:rPr lang="en-GB" sz="2100" kern="1200" dirty="0">
                <a:solidFill>
                  <a:prstClr val="black"/>
                </a:solidFill>
                <a:latin typeface="Arial" panose="020B0604020202020204" pitchFamily="34" charset="0"/>
                <a:ea typeface="+mn-ea"/>
                <a:cs typeface="Arial" panose="020B0604020202020204" pitchFamily="34" charset="0"/>
              </a:rPr>
              <a:t>Information Systems Manager - BLDS,</a:t>
            </a:r>
          </a:p>
          <a:p>
            <a:r>
              <a:rPr lang="en-GB" sz="2100" kern="1200" dirty="0">
                <a:solidFill>
                  <a:prstClr val="black"/>
                </a:solidFill>
                <a:latin typeface="Arial" panose="020B0604020202020204" pitchFamily="34" charset="0"/>
                <a:ea typeface="+mn-ea"/>
                <a:cs typeface="Arial" panose="020B0604020202020204" pitchFamily="34" charset="0"/>
              </a:rPr>
              <a:t>Institute of Development Studies</a:t>
            </a:r>
          </a:p>
          <a:p>
            <a:endParaRPr lang="en-GB" sz="2100" kern="1200" dirty="0">
              <a:solidFill>
                <a:prstClr val="black"/>
              </a:solidFill>
              <a:latin typeface="Arial" panose="020B0604020202020204" pitchFamily="34" charset="0"/>
              <a:ea typeface="+mn-ea"/>
              <a:cs typeface="Arial" panose="020B0604020202020204" pitchFamily="34" charset="0"/>
            </a:endParaRPr>
          </a:p>
          <a:p>
            <a:r>
              <a:rPr lang="en-GB" sz="2100" kern="1200" dirty="0">
                <a:solidFill>
                  <a:prstClr val="black"/>
                </a:solidFill>
                <a:latin typeface="Arial" panose="020B0604020202020204" pitchFamily="34" charset="0"/>
                <a:ea typeface="+mn-ea"/>
                <a:cs typeface="Arial" panose="020B0604020202020204" pitchFamily="34" charset="0"/>
                <a:hlinkClick r:id="rId2"/>
              </a:rPr>
              <a:t>n.bimbe@ids.ac.uk</a:t>
            </a:r>
            <a:r>
              <a:rPr lang="en-GB" sz="2100" kern="1200" dirty="0">
                <a:solidFill>
                  <a:prstClr val="black"/>
                </a:solidFill>
                <a:latin typeface="Arial" panose="020B0604020202020204" pitchFamily="34" charset="0"/>
                <a:ea typeface="+mn-ea"/>
                <a:cs typeface="Arial" panose="020B0604020202020204" pitchFamily="34" charset="0"/>
              </a:rPr>
              <a:t/>
            </a:r>
            <a:br>
              <a:rPr lang="en-GB" sz="2100" kern="1200" dirty="0">
                <a:solidFill>
                  <a:prstClr val="black"/>
                </a:solidFill>
                <a:latin typeface="Arial" panose="020B0604020202020204" pitchFamily="34" charset="0"/>
                <a:ea typeface="+mn-ea"/>
                <a:cs typeface="Arial" panose="020B0604020202020204" pitchFamily="34" charset="0"/>
              </a:rPr>
            </a:br>
            <a:r>
              <a:rPr lang="en-GB" sz="2100" kern="1200" dirty="0">
                <a:solidFill>
                  <a:prstClr val="black"/>
                </a:solidFill>
                <a:latin typeface="Arial" panose="020B0604020202020204" pitchFamily="34" charset="0"/>
                <a:ea typeface="+mn-ea"/>
                <a:cs typeface="Arial" panose="020B0604020202020204" pitchFamily="34" charset="0"/>
              </a:rPr>
              <a:t>@</a:t>
            </a:r>
            <a:r>
              <a:rPr lang="en-GB" sz="2100" kern="1200" dirty="0" err="1">
                <a:solidFill>
                  <a:prstClr val="black"/>
                </a:solidFill>
                <a:latin typeface="Arial" panose="020B0604020202020204" pitchFamily="34" charset="0"/>
                <a:ea typeface="+mn-ea"/>
                <a:cs typeface="Arial" panose="020B0604020202020204" pitchFamily="34" charset="0"/>
              </a:rPr>
              <a:t>nbimbe</a:t>
            </a:r>
            <a:endParaRPr lang="en-GB" sz="2100" kern="1200" dirty="0">
              <a:solidFill>
                <a:prstClr val="black"/>
              </a:solidFill>
              <a:latin typeface="Arial" panose="020B0604020202020204" pitchFamily="34" charset="0"/>
              <a:ea typeface="+mn-ea"/>
              <a:cs typeface="Arial" panose="020B0604020202020204" pitchFamily="34" charset="0"/>
            </a:endParaRPr>
          </a:p>
          <a:p>
            <a:r>
              <a:rPr lang="en-GB" sz="2100" kern="1200" dirty="0">
                <a:solidFill>
                  <a:prstClr val="black"/>
                </a:solidFill>
                <a:latin typeface="Arial" panose="020B0604020202020204" pitchFamily="34" charset="0"/>
                <a:ea typeface="+mn-ea"/>
                <a:cs typeface="Arial" panose="020B0604020202020204" pitchFamily="34" charset="0"/>
              </a:rPr>
              <a:t>Skype. </a:t>
            </a:r>
            <a:r>
              <a:rPr lang="en-GB" sz="2100" kern="1200" dirty="0" err="1">
                <a:solidFill>
                  <a:prstClr val="black"/>
                </a:solidFill>
                <a:latin typeface="Arial" panose="020B0604020202020204" pitchFamily="34" charset="0"/>
                <a:ea typeface="+mn-ea"/>
                <a:cs typeface="Arial" panose="020B0604020202020204" pitchFamily="34" charset="0"/>
              </a:rPr>
              <a:t>bimben</a:t>
            </a:r>
            <a:endParaRPr lang="en-GB" sz="2100" kern="1200" dirty="0">
              <a:solidFill>
                <a:prstClr val="black"/>
              </a:solidFill>
              <a:latin typeface="Arial" panose="020B0604020202020204" pitchFamily="34" charset="0"/>
              <a:ea typeface="+mn-ea"/>
              <a:cs typeface="Arial" panose="020B0604020202020204" pitchFamily="34" charset="0"/>
            </a:endParaRPr>
          </a:p>
          <a:p>
            <a:endParaRPr lang="en-GB" sz="2100" kern="1200" dirty="0">
              <a:solidFill>
                <a:prstClr val="black"/>
              </a:solidFill>
              <a:latin typeface="Arial" panose="020B0604020202020204" pitchFamily="34" charset="0"/>
              <a:ea typeface="+mn-ea"/>
              <a:cs typeface="Arial" panose="020B0604020202020204" pitchFamily="34" charset="0"/>
            </a:endParaRPr>
          </a:p>
          <a:p>
            <a:r>
              <a:rPr lang="en-GB" sz="2100" kern="1200" dirty="0">
                <a:solidFill>
                  <a:prstClr val="black"/>
                </a:solidFill>
                <a:latin typeface="Arial" panose="020B0604020202020204" pitchFamily="34" charset="0"/>
                <a:ea typeface="+mn-ea"/>
                <a:cs typeface="Arial" panose="020B0604020202020204" pitchFamily="34" charset="0"/>
              </a:rPr>
              <a:t>January 2016</a:t>
            </a:r>
          </a:p>
        </p:txBody>
      </p:sp>
      <p:sp>
        <p:nvSpPr>
          <p:cNvPr id="8" name="TextBox 7"/>
          <p:cNvSpPr txBox="1"/>
          <p:nvPr/>
        </p:nvSpPr>
        <p:spPr>
          <a:xfrm>
            <a:off x="83977" y="4765638"/>
            <a:ext cx="8999375" cy="553998"/>
          </a:xfrm>
          <a:prstGeom prst="rect">
            <a:avLst/>
          </a:prstGeom>
          <a:noFill/>
        </p:spPr>
        <p:txBody>
          <a:bodyPr wrap="square" rtlCol="0">
            <a:spAutoFit/>
          </a:bodyPr>
          <a:lstStyle/>
          <a:p>
            <a:r>
              <a:rPr lang="en-GB" sz="1500" kern="1200" dirty="0">
                <a:solidFill>
                  <a:prstClr val="white">
                    <a:lumMod val="95000"/>
                  </a:prstClr>
                </a:solidFill>
                <a:latin typeface="Arial" pitchFamily="34" charset="0"/>
                <a:ea typeface="+mn-ea"/>
                <a:cs typeface="Arial" pitchFamily="34" charset="0"/>
              </a:rPr>
              <a:t>www.ids.ac.uk           				                 Engaging, Learning, Transforming since 1966</a:t>
            </a:r>
          </a:p>
        </p:txBody>
      </p:sp>
      <p:pic>
        <p:nvPicPr>
          <p:cNvPr id="9" name="Picture 8"/>
          <p:cNvPicPr>
            <a:picLocks noChangeAspect="1"/>
          </p:cNvPicPr>
          <p:nvPr/>
        </p:nvPicPr>
        <p:blipFill>
          <a:blip r:embed="rId3"/>
          <a:stretch>
            <a:fillRect/>
          </a:stretch>
        </p:blipFill>
        <p:spPr>
          <a:xfrm>
            <a:off x="6641757" y="104828"/>
            <a:ext cx="2392004" cy="671912"/>
          </a:xfrm>
          <a:prstGeom prst="rect">
            <a:avLst/>
          </a:prstGeom>
        </p:spPr>
      </p:pic>
    </p:spTree>
    <p:extLst>
      <p:ext uri="{BB962C8B-B14F-4D97-AF65-F5344CB8AC3E}">
        <p14:creationId xmlns:p14="http://schemas.microsoft.com/office/powerpoint/2010/main" val="4121515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8/86/Africa_(orthographic_projection).svg/550px-Africa_(orthographic_projection).svg.png"/>
          <p:cNvPicPr>
            <a:picLocks noChangeAspect="1" noChangeArrowheads="1"/>
          </p:cNvPicPr>
          <p:nvPr/>
        </p:nvPicPr>
        <p:blipFill>
          <a:blip r:embed="rId2"/>
          <a:srcRect/>
          <a:stretch>
            <a:fillRect/>
          </a:stretch>
        </p:blipFill>
        <p:spPr bwMode="auto">
          <a:xfrm>
            <a:off x="1828800" y="114300"/>
            <a:ext cx="5372100" cy="5029200"/>
          </a:xfrm>
          <a:prstGeom prst="rect">
            <a:avLst/>
          </a:prstGeom>
          <a:noFill/>
        </p:spPr>
      </p:pic>
      <p:sp>
        <p:nvSpPr>
          <p:cNvPr id="2" name="Title 1"/>
          <p:cNvSpPr>
            <a:spLocks noGrp="1"/>
          </p:cNvSpPr>
          <p:nvPr>
            <p:ph type="ctrTitle"/>
          </p:nvPr>
        </p:nvSpPr>
        <p:spPr>
          <a:solidFill>
            <a:srgbClr val="92D050"/>
          </a:solidFill>
        </p:spPr>
        <p:txBody>
          <a:bodyPr>
            <a:normAutofit fontScale="90000"/>
          </a:bodyPr>
          <a:lstStyle/>
          <a:p>
            <a:pPr algn="ctr"/>
            <a:r>
              <a:rPr lang="en-US" b="1" dirty="0" smtClean="0"/>
              <a:t/>
            </a:r>
            <a:br>
              <a:rPr lang="en-US" b="1" dirty="0" smtClean="0"/>
            </a:br>
            <a:r>
              <a:rPr lang="en-US" b="1" dirty="0" smtClean="0"/>
              <a:t> </a:t>
            </a:r>
            <a:r>
              <a:rPr lang="en-US" b="1" dirty="0" smtClean="0">
                <a:solidFill>
                  <a:schemeClr val="bg1"/>
                </a:solidFill>
              </a:rPr>
              <a:t>Africa Digital Library Central </a:t>
            </a:r>
            <a:r>
              <a:rPr lang="en-US" b="1" dirty="0">
                <a:solidFill>
                  <a:schemeClr val="bg1"/>
                </a:solidFill>
              </a:rPr>
              <a:t/>
            </a:r>
            <a:br>
              <a:rPr lang="en-US" b="1" dirty="0">
                <a:solidFill>
                  <a:schemeClr val="bg1"/>
                </a:solidFill>
              </a:rPr>
            </a:br>
            <a:r>
              <a:rPr lang="en-US" b="1" dirty="0" smtClean="0">
                <a:solidFill>
                  <a:schemeClr val="bg1"/>
                </a:solidFill>
              </a:rPr>
              <a:t>(ADLC)</a:t>
            </a:r>
            <a:r>
              <a:rPr lang="en-US" b="1" dirty="0" smtClean="0"/>
              <a:t/>
            </a:r>
            <a:br>
              <a:rPr lang="en-US" b="1" dirty="0" smtClean="0"/>
            </a:br>
            <a:endParaRPr lang="en-US" b="1" dirty="0"/>
          </a:p>
        </p:txBody>
      </p:sp>
      <p:sp>
        <p:nvSpPr>
          <p:cNvPr id="4" name="TextBox 3"/>
          <p:cNvSpPr txBox="1"/>
          <p:nvPr/>
        </p:nvSpPr>
        <p:spPr>
          <a:xfrm>
            <a:off x="1371600" y="4229101"/>
            <a:ext cx="3200400" cy="507831"/>
          </a:xfrm>
          <a:prstGeom prst="rect">
            <a:avLst/>
          </a:prstGeom>
          <a:noFill/>
        </p:spPr>
        <p:txBody>
          <a:bodyPr wrap="square" rtlCol="0">
            <a:spAutoFit/>
          </a:bodyPr>
          <a:lstStyle/>
          <a:p>
            <a:r>
              <a:rPr lang="en-US" sz="1350" b="1" dirty="0"/>
              <a:t>Felix </a:t>
            </a:r>
            <a:r>
              <a:rPr lang="en-US" sz="1350" b="1" dirty="0" err="1"/>
              <a:t>Rop</a:t>
            </a:r>
            <a:endParaRPr lang="en-US" sz="1350" b="1" dirty="0"/>
          </a:p>
          <a:p>
            <a:r>
              <a:rPr lang="en-US" sz="1350" b="1" dirty="0"/>
              <a:t>Technical Manager ADLC</a:t>
            </a:r>
          </a:p>
        </p:txBody>
      </p:sp>
    </p:spTree>
    <p:extLst>
      <p:ext uri="{BB962C8B-B14F-4D97-AF65-F5344CB8AC3E}">
        <p14:creationId xmlns:p14="http://schemas.microsoft.com/office/powerpoint/2010/main" val="14769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solidFill>
                  <a:schemeClr val="bg1"/>
                </a:solidFill>
              </a:rPr>
              <a:t>Objectives</a:t>
            </a:r>
            <a:endParaRPr lang="en-US" dirty="0">
              <a:solidFill>
                <a:schemeClr val="bg1"/>
              </a:solidFill>
            </a:endParaRPr>
          </a:p>
        </p:txBody>
      </p:sp>
      <p:sp>
        <p:nvSpPr>
          <p:cNvPr id="3" name="Content Placeholder 2"/>
          <p:cNvSpPr>
            <a:spLocks noGrp="1"/>
          </p:cNvSpPr>
          <p:nvPr>
            <p:ph idx="1"/>
          </p:nvPr>
        </p:nvSpPr>
        <p:spPr>
          <a:xfrm>
            <a:off x="1543051" y="1200150"/>
            <a:ext cx="2821781" cy="2743200"/>
          </a:xfrm>
        </p:spPr>
        <p:txBody>
          <a:bodyPr/>
          <a:lstStyle/>
          <a:p>
            <a:pPr>
              <a:buFont typeface="Arial" pitchFamily="34" charset="0"/>
              <a:buChar char="•"/>
            </a:pPr>
            <a:r>
              <a:rPr lang="en-US" dirty="0" smtClean="0"/>
              <a:t>Brief History (ADLSN - ADLC)</a:t>
            </a:r>
          </a:p>
          <a:p>
            <a:pPr>
              <a:buFont typeface="Arial" pitchFamily="34" charset="0"/>
              <a:buChar char="•"/>
            </a:pPr>
            <a:r>
              <a:rPr lang="en-US" dirty="0" smtClean="0"/>
              <a:t>ADLC Mandate</a:t>
            </a:r>
          </a:p>
          <a:p>
            <a:pPr>
              <a:buFont typeface="Arial" pitchFamily="34" charset="0"/>
              <a:buChar char="•"/>
            </a:pPr>
            <a:r>
              <a:rPr lang="en-US" dirty="0" smtClean="0"/>
              <a:t>ADLC Today</a:t>
            </a:r>
          </a:p>
          <a:p>
            <a:pPr>
              <a:buFont typeface="Arial" pitchFamily="34" charset="0"/>
              <a:buChar char="•"/>
            </a:pPr>
            <a:r>
              <a:rPr lang="en-US" dirty="0" smtClean="0"/>
              <a:t>Aspirations</a:t>
            </a:r>
          </a:p>
          <a:p>
            <a:pPr>
              <a:buNone/>
            </a:pPr>
            <a:endParaRPr lang="en-US" dirty="0" smtClean="0"/>
          </a:p>
        </p:txBody>
      </p:sp>
      <p:pic>
        <p:nvPicPr>
          <p:cNvPr id="7170" name="Picture 2" descr="https://upload.wikimedia.org/wikipedia/commons/thumb/8/86/Africa_(orthographic_projection).svg/550px-Africa_(orthographic_projection).svg.png"/>
          <p:cNvPicPr>
            <a:picLocks noChangeAspect="1" noChangeArrowheads="1"/>
          </p:cNvPicPr>
          <p:nvPr/>
        </p:nvPicPr>
        <p:blipFill>
          <a:blip r:embed="rId2"/>
          <a:srcRect/>
          <a:stretch>
            <a:fillRect/>
          </a:stretch>
        </p:blipFill>
        <p:spPr bwMode="auto">
          <a:xfrm>
            <a:off x="4457700" y="1200150"/>
            <a:ext cx="3128963" cy="3128963"/>
          </a:xfrm>
          <a:prstGeom prst="rect">
            <a:avLst/>
          </a:prstGeom>
          <a:noFill/>
        </p:spPr>
      </p:pic>
    </p:spTree>
    <p:extLst>
      <p:ext uri="{BB962C8B-B14F-4D97-AF65-F5344CB8AC3E}">
        <p14:creationId xmlns:p14="http://schemas.microsoft.com/office/powerpoint/2010/main" val="325925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1350169" y="167878"/>
            <a:ext cx="6443663" cy="870347"/>
          </a:xfrm>
          <a:prstGeom prst="rect">
            <a:avLst/>
          </a:prstGeom>
          <a:noFill/>
          <a:ln>
            <a:noFill/>
          </a:ln>
        </p:spPr>
        <p:txBody>
          <a:bodyPr lIns="67500" tIns="35100" rIns="67500" bIns="35100" anchor="b" anchorCtr="0">
            <a:noAutofit/>
          </a:bodyPr>
          <a:lstStyle/>
          <a:p>
            <a:pPr>
              <a:spcBef>
                <a:spcPts val="0"/>
              </a:spcBef>
              <a:buSzPct val="25000"/>
            </a:pPr>
            <a:endParaRPr/>
          </a:p>
        </p:txBody>
      </p:sp>
      <p:pic>
        <p:nvPicPr>
          <p:cNvPr id="143" name="Shape 143"/>
          <p:cNvPicPr preferRelativeResize="0"/>
          <p:nvPr/>
        </p:nvPicPr>
        <p:blipFill rotWithShape="1">
          <a:blip r:embed="rId4">
            <a:alphaModFix/>
          </a:blip>
          <a:srcRect/>
          <a:stretch/>
        </p:blipFill>
        <p:spPr>
          <a:xfrm>
            <a:off x="1331119" y="303609"/>
            <a:ext cx="6480572" cy="857250"/>
          </a:xfrm>
          <a:prstGeom prst="rect">
            <a:avLst/>
          </a:prstGeom>
          <a:noFill/>
          <a:ln>
            <a:noFill/>
          </a:ln>
        </p:spPr>
      </p:pic>
      <p:grpSp>
        <p:nvGrpSpPr>
          <p:cNvPr id="144" name="Shape 144"/>
          <p:cNvGrpSpPr/>
          <p:nvPr/>
        </p:nvGrpSpPr>
        <p:grpSpPr>
          <a:xfrm>
            <a:off x="1818084" y="1633538"/>
            <a:ext cx="5551884" cy="1975246"/>
            <a:chOff x="900112" y="2178050"/>
            <a:chExt cx="7402512" cy="2633661"/>
          </a:xfrm>
        </p:grpSpPr>
        <p:pic>
          <p:nvPicPr>
            <p:cNvPr id="145" name="Shape 145"/>
            <p:cNvPicPr preferRelativeResize="0"/>
            <p:nvPr/>
          </p:nvPicPr>
          <p:blipFill rotWithShape="1">
            <a:blip r:embed="rId5">
              <a:alphaModFix/>
              <a:duotone>
                <a:prstClr val="black"/>
                <a:srgbClr val="D9C3A5">
                  <a:tint val="50000"/>
                  <a:satMod val="180000"/>
                </a:srgbClr>
              </a:duotone>
            </a:blip>
            <a:srcRect/>
            <a:stretch/>
          </p:blipFill>
          <p:spPr>
            <a:xfrm>
              <a:off x="900112" y="2178050"/>
              <a:ext cx="7402512" cy="2633661"/>
            </a:xfrm>
            <a:prstGeom prst="rect">
              <a:avLst/>
            </a:prstGeom>
            <a:noFill/>
            <a:ln>
              <a:noFill/>
            </a:ln>
          </p:spPr>
        </p:pic>
        <p:sp>
          <p:nvSpPr>
            <p:cNvPr id="146" name="Shape 146"/>
            <p:cNvSpPr txBox="1"/>
            <p:nvPr/>
          </p:nvSpPr>
          <p:spPr>
            <a:xfrm>
              <a:off x="1068387" y="2625725"/>
              <a:ext cx="7064374" cy="1149349"/>
            </a:xfrm>
            <a:prstGeom prst="rect">
              <a:avLst/>
            </a:prstGeom>
            <a:noFill/>
            <a:ln>
              <a:noFill/>
            </a:ln>
          </p:spPr>
          <p:txBody>
            <a:bodyPr lIns="67500" tIns="35100" rIns="67500" bIns="35100" anchor="t" anchorCtr="0">
              <a:noAutofit/>
            </a:bodyPr>
            <a:lstStyle/>
            <a:p>
              <a:pPr algn="ctr">
                <a:buClr>
                  <a:srgbClr val="FFFFFF"/>
                </a:buClr>
                <a:buSzPct val="25000"/>
                <a:buFont typeface="Verdana"/>
                <a:buNone/>
              </a:pPr>
              <a:r>
                <a:rPr lang="en-US" sz="2100" dirty="0">
                  <a:solidFill>
                    <a:srgbClr val="FFFFFF"/>
                  </a:solidFill>
                  <a:latin typeface="Verdana"/>
                  <a:ea typeface="Verdana"/>
                  <a:cs typeface="Verdana"/>
                  <a:sym typeface="Verdana"/>
                </a:rPr>
                <a:t>ADLSN:</a:t>
              </a:r>
            </a:p>
            <a:p>
              <a:pPr algn="ctr">
                <a:buClr>
                  <a:srgbClr val="FFFFFF"/>
                </a:buClr>
                <a:buSzPct val="25000"/>
                <a:buFont typeface="Verdana"/>
                <a:buNone/>
              </a:pPr>
              <a:r>
                <a:rPr lang="en-US" sz="2100" dirty="0">
                  <a:solidFill>
                    <a:srgbClr val="FFFFFF"/>
                  </a:solidFill>
                  <a:latin typeface="Verdana"/>
                  <a:ea typeface="Verdana"/>
                  <a:cs typeface="Verdana"/>
                  <a:sym typeface="Verdana"/>
                </a:rPr>
                <a:t>A Living Regional Community</a:t>
              </a:r>
            </a:p>
          </p:txBody>
        </p:sp>
      </p:grpSp>
    </p:spTree>
    <p:extLst>
      <p:ext uri="{BB962C8B-B14F-4D97-AF65-F5344CB8AC3E}">
        <p14:creationId xmlns:p14="http://schemas.microsoft.com/office/powerpoint/2010/main" val="3817513289"/>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4">
            <a:alphaModFix/>
          </a:blip>
          <a:srcRect/>
          <a:stretch/>
        </p:blipFill>
        <p:spPr>
          <a:xfrm>
            <a:off x="6257925" y="432197"/>
            <a:ext cx="1454944" cy="800099"/>
          </a:xfrm>
          <a:prstGeom prst="rect">
            <a:avLst/>
          </a:prstGeom>
          <a:noFill/>
          <a:ln>
            <a:noFill/>
          </a:ln>
        </p:spPr>
      </p:pic>
      <p:sp>
        <p:nvSpPr>
          <p:cNvPr id="159" name="Shape 159"/>
          <p:cNvSpPr txBox="1"/>
          <p:nvPr/>
        </p:nvSpPr>
        <p:spPr>
          <a:xfrm>
            <a:off x="1350169" y="171451"/>
            <a:ext cx="6443663" cy="800099"/>
          </a:xfrm>
          <a:prstGeom prst="rect">
            <a:avLst/>
          </a:prstGeom>
          <a:noFill/>
          <a:ln>
            <a:noFill/>
          </a:ln>
        </p:spPr>
        <p:txBody>
          <a:bodyPr lIns="67500" tIns="35100" rIns="67500" bIns="35100" anchor="b" anchorCtr="0">
            <a:noAutofit/>
          </a:bodyPr>
          <a:lstStyle/>
          <a:p>
            <a:pPr>
              <a:buClr>
                <a:srgbClr val="323232"/>
              </a:buClr>
              <a:buSzPct val="25000"/>
              <a:buFont typeface="Galdeano"/>
              <a:buNone/>
            </a:pPr>
            <a:r>
              <a:rPr lang="en-US" sz="2700" b="1">
                <a:solidFill>
                  <a:srgbClr val="323232"/>
                </a:solidFill>
                <a:latin typeface="Galdeano"/>
                <a:ea typeface="Galdeano"/>
                <a:cs typeface="Galdeano"/>
                <a:sym typeface="Galdeano"/>
              </a:rPr>
              <a:t>ADLSN Brief History</a:t>
            </a:r>
          </a:p>
        </p:txBody>
      </p:sp>
      <p:sp>
        <p:nvSpPr>
          <p:cNvPr id="160" name="Shape 160"/>
          <p:cNvSpPr txBox="1"/>
          <p:nvPr/>
        </p:nvSpPr>
        <p:spPr>
          <a:xfrm>
            <a:off x="1223963" y="1164431"/>
            <a:ext cx="6696075" cy="4113609"/>
          </a:xfrm>
          <a:prstGeom prst="rect">
            <a:avLst/>
          </a:prstGeom>
          <a:noFill/>
          <a:ln>
            <a:noFill/>
          </a:ln>
        </p:spPr>
        <p:txBody>
          <a:bodyPr lIns="68569" tIns="34275" rIns="68569" bIns="34275" anchor="t" anchorCtr="0">
            <a:noAutofit/>
          </a:bodyPr>
          <a:lstStyle/>
          <a:p>
            <a:pPr algn="ctr">
              <a:buClr>
                <a:srgbClr val="000000"/>
              </a:buClr>
              <a:buSzPct val="25000"/>
              <a:buFont typeface="Galdeano"/>
              <a:buNone/>
            </a:pPr>
            <a:r>
              <a:rPr lang="en-US" sz="1800">
                <a:latin typeface="Galdeano"/>
                <a:ea typeface="Galdeano"/>
                <a:cs typeface="Galdeano"/>
                <a:sym typeface="Galdeano"/>
              </a:rPr>
              <a:t>Initial network: </a:t>
            </a:r>
            <a:r>
              <a:rPr lang="en-US" sz="1950" b="1">
                <a:latin typeface="Galdeano"/>
                <a:ea typeface="Galdeano"/>
                <a:cs typeface="Galdeano"/>
                <a:sym typeface="Galdeano"/>
              </a:rPr>
              <a:t>S</a:t>
            </a:r>
            <a:r>
              <a:rPr lang="en-US" sz="1800" b="1">
                <a:latin typeface="Galdeano"/>
                <a:ea typeface="Galdeano"/>
                <a:cs typeface="Galdeano"/>
                <a:sym typeface="Galdeano"/>
              </a:rPr>
              <a:t>outh </a:t>
            </a:r>
            <a:r>
              <a:rPr lang="en-US" sz="1950" b="1">
                <a:latin typeface="Galdeano"/>
                <a:ea typeface="Galdeano"/>
                <a:cs typeface="Galdeano"/>
                <a:sym typeface="Galdeano"/>
              </a:rPr>
              <a:t>A</a:t>
            </a:r>
            <a:r>
              <a:rPr lang="en-US" sz="1800" b="1">
                <a:latin typeface="Galdeano"/>
                <a:ea typeface="Galdeano"/>
                <a:cs typeface="Galdeano"/>
                <a:sym typeface="Galdeano"/>
              </a:rPr>
              <a:t>frican </a:t>
            </a:r>
            <a:r>
              <a:rPr lang="en-US" sz="1950" b="1">
                <a:latin typeface="Galdeano"/>
                <a:ea typeface="Galdeano"/>
                <a:cs typeface="Galdeano"/>
                <a:sym typeface="Galdeano"/>
              </a:rPr>
              <a:t>G</a:t>
            </a:r>
            <a:r>
              <a:rPr lang="en-US" sz="1800" b="1">
                <a:latin typeface="Galdeano"/>
                <a:ea typeface="Galdeano"/>
                <a:cs typeface="Galdeano"/>
                <a:sym typeface="Galdeano"/>
              </a:rPr>
              <a:t>reenstone </a:t>
            </a:r>
            <a:r>
              <a:rPr lang="en-US" sz="1950" b="1">
                <a:latin typeface="Galdeano"/>
                <a:ea typeface="Galdeano"/>
                <a:cs typeface="Galdeano"/>
                <a:sym typeface="Galdeano"/>
              </a:rPr>
              <a:t>S</a:t>
            </a:r>
            <a:r>
              <a:rPr lang="en-US" sz="1800" b="1">
                <a:latin typeface="Galdeano"/>
                <a:ea typeface="Galdeano"/>
                <a:cs typeface="Galdeano"/>
                <a:sym typeface="Galdeano"/>
              </a:rPr>
              <a:t>upport </a:t>
            </a:r>
            <a:r>
              <a:rPr lang="en-US" sz="1950" b="1">
                <a:latin typeface="Galdeano"/>
                <a:ea typeface="Galdeano"/>
                <a:cs typeface="Galdeano"/>
                <a:sym typeface="Galdeano"/>
              </a:rPr>
              <a:t>N</a:t>
            </a:r>
            <a:r>
              <a:rPr lang="en-US" sz="1800" b="1">
                <a:latin typeface="Galdeano"/>
                <a:ea typeface="Galdeano"/>
                <a:cs typeface="Galdeano"/>
                <a:sym typeface="Galdeano"/>
              </a:rPr>
              <a:t>etwork</a:t>
            </a:r>
            <a:r>
              <a:rPr lang="en-US" sz="1800">
                <a:latin typeface="Galdeano"/>
                <a:ea typeface="Galdeano"/>
                <a:cs typeface="Galdeano"/>
                <a:sym typeface="Galdeano"/>
              </a:rPr>
              <a:t> </a:t>
            </a:r>
          </a:p>
          <a:p>
            <a:pPr algn="ctr">
              <a:buClr>
                <a:srgbClr val="000000"/>
              </a:buClr>
              <a:buSzPct val="25000"/>
              <a:buFont typeface="Galdeano"/>
              <a:buNone/>
            </a:pPr>
            <a:r>
              <a:rPr lang="en-US" sz="1650" i="1">
                <a:latin typeface="Galdeano"/>
                <a:ea typeface="Galdeano"/>
                <a:cs typeface="Galdeano"/>
                <a:sym typeface="Galdeano"/>
              </a:rPr>
              <a:t>To promote and provide training to use this popular open source digital library software to set up digital collections and repositories</a:t>
            </a:r>
          </a:p>
          <a:p>
            <a:pPr algn="ctr">
              <a:buClr>
                <a:srgbClr val="000000"/>
              </a:buClr>
              <a:buFont typeface="Arial"/>
              <a:buNone/>
            </a:pPr>
            <a:endParaRPr sz="1800" b="1">
              <a:latin typeface="Galdeano"/>
              <a:ea typeface="Galdeano"/>
              <a:cs typeface="Galdeano"/>
              <a:sym typeface="Galdeano"/>
            </a:endParaRPr>
          </a:p>
          <a:p>
            <a:pPr algn="ctr">
              <a:buClr>
                <a:srgbClr val="000000"/>
              </a:buClr>
              <a:buSzPct val="25000"/>
              <a:buFont typeface="Galdeano"/>
              <a:buNone/>
            </a:pPr>
            <a:r>
              <a:rPr lang="en-US" sz="1800" b="1">
                <a:latin typeface="Galdeano"/>
                <a:ea typeface="Galdeano"/>
                <a:cs typeface="Galdeano"/>
                <a:sym typeface="Galdeano"/>
              </a:rPr>
              <a:t>US funding + eIFL FOSS support led to a series of projects</a:t>
            </a:r>
            <a:r>
              <a:rPr lang="en-US" sz="1800">
                <a:latin typeface="Galdeano"/>
                <a:ea typeface="Galdeano"/>
                <a:cs typeface="Galdeano"/>
                <a:sym typeface="Galdeano"/>
              </a:rPr>
              <a:t>: </a:t>
            </a:r>
          </a:p>
          <a:p>
            <a:pPr algn="ctr">
              <a:spcBef>
                <a:spcPts val="225"/>
              </a:spcBef>
              <a:buClr>
                <a:srgbClr val="000000"/>
              </a:buClr>
              <a:buSzPct val="25000"/>
            </a:pPr>
            <a:r>
              <a:rPr lang="en-US" sz="1650" i="1">
                <a:latin typeface="Galdeano"/>
                <a:ea typeface="Galdeano"/>
                <a:cs typeface="Galdeano"/>
                <a:sym typeface="Galdeano"/>
              </a:rPr>
              <a:t>To pilot and implement the network extension in collaboration with champion institutions &amp; professionals</a:t>
            </a:r>
          </a:p>
          <a:p>
            <a:pPr algn="ctr">
              <a:spcBef>
                <a:spcPts val="825"/>
              </a:spcBef>
              <a:buClr>
                <a:srgbClr val="000000"/>
              </a:buClr>
            </a:pPr>
            <a:endParaRPr sz="1800">
              <a:latin typeface="Galdeano"/>
              <a:ea typeface="Galdeano"/>
              <a:cs typeface="Galdeano"/>
              <a:sym typeface="Galdeano"/>
            </a:endParaRPr>
          </a:p>
          <a:p>
            <a:pPr algn="ctr">
              <a:spcBef>
                <a:spcPts val="1200"/>
              </a:spcBef>
              <a:buClr>
                <a:srgbClr val="000000"/>
              </a:buClr>
            </a:pPr>
            <a:endParaRPr sz="1800">
              <a:latin typeface="Galdeano"/>
              <a:ea typeface="Galdeano"/>
              <a:cs typeface="Galdeano"/>
              <a:sym typeface="Galdeano"/>
            </a:endParaRPr>
          </a:p>
          <a:p>
            <a:pPr algn="ctr">
              <a:spcBef>
                <a:spcPts val="375"/>
              </a:spcBef>
              <a:buClr>
                <a:srgbClr val="000000"/>
              </a:buClr>
              <a:buSzPct val="25000"/>
            </a:pPr>
            <a:r>
              <a:rPr lang="en-US" sz="1800" b="1">
                <a:latin typeface="Galdeano"/>
                <a:ea typeface="Galdeano"/>
                <a:cs typeface="Galdeano"/>
                <a:sym typeface="Galdeano"/>
              </a:rPr>
              <a:t>“Train-the-trainer” approach </a:t>
            </a:r>
          </a:p>
          <a:p>
            <a:pPr algn="ctr">
              <a:buClr>
                <a:srgbClr val="000000"/>
              </a:buClr>
              <a:buSzPct val="25000"/>
              <a:buFont typeface="Galdeano"/>
              <a:buNone/>
            </a:pPr>
            <a:r>
              <a:rPr lang="en-US" sz="1650" i="1">
                <a:latin typeface="Galdeano"/>
                <a:ea typeface="Galdeano"/>
                <a:cs typeface="Galdeano"/>
                <a:sym typeface="Galdeano"/>
              </a:rPr>
              <a:t>Spreads to other Southern, then Eastern and Western African countries</a:t>
            </a:r>
          </a:p>
          <a:p>
            <a:pPr algn="ctr">
              <a:buClr>
                <a:srgbClr val="000000"/>
              </a:buClr>
              <a:buFont typeface="Arial"/>
              <a:buNone/>
            </a:pPr>
            <a:endParaRPr sz="1800">
              <a:latin typeface="Galdeano"/>
              <a:ea typeface="Galdeano"/>
              <a:cs typeface="Galdeano"/>
              <a:sym typeface="Galdeano"/>
            </a:endParaRPr>
          </a:p>
          <a:p>
            <a:endParaRPr sz="1800">
              <a:latin typeface="Galdeano"/>
              <a:ea typeface="Galdeano"/>
              <a:cs typeface="Galdeano"/>
              <a:sym typeface="Galdeano"/>
            </a:endParaRPr>
          </a:p>
        </p:txBody>
      </p:sp>
      <p:pic>
        <p:nvPicPr>
          <p:cNvPr id="161" name="Shape 161"/>
          <p:cNvPicPr preferRelativeResize="0"/>
          <p:nvPr/>
        </p:nvPicPr>
        <p:blipFill rotWithShape="1">
          <a:blip r:embed="rId5">
            <a:alphaModFix/>
          </a:blip>
          <a:srcRect/>
          <a:stretch/>
        </p:blipFill>
        <p:spPr>
          <a:xfrm>
            <a:off x="6116240" y="3321844"/>
            <a:ext cx="1128712" cy="500062"/>
          </a:xfrm>
          <a:prstGeom prst="rect">
            <a:avLst/>
          </a:prstGeom>
          <a:noFill/>
          <a:ln>
            <a:noFill/>
          </a:ln>
        </p:spPr>
      </p:pic>
      <p:pic>
        <p:nvPicPr>
          <p:cNvPr id="162" name="Shape 162"/>
          <p:cNvPicPr preferRelativeResize="0"/>
          <p:nvPr/>
        </p:nvPicPr>
        <p:blipFill rotWithShape="1">
          <a:blip r:embed="rId6">
            <a:alphaModFix/>
          </a:blip>
          <a:srcRect/>
          <a:stretch/>
        </p:blipFill>
        <p:spPr>
          <a:xfrm>
            <a:off x="1587103" y="3321844"/>
            <a:ext cx="1607344" cy="500062"/>
          </a:xfrm>
          <a:prstGeom prst="rect">
            <a:avLst/>
          </a:prstGeom>
          <a:noFill/>
          <a:ln>
            <a:noFill/>
          </a:ln>
        </p:spPr>
      </p:pic>
      <p:pic>
        <p:nvPicPr>
          <p:cNvPr id="163" name="Shape 163"/>
          <p:cNvPicPr preferRelativeResize="0"/>
          <p:nvPr/>
        </p:nvPicPr>
        <p:blipFill rotWithShape="1">
          <a:blip r:embed="rId7">
            <a:alphaModFix/>
          </a:blip>
          <a:srcRect/>
          <a:stretch/>
        </p:blipFill>
        <p:spPr>
          <a:xfrm>
            <a:off x="3465908" y="3186113"/>
            <a:ext cx="964406" cy="785812"/>
          </a:xfrm>
          <a:prstGeom prst="rect">
            <a:avLst/>
          </a:prstGeom>
          <a:noFill/>
          <a:ln>
            <a:noFill/>
          </a:ln>
        </p:spPr>
      </p:pic>
      <p:pic>
        <p:nvPicPr>
          <p:cNvPr id="164" name="Shape 164"/>
          <p:cNvPicPr preferRelativeResize="0"/>
          <p:nvPr/>
        </p:nvPicPr>
        <p:blipFill rotWithShape="1">
          <a:blip r:embed="rId8">
            <a:alphaModFix/>
          </a:blip>
          <a:srcRect/>
          <a:stretch/>
        </p:blipFill>
        <p:spPr>
          <a:xfrm>
            <a:off x="4602956" y="3429000"/>
            <a:ext cx="1400175" cy="428625"/>
          </a:xfrm>
          <a:prstGeom prst="rect">
            <a:avLst/>
          </a:prstGeom>
          <a:noFill/>
          <a:ln>
            <a:noFill/>
          </a:ln>
        </p:spPr>
      </p:pic>
    </p:spTree>
    <p:extLst>
      <p:ext uri="{BB962C8B-B14F-4D97-AF65-F5344CB8AC3E}">
        <p14:creationId xmlns:p14="http://schemas.microsoft.com/office/powerpoint/2010/main" val="17350791"/>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Shape 169"/>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sp>
        <p:nvSpPr>
          <p:cNvPr id="170" name="Shape 170"/>
          <p:cNvSpPr txBox="1"/>
          <p:nvPr/>
        </p:nvSpPr>
        <p:spPr>
          <a:xfrm>
            <a:off x="1709738" y="-29765"/>
            <a:ext cx="5967412" cy="434577"/>
          </a:xfrm>
          <a:prstGeom prst="rect">
            <a:avLst/>
          </a:prstGeom>
          <a:noFill/>
          <a:ln>
            <a:noFill/>
          </a:ln>
        </p:spPr>
        <p:txBody>
          <a:bodyPr lIns="68569" tIns="34275" rIns="68569" bIns="34275" anchor="b" anchorCtr="0">
            <a:noAutofit/>
          </a:bodyPr>
          <a:lstStyle/>
          <a:p>
            <a:pPr algn="ctr">
              <a:buClr>
                <a:srgbClr val="FFFFFF"/>
              </a:buClr>
              <a:buSzPct val="25000"/>
              <a:buFont typeface="Verdana"/>
              <a:buNone/>
            </a:pPr>
            <a:r>
              <a:rPr lang="en-US" sz="2400">
                <a:solidFill>
                  <a:srgbClr val="FFFFFF"/>
                </a:solidFill>
                <a:latin typeface="Verdana"/>
                <a:ea typeface="Verdana"/>
                <a:cs typeface="Verdana"/>
                <a:sym typeface="Verdana"/>
              </a:rPr>
              <a:t>From SAGSN → ADLSN </a:t>
            </a:r>
          </a:p>
        </p:txBody>
      </p:sp>
      <p:sp>
        <p:nvSpPr>
          <p:cNvPr id="171" name="Shape 171"/>
          <p:cNvSpPr/>
          <p:nvPr/>
        </p:nvSpPr>
        <p:spPr>
          <a:xfrm>
            <a:off x="1277540" y="1377553"/>
            <a:ext cx="6504384" cy="323849"/>
          </a:xfrm>
          <a:prstGeom prst="roundRect">
            <a:avLst>
              <a:gd name="adj" fmla="val 79"/>
            </a:avLst>
          </a:prstGeom>
          <a:gradFill>
            <a:gsLst>
              <a:gs pos="0">
                <a:srgbClr val="800000"/>
              </a:gs>
              <a:gs pos="50000">
                <a:srgbClr val="DC2300"/>
              </a:gs>
              <a:gs pos="100000">
                <a:srgbClr val="800000"/>
              </a:gs>
            </a:gsLst>
            <a:lin ang="5400000" scaled="0"/>
          </a:gradFill>
          <a:ln w="9525" cap="flat" cmpd="sng">
            <a:solidFill>
              <a:srgbClr val="808080"/>
            </a:solidFill>
            <a:prstDash val="solid"/>
            <a:round/>
            <a:headEnd type="none" w="med" len="med"/>
            <a:tailEnd type="none" w="med" len="med"/>
          </a:ln>
        </p:spPr>
        <p:txBody>
          <a:bodyPr lIns="68569" tIns="34275" rIns="68569" bIns="34275" anchor="ctr" anchorCtr="0">
            <a:noAutofit/>
          </a:bodyPr>
          <a:lstStyle/>
          <a:p>
            <a:endParaRPr sz="1800"/>
          </a:p>
        </p:txBody>
      </p:sp>
      <p:cxnSp>
        <p:nvCxnSpPr>
          <p:cNvPr id="172" name="Shape 172"/>
          <p:cNvCxnSpPr/>
          <p:nvPr/>
        </p:nvCxnSpPr>
        <p:spPr>
          <a:xfrm>
            <a:off x="1385888" y="1377553"/>
            <a:ext cx="1190" cy="323849"/>
          </a:xfrm>
          <a:prstGeom prst="straightConnector1">
            <a:avLst/>
          </a:prstGeom>
          <a:noFill/>
          <a:ln w="36000" cap="flat" cmpd="sng">
            <a:solidFill>
              <a:srgbClr val="000000"/>
            </a:solidFill>
            <a:prstDash val="solid"/>
            <a:round/>
            <a:headEnd type="none" w="med" len="med"/>
            <a:tailEnd type="none" w="med" len="med"/>
          </a:ln>
        </p:spPr>
      </p:cxnSp>
      <p:cxnSp>
        <p:nvCxnSpPr>
          <p:cNvPr id="173" name="Shape 173"/>
          <p:cNvCxnSpPr/>
          <p:nvPr/>
        </p:nvCxnSpPr>
        <p:spPr>
          <a:xfrm>
            <a:off x="7487840" y="1377553"/>
            <a:ext cx="1190" cy="323849"/>
          </a:xfrm>
          <a:prstGeom prst="straightConnector1">
            <a:avLst/>
          </a:prstGeom>
          <a:noFill/>
          <a:ln w="36000" cap="flat" cmpd="sng">
            <a:solidFill>
              <a:srgbClr val="000000"/>
            </a:solidFill>
            <a:prstDash val="solid"/>
            <a:round/>
            <a:headEnd type="none" w="med" len="med"/>
            <a:tailEnd type="none" w="med" len="med"/>
          </a:ln>
        </p:spPr>
      </p:cxnSp>
      <p:sp>
        <p:nvSpPr>
          <p:cNvPr id="174" name="Shape 174"/>
          <p:cNvSpPr txBox="1"/>
          <p:nvPr/>
        </p:nvSpPr>
        <p:spPr>
          <a:xfrm>
            <a:off x="1332310" y="998934"/>
            <a:ext cx="647699" cy="31908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2004</a:t>
            </a:r>
          </a:p>
        </p:txBody>
      </p:sp>
      <p:sp>
        <p:nvSpPr>
          <p:cNvPr id="175" name="Shape 175"/>
          <p:cNvSpPr/>
          <p:nvPr/>
        </p:nvSpPr>
        <p:spPr>
          <a:xfrm rot="5340000">
            <a:off x="7577733" y="1430536"/>
            <a:ext cx="647699" cy="213121"/>
          </a:xfrm>
          <a:prstGeom prst="triangle">
            <a:avLst>
              <a:gd name="adj" fmla="val 10800"/>
            </a:avLst>
          </a:prstGeom>
          <a:gradFill>
            <a:gsLst>
              <a:gs pos="0">
                <a:srgbClr val="800000"/>
              </a:gs>
              <a:gs pos="50000">
                <a:srgbClr val="DC2300"/>
              </a:gs>
              <a:gs pos="100000">
                <a:srgbClr val="800000"/>
              </a:gs>
            </a:gsLst>
            <a:lin ang="5400000" scaled="0"/>
          </a:gradFill>
          <a:ln w="9525" cap="flat" cmpd="sng">
            <a:solidFill>
              <a:srgbClr val="808080"/>
            </a:solidFill>
            <a:prstDash val="solid"/>
            <a:round/>
            <a:headEnd type="none" w="med" len="med"/>
            <a:tailEnd type="none" w="med" len="med"/>
          </a:ln>
        </p:spPr>
        <p:txBody>
          <a:bodyPr lIns="68569" tIns="34275" rIns="68569" bIns="34275" anchor="ctr" anchorCtr="0">
            <a:noAutofit/>
          </a:bodyPr>
          <a:lstStyle/>
          <a:p>
            <a:endParaRPr sz="1800"/>
          </a:p>
        </p:txBody>
      </p:sp>
      <p:sp>
        <p:nvSpPr>
          <p:cNvPr id="176" name="Shape 176"/>
          <p:cNvSpPr txBox="1"/>
          <p:nvPr/>
        </p:nvSpPr>
        <p:spPr>
          <a:xfrm>
            <a:off x="4356497" y="647700"/>
            <a:ext cx="647699" cy="31908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2009</a:t>
            </a:r>
          </a:p>
        </p:txBody>
      </p:sp>
      <p:cxnSp>
        <p:nvCxnSpPr>
          <p:cNvPr id="177" name="Shape 177"/>
          <p:cNvCxnSpPr/>
          <p:nvPr/>
        </p:nvCxnSpPr>
        <p:spPr>
          <a:xfrm flipH="1">
            <a:off x="1996678" y="964407"/>
            <a:ext cx="26193" cy="736996"/>
          </a:xfrm>
          <a:prstGeom prst="straightConnector1">
            <a:avLst/>
          </a:prstGeom>
          <a:noFill/>
          <a:ln w="36000" cap="flat" cmpd="sng">
            <a:solidFill>
              <a:srgbClr val="000000"/>
            </a:solidFill>
            <a:prstDash val="solid"/>
            <a:round/>
            <a:headEnd type="none" w="med" len="med"/>
            <a:tailEnd type="none" w="med" len="med"/>
          </a:ln>
        </p:spPr>
      </p:cxnSp>
      <p:cxnSp>
        <p:nvCxnSpPr>
          <p:cNvPr id="178" name="Shape 178"/>
          <p:cNvCxnSpPr/>
          <p:nvPr/>
        </p:nvCxnSpPr>
        <p:spPr>
          <a:xfrm>
            <a:off x="2601515" y="1377553"/>
            <a:ext cx="1190" cy="323849"/>
          </a:xfrm>
          <a:prstGeom prst="straightConnector1">
            <a:avLst/>
          </a:prstGeom>
          <a:noFill/>
          <a:ln w="36000" cap="flat" cmpd="sng">
            <a:solidFill>
              <a:srgbClr val="000000"/>
            </a:solidFill>
            <a:prstDash val="solid"/>
            <a:round/>
            <a:headEnd type="none" w="med" len="med"/>
            <a:tailEnd type="none" w="med" len="med"/>
          </a:ln>
        </p:spPr>
      </p:cxnSp>
      <p:sp>
        <p:nvSpPr>
          <p:cNvPr id="179" name="Shape 179"/>
          <p:cNvSpPr txBox="1"/>
          <p:nvPr/>
        </p:nvSpPr>
        <p:spPr>
          <a:xfrm>
            <a:off x="2520553" y="998934"/>
            <a:ext cx="647699" cy="31908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2006</a:t>
            </a:r>
          </a:p>
        </p:txBody>
      </p:sp>
      <p:sp>
        <p:nvSpPr>
          <p:cNvPr id="180" name="Shape 180"/>
          <p:cNvSpPr txBox="1"/>
          <p:nvPr/>
        </p:nvSpPr>
        <p:spPr>
          <a:xfrm>
            <a:off x="3113484" y="621507"/>
            <a:ext cx="647699" cy="31908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2007</a:t>
            </a:r>
          </a:p>
        </p:txBody>
      </p:sp>
      <p:cxnSp>
        <p:nvCxnSpPr>
          <p:cNvPr id="181" name="Shape 181"/>
          <p:cNvCxnSpPr/>
          <p:nvPr/>
        </p:nvCxnSpPr>
        <p:spPr>
          <a:xfrm>
            <a:off x="3869532" y="1377553"/>
            <a:ext cx="1190" cy="323849"/>
          </a:xfrm>
          <a:prstGeom prst="straightConnector1">
            <a:avLst/>
          </a:prstGeom>
          <a:noFill/>
          <a:ln w="36000" cap="flat" cmpd="sng">
            <a:solidFill>
              <a:srgbClr val="000000"/>
            </a:solidFill>
            <a:prstDash val="solid"/>
            <a:round/>
            <a:headEnd type="none" w="med" len="med"/>
            <a:tailEnd type="none" w="med" len="med"/>
          </a:ln>
        </p:spPr>
      </p:cxnSp>
      <p:sp>
        <p:nvSpPr>
          <p:cNvPr id="182" name="Shape 182"/>
          <p:cNvSpPr txBox="1"/>
          <p:nvPr/>
        </p:nvSpPr>
        <p:spPr>
          <a:xfrm>
            <a:off x="3734991" y="998934"/>
            <a:ext cx="647699" cy="869156"/>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2008</a:t>
            </a:r>
          </a:p>
        </p:txBody>
      </p:sp>
      <p:cxnSp>
        <p:nvCxnSpPr>
          <p:cNvPr id="183" name="Shape 183"/>
          <p:cNvCxnSpPr/>
          <p:nvPr/>
        </p:nvCxnSpPr>
        <p:spPr>
          <a:xfrm>
            <a:off x="5044678" y="1377553"/>
            <a:ext cx="1190" cy="323849"/>
          </a:xfrm>
          <a:prstGeom prst="straightConnector1">
            <a:avLst/>
          </a:prstGeom>
          <a:noFill/>
          <a:ln w="36000" cap="flat" cmpd="sng">
            <a:solidFill>
              <a:srgbClr val="000000"/>
            </a:solidFill>
            <a:prstDash val="solid"/>
            <a:round/>
            <a:headEnd type="none" w="med" len="med"/>
            <a:tailEnd type="none" w="med" len="med"/>
          </a:ln>
        </p:spPr>
      </p:cxnSp>
      <p:sp>
        <p:nvSpPr>
          <p:cNvPr id="184" name="Shape 184"/>
          <p:cNvSpPr txBox="1"/>
          <p:nvPr/>
        </p:nvSpPr>
        <p:spPr>
          <a:xfrm>
            <a:off x="5557838" y="647700"/>
            <a:ext cx="647699" cy="31908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2011</a:t>
            </a:r>
          </a:p>
        </p:txBody>
      </p:sp>
      <p:cxnSp>
        <p:nvCxnSpPr>
          <p:cNvPr id="185" name="Shape 185"/>
          <p:cNvCxnSpPr/>
          <p:nvPr/>
        </p:nvCxnSpPr>
        <p:spPr>
          <a:xfrm>
            <a:off x="6286501" y="1377553"/>
            <a:ext cx="1190" cy="323849"/>
          </a:xfrm>
          <a:prstGeom prst="straightConnector1">
            <a:avLst/>
          </a:prstGeom>
          <a:noFill/>
          <a:ln w="36000" cap="flat" cmpd="sng">
            <a:solidFill>
              <a:srgbClr val="000000"/>
            </a:solidFill>
            <a:prstDash val="solid"/>
            <a:round/>
            <a:headEnd type="none" w="med" len="med"/>
            <a:tailEnd type="none" w="med" len="med"/>
          </a:ln>
        </p:spPr>
      </p:cxnSp>
      <p:sp>
        <p:nvSpPr>
          <p:cNvPr id="186" name="Shape 186"/>
          <p:cNvSpPr txBox="1"/>
          <p:nvPr/>
        </p:nvSpPr>
        <p:spPr>
          <a:xfrm>
            <a:off x="6151959" y="998934"/>
            <a:ext cx="647699" cy="31908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2012</a:t>
            </a:r>
          </a:p>
        </p:txBody>
      </p:sp>
      <p:sp>
        <p:nvSpPr>
          <p:cNvPr id="187" name="Shape 187"/>
          <p:cNvSpPr txBox="1"/>
          <p:nvPr/>
        </p:nvSpPr>
        <p:spPr>
          <a:xfrm>
            <a:off x="6799659" y="647700"/>
            <a:ext cx="647699" cy="404812"/>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2013</a:t>
            </a:r>
          </a:p>
        </p:txBody>
      </p:sp>
      <p:sp>
        <p:nvSpPr>
          <p:cNvPr id="188" name="Shape 188"/>
          <p:cNvSpPr txBox="1"/>
          <p:nvPr/>
        </p:nvSpPr>
        <p:spPr>
          <a:xfrm>
            <a:off x="1926432" y="647701"/>
            <a:ext cx="647699" cy="570308"/>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2005</a:t>
            </a:r>
          </a:p>
          <a:p>
            <a:endParaRPr sz="1650"/>
          </a:p>
        </p:txBody>
      </p:sp>
      <p:sp>
        <p:nvSpPr>
          <p:cNvPr id="189" name="Shape 189"/>
          <p:cNvSpPr txBox="1"/>
          <p:nvPr/>
        </p:nvSpPr>
        <p:spPr>
          <a:xfrm>
            <a:off x="4923235" y="998934"/>
            <a:ext cx="647699" cy="37742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650"/>
              <a:t>2010</a:t>
            </a:r>
          </a:p>
        </p:txBody>
      </p:sp>
      <p:cxnSp>
        <p:nvCxnSpPr>
          <p:cNvPr id="190" name="Shape 190"/>
          <p:cNvCxnSpPr/>
          <p:nvPr/>
        </p:nvCxnSpPr>
        <p:spPr>
          <a:xfrm flipH="1">
            <a:off x="3171825" y="951309"/>
            <a:ext cx="26193" cy="736996"/>
          </a:xfrm>
          <a:prstGeom prst="straightConnector1">
            <a:avLst/>
          </a:prstGeom>
          <a:noFill/>
          <a:ln w="36000" cap="flat" cmpd="sng">
            <a:solidFill>
              <a:srgbClr val="000000"/>
            </a:solidFill>
            <a:prstDash val="solid"/>
            <a:round/>
            <a:headEnd type="none" w="med" len="med"/>
            <a:tailEnd type="none" w="med" len="med"/>
          </a:ln>
        </p:spPr>
      </p:cxnSp>
      <p:cxnSp>
        <p:nvCxnSpPr>
          <p:cNvPr id="191" name="Shape 191"/>
          <p:cNvCxnSpPr/>
          <p:nvPr/>
        </p:nvCxnSpPr>
        <p:spPr>
          <a:xfrm flipH="1">
            <a:off x="4427934" y="964407"/>
            <a:ext cx="26193" cy="736996"/>
          </a:xfrm>
          <a:prstGeom prst="straightConnector1">
            <a:avLst/>
          </a:prstGeom>
          <a:noFill/>
          <a:ln w="36000" cap="flat" cmpd="sng">
            <a:solidFill>
              <a:srgbClr val="000000"/>
            </a:solidFill>
            <a:prstDash val="solid"/>
            <a:round/>
            <a:headEnd type="none" w="med" len="med"/>
            <a:tailEnd type="none" w="med" len="med"/>
          </a:ln>
        </p:spPr>
      </p:cxnSp>
      <p:cxnSp>
        <p:nvCxnSpPr>
          <p:cNvPr id="192" name="Shape 192"/>
          <p:cNvCxnSpPr/>
          <p:nvPr/>
        </p:nvCxnSpPr>
        <p:spPr>
          <a:xfrm flipH="1">
            <a:off x="5656659" y="977503"/>
            <a:ext cx="26193" cy="736996"/>
          </a:xfrm>
          <a:prstGeom prst="straightConnector1">
            <a:avLst/>
          </a:prstGeom>
          <a:noFill/>
          <a:ln w="36000" cap="flat" cmpd="sng">
            <a:solidFill>
              <a:srgbClr val="000000"/>
            </a:solidFill>
            <a:prstDash val="solid"/>
            <a:round/>
            <a:headEnd type="none" w="med" len="med"/>
            <a:tailEnd type="none" w="med" len="med"/>
          </a:ln>
        </p:spPr>
      </p:cxnSp>
      <p:cxnSp>
        <p:nvCxnSpPr>
          <p:cNvPr id="193" name="Shape 193"/>
          <p:cNvCxnSpPr/>
          <p:nvPr/>
        </p:nvCxnSpPr>
        <p:spPr>
          <a:xfrm flipH="1">
            <a:off x="6885383" y="964407"/>
            <a:ext cx="26193" cy="736996"/>
          </a:xfrm>
          <a:prstGeom prst="straightConnector1">
            <a:avLst/>
          </a:prstGeom>
          <a:noFill/>
          <a:ln w="36000" cap="flat" cmpd="sng">
            <a:solidFill>
              <a:srgbClr val="000000"/>
            </a:solidFill>
            <a:prstDash val="solid"/>
            <a:round/>
            <a:headEnd type="none" w="med" len="med"/>
            <a:tailEnd type="none" w="med" len="med"/>
          </a:ln>
        </p:spPr>
      </p:cxnSp>
      <p:sp>
        <p:nvSpPr>
          <p:cNvPr id="194" name="Shape 194"/>
          <p:cNvSpPr txBox="1"/>
          <p:nvPr/>
        </p:nvSpPr>
        <p:spPr>
          <a:xfrm>
            <a:off x="7298532" y="998934"/>
            <a:ext cx="647699" cy="341709"/>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800"/>
              <a:t>2014</a:t>
            </a:r>
          </a:p>
        </p:txBody>
      </p:sp>
      <p:sp>
        <p:nvSpPr>
          <p:cNvPr id="195" name="Shape 195"/>
          <p:cNvSpPr/>
          <p:nvPr/>
        </p:nvSpPr>
        <p:spPr>
          <a:xfrm rot="5340000">
            <a:off x="7349132" y="2278261"/>
            <a:ext cx="1052512" cy="213121"/>
          </a:xfrm>
          <a:prstGeom prst="triangle">
            <a:avLst>
              <a:gd name="adj" fmla="val 10800"/>
            </a:avLst>
          </a:prstGeom>
          <a:gradFill>
            <a:gsLst>
              <a:gs pos="0">
                <a:srgbClr val="996633"/>
              </a:gs>
              <a:gs pos="50000">
                <a:srgbClr val="FFFF66"/>
              </a:gs>
              <a:gs pos="100000">
                <a:srgbClr val="996633"/>
              </a:gs>
            </a:gsLst>
            <a:lin ang="5400000" scaled="0"/>
          </a:gradFill>
          <a:ln w="9525" cap="flat" cmpd="sng">
            <a:solidFill>
              <a:srgbClr val="808080"/>
            </a:solidFill>
            <a:prstDash val="solid"/>
            <a:round/>
            <a:headEnd type="none" w="med" len="med"/>
            <a:tailEnd type="none" w="med" len="med"/>
          </a:ln>
        </p:spPr>
        <p:txBody>
          <a:bodyPr lIns="68569" tIns="34275" rIns="68569" bIns="34275" anchor="ctr" anchorCtr="0">
            <a:noAutofit/>
          </a:bodyPr>
          <a:lstStyle/>
          <a:p>
            <a:endParaRPr sz="1800"/>
          </a:p>
        </p:txBody>
      </p:sp>
      <p:cxnSp>
        <p:nvCxnSpPr>
          <p:cNvPr id="196" name="Shape 196"/>
          <p:cNvCxnSpPr/>
          <p:nvPr/>
        </p:nvCxnSpPr>
        <p:spPr>
          <a:xfrm>
            <a:off x="1372791" y="1701402"/>
            <a:ext cx="1190" cy="702468"/>
          </a:xfrm>
          <a:prstGeom prst="straightConnector1">
            <a:avLst/>
          </a:prstGeom>
          <a:noFill/>
          <a:ln w="54000" cap="flat" cmpd="sng">
            <a:solidFill>
              <a:srgbClr val="000000"/>
            </a:solidFill>
            <a:prstDash val="solid"/>
            <a:round/>
            <a:headEnd type="none" w="med" len="med"/>
            <a:tailEnd type="none" w="med" len="med"/>
          </a:ln>
        </p:spPr>
      </p:cxnSp>
      <p:sp>
        <p:nvSpPr>
          <p:cNvPr id="197" name="Shape 197"/>
          <p:cNvSpPr txBox="1"/>
          <p:nvPr/>
        </p:nvSpPr>
        <p:spPr>
          <a:xfrm>
            <a:off x="1358503" y="4400550"/>
            <a:ext cx="6210299" cy="404812"/>
          </a:xfrm>
          <a:prstGeom prst="rect">
            <a:avLst/>
          </a:prstGeom>
          <a:noFill/>
          <a:ln>
            <a:noFill/>
          </a:ln>
        </p:spPr>
        <p:txBody>
          <a:bodyPr lIns="67500" tIns="33750" rIns="67500" bIns="33750" anchor="t" anchorCtr="0">
            <a:noAutofit/>
          </a:bodyPr>
          <a:lstStyle/>
          <a:p>
            <a:pPr>
              <a:buClr>
                <a:srgbClr val="008080"/>
              </a:buClr>
              <a:buSzPct val="25000"/>
              <a:buFont typeface="Arial"/>
              <a:buNone/>
            </a:pPr>
            <a:r>
              <a:rPr lang="en-US" sz="1650" b="1" i="1">
                <a:solidFill>
                  <a:srgbClr val="008080"/>
                </a:solidFill>
              </a:rPr>
              <a:t>First idea : Greenstone Support Organisation for Africa</a:t>
            </a:r>
          </a:p>
        </p:txBody>
      </p:sp>
      <p:sp>
        <p:nvSpPr>
          <p:cNvPr id="198" name="Shape 198"/>
          <p:cNvSpPr/>
          <p:nvPr/>
        </p:nvSpPr>
        <p:spPr>
          <a:xfrm>
            <a:off x="2607469" y="3158728"/>
            <a:ext cx="1254918" cy="323849"/>
          </a:xfrm>
          <a:prstGeom prst="roundRect">
            <a:avLst>
              <a:gd name="adj" fmla="val 79"/>
            </a:avLst>
          </a:prstGeom>
          <a:gradFill>
            <a:gsLst>
              <a:gs pos="0">
                <a:srgbClr val="006B6B"/>
              </a:gs>
              <a:gs pos="50000">
                <a:srgbClr val="00DCFF"/>
              </a:gs>
              <a:gs pos="100000">
                <a:srgbClr val="006B6B"/>
              </a:gs>
            </a:gsLst>
            <a:lin ang="5400000" scaled="0"/>
          </a:gradFill>
          <a:ln w="9525" cap="flat" cmpd="sng">
            <a:solidFill>
              <a:srgbClr val="808080"/>
            </a:solidFill>
            <a:prstDash val="solid"/>
            <a:round/>
            <a:headEnd type="none" w="med" len="med"/>
            <a:tailEnd type="none" w="med" len="med"/>
          </a:ln>
        </p:spPr>
        <p:txBody>
          <a:bodyPr lIns="67500" tIns="33750" rIns="67500" bIns="33750" anchor="ctr" anchorCtr="0">
            <a:noAutofit/>
          </a:bodyPr>
          <a:lstStyle/>
          <a:p>
            <a:pPr algn="ctr">
              <a:buClr>
                <a:srgbClr val="000000"/>
              </a:buClr>
              <a:buSzPct val="25000"/>
              <a:buFont typeface="Arial"/>
              <a:buNone/>
            </a:pPr>
            <a:r>
              <a:rPr lang="en-US" sz="1800"/>
              <a:t>Pilot</a:t>
            </a:r>
          </a:p>
        </p:txBody>
      </p:sp>
      <p:sp>
        <p:nvSpPr>
          <p:cNvPr id="199" name="Shape 199"/>
          <p:cNvSpPr/>
          <p:nvPr/>
        </p:nvSpPr>
        <p:spPr>
          <a:xfrm>
            <a:off x="1980010" y="3482578"/>
            <a:ext cx="647699" cy="323849"/>
          </a:xfrm>
          <a:prstGeom prst="roundRect">
            <a:avLst>
              <a:gd name="adj" fmla="val 79"/>
            </a:avLst>
          </a:prstGeom>
          <a:gradFill>
            <a:gsLst>
              <a:gs pos="0">
                <a:srgbClr val="006B6B"/>
              </a:gs>
              <a:gs pos="50000">
                <a:srgbClr val="00DCFF"/>
              </a:gs>
              <a:gs pos="100000">
                <a:srgbClr val="006B6B"/>
              </a:gs>
            </a:gsLst>
            <a:lin ang="5400000" scaled="0"/>
          </a:gradFill>
          <a:ln w="9525" cap="flat" cmpd="sng">
            <a:solidFill>
              <a:srgbClr val="808080"/>
            </a:solidFill>
            <a:prstDash val="solid"/>
            <a:round/>
            <a:headEnd type="none" w="med" len="med"/>
            <a:tailEnd type="none" w="med" len="med"/>
          </a:ln>
        </p:spPr>
        <p:txBody>
          <a:bodyPr lIns="67500" tIns="33750" rIns="67500" bIns="33750" anchor="ctr" anchorCtr="0">
            <a:noAutofit/>
          </a:bodyPr>
          <a:lstStyle/>
          <a:p>
            <a:pPr algn="ctr">
              <a:buClr>
                <a:srgbClr val="000000"/>
              </a:buClr>
              <a:buSzPct val="25000"/>
              <a:buFont typeface="Arial"/>
              <a:buNone/>
            </a:pPr>
            <a:r>
              <a:rPr lang="en-US" sz="1200"/>
              <a:t>Survey</a:t>
            </a:r>
          </a:p>
        </p:txBody>
      </p:sp>
      <p:sp>
        <p:nvSpPr>
          <p:cNvPr id="200" name="Shape 200"/>
          <p:cNvSpPr/>
          <p:nvPr/>
        </p:nvSpPr>
        <p:spPr>
          <a:xfrm>
            <a:off x="3863578" y="2807494"/>
            <a:ext cx="1194197" cy="323849"/>
          </a:xfrm>
          <a:prstGeom prst="roundRect">
            <a:avLst>
              <a:gd name="adj" fmla="val 79"/>
            </a:avLst>
          </a:prstGeom>
          <a:gradFill>
            <a:gsLst>
              <a:gs pos="0">
                <a:srgbClr val="006B6B"/>
              </a:gs>
              <a:gs pos="50000">
                <a:srgbClr val="00DCFF"/>
              </a:gs>
              <a:gs pos="100000">
                <a:srgbClr val="006B6B"/>
              </a:gs>
            </a:gsLst>
            <a:lin ang="5400000" scaled="0"/>
          </a:gradFill>
          <a:ln w="9525" cap="flat" cmpd="sng">
            <a:solidFill>
              <a:srgbClr val="808080"/>
            </a:solidFill>
            <a:prstDash val="solid"/>
            <a:round/>
            <a:headEnd type="none" w="med" len="med"/>
            <a:tailEnd type="none" w="med" len="med"/>
          </a:ln>
        </p:spPr>
        <p:txBody>
          <a:bodyPr lIns="67500" tIns="33750" rIns="67500" bIns="33750" anchor="ctr" anchorCtr="0">
            <a:noAutofit/>
          </a:bodyPr>
          <a:lstStyle/>
          <a:p>
            <a:pPr algn="ctr">
              <a:buClr>
                <a:srgbClr val="000000"/>
              </a:buClr>
              <a:buSzPct val="25000"/>
              <a:buFont typeface="Arial"/>
              <a:buNone/>
            </a:pPr>
            <a:r>
              <a:rPr lang="en-US" sz="1800"/>
              <a:t>Project</a:t>
            </a:r>
          </a:p>
        </p:txBody>
      </p:sp>
      <p:sp>
        <p:nvSpPr>
          <p:cNvPr id="201" name="Shape 201"/>
          <p:cNvSpPr/>
          <p:nvPr/>
        </p:nvSpPr>
        <p:spPr>
          <a:xfrm>
            <a:off x="5057776" y="2376487"/>
            <a:ext cx="2696765" cy="431006"/>
          </a:xfrm>
          <a:prstGeom prst="roundRect">
            <a:avLst>
              <a:gd name="adj" fmla="val 59"/>
            </a:avLst>
          </a:prstGeom>
          <a:gradFill>
            <a:gsLst>
              <a:gs pos="0">
                <a:srgbClr val="996633"/>
              </a:gs>
              <a:gs pos="50000">
                <a:srgbClr val="FFFF66"/>
              </a:gs>
              <a:gs pos="100000">
                <a:srgbClr val="996633"/>
              </a:gs>
            </a:gsLst>
            <a:lin ang="5400000" scaled="0"/>
          </a:gradFill>
          <a:ln w="9525" cap="flat" cmpd="sng">
            <a:solidFill>
              <a:srgbClr val="808080"/>
            </a:solidFill>
            <a:prstDash val="solid"/>
            <a:round/>
            <a:headEnd type="none" w="med" len="med"/>
            <a:tailEnd type="none" w="med" len="med"/>
          </a:ln>
        </p:spPr>
        <p:txBody>
          <a:bodyPr lIns="67500" tIns="33750" rIns="67500" bIns="33750" anchor="ctr" anchorCtr="0">
            <a:noAutofit/>
          </a:bodyPr>
          <a:lstStyle/>
          <a:p>
            <a:pPr algn="ctr">
              <a:buClr>
                <a:srgbClr val="000000"/>
              </a:buClr>
              <a:buSzPct val="25000"/>
              <a:buFont typeface="Arial"/>
              <a:buNone/>
            </a:pPr>
            <a:r>
              <a:rPr lang="en-US" sz="1350"/>
              <a:t>Network extension</a:t>
            </a:r>
          </a:p>
          <a:p>
            <a:pPr algn="ctr">
              <a:buClr>
                <a:srgbClr val="000000"/>
              </a:buClr>
              <a:buSzPct val="25000"/>
              <a:buFont typeface="Arial"/>
              <a:buNone/>
            </a:pPr>
            <a:r>
              <a:rPr lang="en-US" sz="1350"/>
              <a:t>DL support &amp; training </a:t>
            </a:r>
          </a:p>
        </p:txBody>
      </p:sp>
      <p:cxnSp>
        <p:nvCxnSpPr>
          <p:cNvPr id="202" name="Shape 202"/>
          <p:cNvCxnSpPr/>
          <p:nvPr/>
        </p:nvCxnSpPr>
        <p:spPr>
          <a:xfrm>
            <a:off x="1980010" y="2402682"/>
            <a:ext cx="647699" cy="1190"/>
          </a:xfrm>
          <a:prstGeom prst="straightConnector1">
            <a:avLst/>
          </a:prstGeom>
          <a:noFill/>
          <a:ln w="36000" cap="flat" cmpd="sng">
            <a:solidFill>
              <a:srgbClr val="008080"/>
            </a:solidFill>
            <a:prstDash val="solid"/>
            <a:round/>
            <a:headEnd type="triangle" w="lg" len="lg"/>
            <a:tailEnd type="triangle" w="lg" len="lg"/>
          </a:ln>
        </p:spPr>
      </p:cxnSp>
      <p:cxnSp>
        <p:nvCxnSpPr>
          <p:cNvPr id="203" name="Shape 203"/>
          <p:cNvCxnSpPr/>
          <p:nvPr/>
        </p:nvCxnSpPr>
        <p:spPr>
          <a:xfrm>
            <a:off x="2627709" y="2402682"/>
            <a:ext cx="1241821" cy="1190"/>
          </a:xfrm>
          <a:prstGeom prst="straightConnector1">
            <a:avLst/>
          </a:prstGeom>
          <a:noFill/>
          <a:ln w="36000" cap="flat" cmpd="sng">
            <a:solidFill>
              <a:srgbClr val="008080"/>
            </a:solidFill>
            <a:prstDash val="solid"/>
            <a:round/>
            <a:headEnd type="triangle" w="lg" len="lg"/>
            <a:tailEnd type="triangle" w="lg" len="lg"/>
          </a:ln>
        </p:spPr>
      </p:cxnSp>
      <p:sp>
        <p:nvSpPr>
          <p:cNvPr id="204" name="Shape 204"/>
          <p:cNvSpPr txBox="1"/>
          <p:nvPr/>
        </p:nvSpPr>
        <p:spPr>
          <a:xfrm>
            <a:off x="2007394" y="2483644"/>
            <a:ext cx="756047" cy="239315"/>
          </a:xfrm>
          <a:prstGeom prst="rect">
            <a:avLst/>
          </a:prstGeom>
          <a:noFill/>
          <a:ln>
            <a:noFill/>
          </a:ln>
        </p:spPr>
        <p:txBody>
          <a:bodyPr lIns="67500" tIns="33750" rIns="67500" bIns="33750" anchor="t" anchorCtr="0">
            <a:noAutofit/>
          </a:bodyPr>
          <a:lstStyle/>
          <a:p>
            <a:pPr>
              <a:buClr>
                <a:srgbClr val="33A3A3"/>
              </a:buClr>
              <a:buSzPct val="25000"/>
              <a:buFont typeface="Arial"/>
              <a:buNone/>
            </a:pPr>
            <a:r>
              <a:rPr lang="en-US" sz="1125" b="1" i="1">
                <a:solidFill>
                  <a:srgbClr val="33A3A3"/>
                </a:solidFill>
              </a:rPr>
              <a:t>Phase 1</a:t>
            </a:r>
          </a:p>
        </p:txBody>
      </p:sp>
      <p:sp>
        <p:nvSpPr>
          <p:cNvPr id="205" name="Shape 205"/>
          <p:cNvSpPr txBox="1"/>
          <p:nvPr/>
        </p:nvSpPr>
        <p:spPr>
          <a:xfrm>
            <a:off x="2925364" y="2484835"/>
            <a:ext cx="756047" cy="239315"/>
          </a:xfrm>
          <a:prstGeom prst="rect">
            <a:avLst/>
          </a:prstGeom>
          <a:noFill/>
          <a:ln>
            <a:noFill/>
          </a:ln>
        </p:spPr>
        <p:txBody>
          <a:bodyPr lIns="67500" tIns="33750" rIns="67500" bIns="33750" anchor="t" anchorCtr="0">
            <a:noAutofit/>
          </a:bodyPr>
          <a:lstStyle/>
          <a:p>
            <a:pPr>
              <a:buClr>
                <a:srgbClr val="33A3A3"/>
              </a:buClr>
              <a:buSzPct val="25000"/>
              <a:buFont typeface="Arial"/>
              <a:buNone/>
            </a:pPr>
            <a:r>
              <a:rPr lang="en-US" sz="1125" b="1" i="1">
                <a:solidFill>
                  <a:srgbClr val="33A3A3"/>
                </a:solidFill>
              </a:rPr>
              <a:t>Phase 2</a:t>
            </a:r>
          </a:p>
        </p:txBody>
      </p:sp>
      <p:sp>
        <p:nvSpPr>
          <p:cNvPr id="206" name="Shape 206"/>
          <p:cNvSpPr txBox="1"/>
          <p:nvPr/>
        </p:nvSpPr>
        <p:spPr>
          <a:xfrm>
            <a:off x="4194571" y="2484835"/>
            <a:ext cx="756047" cy="239315"/>
          </a:xfrm>
          <a:prstGeom prst="rect">
            <a:avLst/>
          </a:prstGeom>
          <a:noFill/>
          <a:ln>
            <a:noFill/>
          </a:ln>
        </p:spPr>
        <p:txBody>
          <a:bodyPr lIns="67500" tIns="33750" rIns="67500" bIns="33750" anchor="t" anchorCtr="0">
            <a:noAutofit/>
          </a:bodyPr>
          <a:lstStyle/>
          <a:p>
            <a:pPr>
              <a:buClr>
                <a:srgbClr val="33A3A3"/>
              </a:buClr>
              <a:buSzPct val="25000"/>
              <a:buFont typeface="Arial"/>
              <a:buNone/>
            </a:pPr>
            <a:r>
              <a:rPr lang="en-US" sz="1125" b="1" i="1">
                <a:solidFill>
                  <a:srgbClr val="33A3A3"/>
                </a:solidFill>
              </a:rPr>
              <a:t>Phase 3</a:t>
            </a:r>
          </a:p>
        </p:txBody>
      </p:sp>
      <p:cxnSp>
        <p:nvCxnSpPr>
          <p:cNvPr id="207" name="Shape 207"/>
          <p:cNvCxnSpPr/>
          <p:nvPr/>
        </p:nvCxnSpPr>
        <p:spPr>
          <a:xfrm>
            <a:off x="3843338" y="2409826"/>
            <a:ext cx="1241821" cy="1190"/>
          </a:xfrm>
          <a:prstGeom prst="straightConnector1">
            <a:avLst/>
          </a:prstGeom>
          <a:noFill/>
          <a:ln w="36000" cap="flat" cmpd="sng">
            <a:solidFill>
              <a:srgbClr val="008080"/>
            </a:solidFill>
            <a:prstDash val="solid"/>
            <a:round/>
            <a:headEnd type="triangle" w="lg" len="lg"/>
            <a:tailEnd type="triangle" w="lg" len="lg"/>
          </a:ln>
        </p:spPr>
      </p:cxnSp>
      <p:cxnSp>
        <p:nvCxnSpPr>
          <p:cNvPr id="208" name="Shape 208"/>
          <p:cNvCxnSpPr/>
          <p:nvPr/>
        </p:nvCxnSpPr>
        <p:spPr>
          <a:xfrm>
            <a:off x="1372791" y="2402681"/>
            <a:ext cx="417908" cy="1997868"/>
          </a:xfrm>
          <a:prstGeom prst="straightConnector1">
            <a:avLst/>
          </a:prstGeom>
          <a:noFill/>
          <a:ln w="54000" cap="flat" cmpd="sng">
            <a:solidFill>
              <a:srgbClr val="000000"/>
            </a:solidFill>
            <a:prstDash val="solid"/>
            <a:round/>
            <a:headEnd type="none" w="med" len="med"/>
            <a:tailEnd type="triangle" w="lg" len="lg"/>
          </a:ln>
        </p:spPr>
      </p:cxnSp>
      <p:sp>
        <p:nvSpPr>
          <p:cNvPr id="209" name="Shape 209"/>
          <p:cNvSpPr txBox="1"/>
          <p:nvPr/>
        </p:nvSpPr>
        <p:spPr>
          <a:xfrm>
            <a:off x="3275409" y="3623072"/>
            <a:ext cx="3563540" cy="319087"/>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500" b="1" i="1"/>
              <a:t>S</a:t>
            </a:r>
            <a:r>
              <a:rPr lang="en-US" sz="1200" b="1" i="1"/>
              <a:t>outh </a:t>
            </a:r>
            <a:r>
              <a:rPr lang="en-US" sz="1500" b="1" i="1"/>
              <a:t>A</a:t>
            </a:r>
            <a:r>
              <a:rPr lang="en-US" sz="1200" b="1" i="1"/>
              <a:t>frican </a:t>
            </a:r>
            <a:r>
              <a:rPr lang="en-US" sz="1650" b="1" i="1"/>
              <a:t>G</a:t>
            </a:r>
            <a:r>
              <a:rPr lang="en-US" sz="1200" b="1" i="1"/>
              <a:t>reenstone </a:t>
            </a:r>
            <a:r>
              <a:rPr lang="en-US" sz="1500" b="1" i="1"/>
              <a:t>S</a:t>
            </a:r>
            <a:r>
              <a:rPr lang="en-US" sz="1200" b="1" i="1"/>
              <a:t>upport </a:t>
            </a:r>
            <a:r>
              <a:rPr lang="en-US" sz="1500" b="1" i="1"/>
              <a:t>N</a:t>
            </a:r>
            <a:r>
              <a:rPr lang="en-US" sz="1200" b="1" i="1"/>
              <a:t>etwork</a:t>
            </a:r>
          </a:p>
        </p:txBody>
      </p:sp>
      <p:cxnSp>
        <p:nvCxnSpPr>
          <p:cNvPr id="210" name="Shape 210"/>
          <p:cNvCxnSpPr/>
          <p:nvPr/>
        </p:nvCxnSpPr>
        <p:spPr>
          <a:xfrm>
            <a:off x="4489847" y="3156347"/>
            <a:ext cx="1190" cy="569119"/>
          </a:xfrm>
          <a:prstGeom prst="straightConnector1">
            <a:avLst/>
          </a:prstGeom>
          <a:noFill/>
          <a:ln w="72000" cap="flat" cmpd="sng">
            <a:solidFill>
              <a:srgbClr val="000000"/>
            </a:solidFill>
            <a:prstDash val="solid"/>
            <a:round/>
            <a:headEnd type="none" w="med" len="med"/>
            <a:tailEnd type="triangle" w="lg" len="lg"/>
          </a:ln>
        </p:spPr>
      </p:cxnSp>
      <p:cxnSp>
        <p:nvCxnSpPr>
          <p:cNvPr id="211" name="Shape 211"/>
          <p:cNvCxnSpPr/>
          <p:nvPr/>
        </p:nvCxnSpPr>
        <p:spPr>
          <a:xfrm rot="10800000" flipH="1">
            <a:off x="5868591" y="3142060"/>
            <a:ext cx="1190" cy="592931"/>
          </a:xfrm>
          <a:prstGeom prst="straightConnector1">
            <a:avLst/>
          </a:prstGeom>
          <a:noFill/>
          <a:ln w="72000" cap="flat" cmpd="sng">
            <a:solidFill>
              <a:srgbClr val="000000"/>
            </a:solidFill>
            <a:prstDash val="solid"/>
            <a:round/>
            <a:headEnd type="none" w="med" len="med"/>
            <a:tailEnd type="triangle" w="lg" len="lg"/>
          </a:ln>
        </p:spPr>
      </p:cxnSp>
      <p:sp>
        <p:nvSpPr>
          <p:cNvPr id="212" name="Shape 212"/>
          <p:cNvSpPr txBox="1"/>
          <p:nvPr/>
        </p:nvSpPr>
        <p:spPr>
          <a:xfrm>
            <a:off x="4902994" y="2901553"/>
            <a:ext cx="2774156" cy="525065"/>
          </a:xfrm>
          <a:prstGeom prst="rect">
            <a:avLst/>
          </a:prstGeom>
          <a:noFill/>
          <a:ln>
            <a:noFill/>
          </a:ln>
        </p:spPr>
        <p:txBody>
          <a:bodyPr lIns="67500" tIns="33750" rIns="67500" bIns="33750" anchor="t" anchorCtr="0">
            <a:noAutofit/>
          </a:bodyPr>
          <a:lstStyle/>
          <a:p>
            <a:pPr algn="r">
              <a:buClr>
                <a:srgbClr val="000000"/>
              </a:buClr>
              <a:buSzPct val="25000"/>
              <a:buFont typeface="Arial"/>
              <a:buNone/>
            </a:pPr>
            <a:r>
              <a:rPr lang="en-US" sz="1500" b="1" i="1"/>
              <a:t>A</a:t>
            </a:r>
            <a:r>
              <a:rPr lang="en-US" sz="1275" b="1" i="1"/>
              <a:t>frican </a:t>
            </a:r>
            <a:r>
              <a:rPr lang="en-US" sz="1500" b="1" i="1"/>
              <a:t>D</a:t>
            </a:r>
            <a:r>
              <a:rPr lang="en-US" sz="1275" b="1" i="1"/>
              <a:t>igital </a:t>
            </a:r>
            <a:r>
              <a:rPr lang="en-US" sz="1500" b="1" i="1"/>
              <a:t>L</a:t>
            </a:r>
            <a:r>
              <a:rPr lang="en-US" sz="1275" b="1" i="1"/>
              <a:t>ibrary </a:t>
            </a:r>
            <a:r>
              <a:rPr lang="en-US" sz="1500" b="1" i="1"/>
              <a:t>S</a:t>
            </a:r>
            <a:r>
              <a:rPr lang="en-US" sz="1275" b="1" i="1"/>
              <a:t>upport </a:t>
            </a:r>
            <a:r>
              <a:rPr lang="en-US" sz="1500" b="1" i="1"/>
              <a:t>N</a:t>
            </a:r>
            <a:r>
              <a:rPr lang="en-US" sz="1275" b="1" i="1"/>
              <a:t>etwork</a:t>
            </a:r>
          </a:p>
        </p:txBody>
      </p:sp>
      <p:sp>
        <p:nvSpPr>
          <p:cNvPr id="213" name="Shape 213"/>
          <p:cNvSpPr/>
          <p:nvPr/>
        </p:nvSpPr>
        <p:spPr>
          <a:xfrm>
            <a:off x="6840140" y="1943100"/>
            <a:ext cx="914399" cy="433388"/>
          </a:xfrm>
          <a:prstGeom prst="roundRect">
            <a:avLst>
              <a:gd name="adj" fmla="val 59"/>
            </a:avLst>
          </a:prstGeom>
          <a:gradFill>
            <a:gsLst>
              <a:gs pos="0">
                <a:srgbClr val="996633"/>
              </a:gs>
              <a:gs pos="50000">
                <a:srgbClr val="FFFF66"/>
              </a:gs>
              <a:gs pos="100000">
                <a:srgbClr val="996633"/>
              </a:gs>
            </a:gsLst>
            <a:lin ang="5400000" scaled="0"/>
          </a:gradFill>
          <a:ln w="9525" cap="flat" cmpd="sng">
            <a:solidFill>
              <a:srgbClr val="808080"/>
            </a:solidFill>
            <a:prstDash val="solid"/>
            <a:round/>
            <a:headEnd type="none" w="med" len="med"/>
            <a:tailEnd type="none" w="med" len="med"/>
          </a:ln>
        </p:spPr>
        <p:txBody>
          <a:bodyPr lIns="67500" tIns="33750" rIns="67500" bIns="33750" anchor="ctr" anchorCtr="0">
            <a:noAutofit/>
          </a:bodyPr>
          <a:lstStyle/>
          <a:p>
            <a:pPr algn="ctr">
              <a:buClr>
                <a:srgbClr val="000000"/>
              </a:buClr>
              <a:buSzPct val="25000"/>
              <a:buFont typeface="Arial"/>
              <a:buNone/>
            </a:pPr>
            <a:r>
              <a:rPr lang="en-US" sz="1350"/>
              <a:t>Collection </a:t>
            </a:r>
          </a:p>
          <a:p>
            <a:pPr algn="ctr">
              <a:buClr>
                <a:srgbClr val="000000"/>
              </a:buClr>
              <a:buSzPct val="25000"/>
              <a:buFont typeface="Arial"/>
              <a:buNone/>
            </a:pPr>
            <a:r>
              <a:rPr lang="en-US" sz="1350"/>
              <a:t>Visibility </a:t>
            </a:r>
          </a:p>
        </p:txBody>
      </p:sp>
      <p:sp>
        <p:nvSpPr>
          <p:cNvPr id="214" name="Shape 214"/>
          <p:cNvSpPr/>
          <p:nvPr/>
        </p:nvSpPr>
        <p:spPr>
          <a:xfrm>
            <a:off x="2222897" y="3806428"/>
            <a:ext cx="215503" cy="594122"/>
          </a:xfrm>
          <a:prstGeom prst="upArrow">
            <a:avLst>
              <a:gd name="adj1" fmla="val 5400"/>
              <a:gd name="adj2" fmla="val 5400"/>
            </a:avLst>
          </a:prstGeom>
          <a:solidFill>
            <a:srgbClr val="198A8A"/>
          </a:solidFill>
          <a:ln>
            <a:noFill/>
          </a:ln>
        </p:spPr>
        <p:txBody>
          <a:bodyPr lIns="68569" tIns="34275" rIns="68569" bIns="34275" anchor="ctr" anchorCtr="0">
            <a:noAutofit/>
          </a:bodyPr>
          <a:lstStyle/>
          <a:p>
            <a:endParaRPr sz="1800"/>
          </a:p>
        </p:txBody>
      </p:sp>
      <p:sp>
        <p:nvSpPr>
          <p:cNvPr id="215" name="Shape 215"/>
          <p:cNvSpPr txBox="1"/>
          <p:nvPr/>
        </p:nvSpPr>
        <p:spPr>
          <a:xfrm>
            <a:off x="2331244" y="3995738"/>
            <a:ext cx="1026319" cy="273844"/>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350" i="1"/>
              <a:t>launches</a:t>
            </a:r>
          </a:p>
        </p:txBody>
      </p:sp>
      <p:sp>
        <p:nvSpPr>
          <p:cNvPr id="216" name="Shape 216"/>
          <p:cNvSpPr txBox="1"/>
          <p:nvPr/>
        </p:nvSpPr>
        <p:spPr>
          <a:xfrm>
            <a:off x="4491038" y="3263503"/>
            <a:ext cx="1026319" cy="273844"/>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350" i="1"/>
              <a:t>grows</a:t>
            </a:r>
          </a:p>
        </p:txBody>
      </p:sp>
      <p:sp>
        <p:nvSpPr>
          <p:cNvPr id="217" name="Shape 217"/>
          <p:cNvSpPr txBox="1"/>
          <p:nvPr/>
        </p:nvSpPr>
        <p:spPr>
          <a:xfrm>
            <a:off x="5868590" y="3294459"/>
            <a:ext cx="728663" cy="273844"/>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1350" i="1"/>
              <a:t>evolves</a:t>
            </a:r>
          </a:p>
        </p:txBody>
      </p:sp>
    </p:spTree>
    <p:extLst>
      <p:ext uri="{BB962C8B-B14F-4D97-AF65-F5344CB8AC3E}">
        <p14:creationId xmlns:p14="http://schemas.microsoft.com/office/powerpoint/2010/main" val="2801016978"/>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Shape 222"/>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sp>
        <p:nvSpPr>
          <p:cNvPr id="223" name="Shape 223"/>
          <p:cNvSpPr txBox="1"/>
          <p:nvPr/>
        </p:nvSpPr>
        <p:spPr>
          <a:xfrm>
            <a:off x="1575197" y="740569"/>
            <a:ext cx="6101952" cy="1257299"/>
          </a:xfrm>
          <a:prstGeom prst="rect">
            <a:avLst/>
          </a:prstGeom>
          <a:noFill/>
          <a:ln>
            <a:noFill/>
          </a:ln>
        </p:spPr>
        <p:txBody>
          <a:bodyPr lIns="68569" tIns="34275" rIns="68569" bIns="34275" anchor="b" anchorCtr="0">
            <a:noAutofit/>
          </a:bodyPr>
          <a:lstStyle/>
          <a:p>
            <a:pPr algn="ctr">
              <a:buClr>
                <a:srgbClr val="000000"/>
              </a:buClr>
              <a:buSzPct val="25000"/>
              <a:buFont typeface="Arial"/>
              <a:buNone/>
            </a:pPr>
            <a:r>
              <a:rPr lang="en-US" sz="1950"/>
              <a:t>A </a:t>
            </a:r>
            <a:r>
              <a:rPr lang="en-US" sz="1950" b="1"/>
              <a:t>community</a:t>
            </a:r>
            <a:r>
              <a:rPr lang="en-US" sz="1950"/>
              <a:t> of </a:t>
            </a:r>
            <a:r>
              <a:rPr lang="en-US" sz="1950" b="1"/>
              <a:t>African</a:t>
            </a:r>
            <a:r>
              <a:rPr lang="en-US" sz="1950"/>
              <a:t> </a:t>
            </a:r>
            <a:r>
              <a:rPr lang="en-US" sz="1950" b="1"/>
              <a:t>practitioners and other  interested actors</a:t>
            </a:r>
            <a:r>
              <a:rPr lang="en-US" sz="1950"/>
              <a:t> with a common goal of supporting the  </a:t>
            </a:r>
            <a:r>
              <a:rPr lang="en-US" sz="1950" b="1"/>
              <a:t>preservation and dissemination</a:t>
            </a:r>
            <a:r>
              <a:rPr lang="en-US" sz="1950"/>
              <a:t> of </a:t>
            </a:r>
            <a:r>
              <a:rPr lang="en-US" sz="1950" b="1"/>
              <a:t>local content</a:t>
            </a:r>
            <a:r>
              <a:rPr lang="en-US" sz="1950"/>
              <a:t> in </a:t>
            </a:r>
            <a:r>
              <a:rPr lang="en-US" sz="1950" b="1"/>
              <a:t>digital  form</a:t>
            </a:r>
          </a:p>
        </p:txBody>
      </p:sp>
      <p:pic>
        <p:nvPicPr>
          <p:cNvPr id="224" name="Shape 224"/>
          <p:cNvPicPr preferRelativeResize="0"/>
          <p:nvPr/>
        </p:nvPicPr>
        <p:blipFill rotWithShape="1">
          <a:blip r:embed="rId4">
            <a:alphaModFix/>
          </a:blip>
          <a:srcRect/>
          <a:stretch/>
        </p:blipFill>
        <p:spPr>
          <a:xfrm>
            <a:off x="3082527" y="2107407"/>
            <a:ext cx="2812256" cy="2725340"/>
          </a:xfrm>
          <a:prstGeom prst="rect">
            <a:avLst/>
          </a:prstGeom>
          <a:noFill/>
          <a:ln>
            <a:noFill/>
          </a:ln>
        </p:spPr>
      </p:pic>
      <p:sp>
        <p:nvSpPr>
          <p:cNvPr id="225" name="Shape 225"/>
          <p:cNvSpPr txBox="1"/>
          <p:nvPr/>
        </p:nvSpPr>
        <p:spPr>
          <a:xfrm>
            <a:off x="2384821" y="-29765"/>
            <a:ext cx="4698206" cy="434577"/>
          </a:xfrm>
          <a:prstGeom prst="rect">
            <a:avLst/>
          </a:prstGeom>
          <a:noFill/>
          <a:ln>
            <a:noFill/>
          </a:ln>
        </p:spPr>
        <p:txBody>
          <a:bodyPr lIns="68569" tIns="34275" rIns="68569" bIns="34275" anchor="b" anchorCtr="0">
            <a:noAutofit/>
          </a:bodyPr>
          <a:lstStyle/>
          <a:p>
            <a:pPr algn="ctr">
              <a:buClr>
                <a:srgbClr val="FFFFFF"/>
              </a:buClr>
              <a:buSzPct val="25000"/>
              <a:buFont typeface="Verdana"/>
              <a:buNone/>
            </a:pPr>
            <a:r>
              <a:rPr lang="en-US" sz="2400">
                <a:solidFill>
                  <a:srgbClr val="FFFFFF"/>
                </a:solidFill>
                <a:latin typeface="Verdana"/>
                <a:ea typeface="Verdana"/>
                <a:cs typeface="Verdana"/>
                <a:sym typeface="Verdana"/>
              </a:rPr>
              <a:t>ADLSN Today </a:t>
            </a:r>
          </a:p>
        </p:txBody>
      </p:sp>
    </p:spTree>
    <p:extLst>
      <p:ext uri="{BB962C8B-B14F-4D97-AF65-F5344CB8AC3E}">
        <p14:creationId xmlns:p14="http://schemas.microsoft.com/office/powerpoint/2010/main" val="2750983055"/>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2" y="1828800"/>
            <a:ext cx="6434138" cy="891778"/>
          </a:xfrm>
        </p:spPr>
        <p:txBody>
          <a:bodyPr/>
          <a:lstStyle/>
          <a:p>
            <a:r>
              <a:rPr lang="en-US" dirty="0" smtClean="0"/>
              <a:t>ADLC is one product of ADLSN</a:t>
            </a:r>
            <a:endParaRPr lang="en-US" dirty="0"/>
          </a:p>
        </p:txBody>
      </p:sp>
      <p:pic>
        <p:nvPicPr>
          <p:cNvPr id="81922" name="Picture 2" descr="C:\Users\ict_unit\Desktop\adlc\adlc1.png"/>
          <p:cNvPicPr>
            <a:picLocks noChangeAspect="1" noChangeArrowheads="1"/>
          </p:cNvPicPr>
          <p:nvPr/>
        </p:nvPicPr>
        <p:blipFill>
          <a:blip r:embed="rId2"/>
          <a:srcRect/>
          <a:stretch>
            <a:fillRect/>
          </a:stretch>
        </p:blipFill>
        <p:spPr bwMode="auto">
          <a:xfrm>
            <a:off x="1371601" y="685800"/>
            <a:ext cx="6401990" cy="1171575"/>
          </a:xfrm>
          <a:prstGeom prst="rect">
            <a:avLst/>
          </a:prstGeom>
          <a:noFill/>
        </p:spPr>
      </p:pic>
    </p:spTree>
    <p:extLst>
      <p:ext uri="{BB962C8B-B14F-4D97-AF65-F5344CB8AC3E}">
        <p14:creationId xmlns:p14="http://schemas.microsoft.com/office/powerpoint/2010/main" val="2787363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1" y="64294"/>
            <a:ext cx="6469856" cy="891778"/>
          </a:xfrm>
          <a:solidFill>
            <a:srgbClr val="92D050"/>
          </a:solidFill>
        </p:spPr>
        <p:txBody>
          <a:bodyPr/>
          <a:lstStyle/>
          <a:p>
            <a:r>
              <a:rPr lang="en-US" sz="3000" b="1" dirty="0">
                <a:solidFill>
                  <a:schemeClr val="bg1"/>
                </a:solidFill>
              </a:rPr>
              <a:t>ADLC MANDATE</a:t>
            </a:r>
            <a:endParaRPr lang="en-US" sz="3000" b="1" dirty="0">
              <a:solidFill>
                <a:schemeClr val="bg1"/>
              </a:solidFill>
            </a:endParaRPr>
          </a:p>
        </p:txBody>
      </p:sp>
      <p:sp>
        <p:nvSpPr>
          <p:cNvPr id="3" name="Content Placeholder 2"/>
          <p:cNvSpPr>
            <a:spLocks noGrp="1"/>
          </p:cNvSpPr>
          <p:nvPr>
            <p:ph idx="1"/>
          </p:nvPr>
        </p:nvSpPr>
        <p:spPr/>
        <p:txBody>
          <a:bodyPr/>
          <a:lstStyle/>
          <a:p>
            <a:pPr marL="385763" indent="-385763">
              <a:buFont typeface="+mj-lt"/>
              <a:buAutoNum type="arabicPeriod"/>
            </a:pPr>
            <a:endParaRPr lang="en-US" sz="2700" dirty="0"/>
          </a:p>
          <a:p>
            <a:pPr marL="385763" indent="-385763">
              <a:buFont typeface="+mj-lt"/>
              <a:buAutoNum type="arabicPeriod"/>
            </a:pPr>
            <a:r>
              <a:rPr lang="en-US" sz="2700" dirty="0"/>
              <a:t>Facilitate Access</a:t>
            </a:r>
          </a:p>
          <a:p>
            <a:pPr marL="385763" indent="-385763">
              <a:buFont typeface="+mj-lt"/>
              <a:buAutoNum type="arabicPeriod"/>
            </a:pPr>
            <a:r>
              <a:rPr lang="en-US" sz="2700" dirty="0"/>
              <a:t>Organize training and provide resources</a:t>
            </a:r>
          </a:p>
          <a:p>
            <a:pPr marL="385763" indent="-385763">
              <a:buFont typeface="+mj-lt"/>
              <a:buAutoNum type="arabicPeriod"/>
            </a:pPr>
            <a:r>
              <a:rPr lang="en-US" sz="2700" dirty="0"/>
              <a:t>Provide community support</a:t>
            </a:r>
          </a:p>
          <a:p>
            <a:endParaRPr lang="en-US" dirty="0"/>
          </a:p>
        </p:txBody>
      </p:sp>
    </p:spTree>
    <p:extLst>
      <p:ext uri="{BB962C8B-B14F-4D97-AF65-F5344CB8AC3E}">
        <p14:creationId xmlns:p14="http://schemas.microsoft.com/office/powerpoint/2010/main" val="274427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“Next generation” OA </a:t>
            </a:r>
            <a:r>
              <a:rPr lang="en-US" sz="3600" b="1" dirty="0" smtClean="0"/>
              <a:t>repositories</a:t>
            </a:r>
            <a:endParaRPr lang="en-US" sz="3600" b="1" dirty="0"/>
          </a:p>
        </p:txBody>
      </p:sp>
      <p:sp>
        <p:nvSpPr>
          <p:cNvPr id="3" name="Content Placeholder 2"/>
          <p:cNvSpPr>
            <a:spLocks noGrp="1"/>
          </p:cNvSpPr>
          <p:nvPr>
            <p:ph idx="1"/>
          </p:nvPr>
        </p:nvSpPr>
        <p:spPr/>
        <p:txBody>
          <a:bodyPr/>
          <a:lstStyle/>
          <a:p>
            <a:r>
              <a:rPr lang="en-GB" b="1" dirty="0" smtClean="0"/>
              <a:t>Keeping up-to-date </a:t>
            </a:r>
            <a:r>
              <a:rPr lang="en-GB" b="1" dirty="0"/>
              <a:t>with the latest technology </a:t>
            </a:r>
            <a:r>
              <a:rPr lang="en-GB" b="1" dirty="0" smtClean="0"/>
              <a:t>&amp; </a:t>
            </a:r>
            <a:r>
              <a:rPr lang="en-GB" b="1" dirty="0"/>
              <a:t>policy developments; </a:t>
            </a:r>
            <a:r>
              <a:rPr lang="en-GB" b="1" dirty="0" smtClean="0"/>
              <a:t>reinforcing local </a:t>
            </a:r>
            <a:r>
              <a:rPr lang="en-GB" b="1" dirty="0"/>
              <a:t>capacity in the management of OA </a:t>
            </a:r>
            <a:r>
              <a:rPr lang="en-GB" b="1" dirty="0" smtClean="0"/>
              <a:t>repositories:</a:t>
            </a:r>
            <a:endParaRPr lang="en-GB" b="1" dirty="0" smtClean="0"/>
          </a:p>
          <a:p>
            <a:r>
              <a:rPr lang="en-GB" dirty="0"/>
              <a:t>Develop </a:t>
            </a:r>
            <a:r>
              <a:rPr lang="en-GB" b="1" dirty="0"/>
              <a:t>check-lists </a:t>
            </a:r>
            <a:r>
              <a:rPr lang="en-GB" b="1" dirty="0" smtClean="0"/>
              <a:t>on </a:t>
            </a:r>
            <a:r>
              <a:rPr lang="en-GB" b="1" dirty="0"/>
              <a:t>current requirements for OA </a:t>
            </a:r>
            <a:r>
              <a:rPr lang="en-GB" b="1" dirty="0" smtClean="0"/>
              <a:t>repositories </a:t>
            </a:r>
            <a:r>
              <a:rPr lang="en-GB" dirty="0"/>
              <a:t>(infrastructure </a:t>
            </a:r>
            <a:r>
              <a:rPr lang="en-GB" dirty="0" smtClean="0"/>
              <a:t>&amp; </a:t>
            </a:r>
            <a:r>
              <a:rPr lang="en-GB" dirty="0"/>
              <a:t>policies). </a:t>
            </a:r>
            <a:endParaRPr lang="en-GB" dirty="0" smtClean="0"/>
          </a:p>
          <a:p>
            <a:r>
              <a:rPr lang="en-GB" dirty="0"/>
              <a:t>Conduct an </a:t>
            </a:r>
            <a:r>
              <a:rPr lang="en-GB" b="1" dirty="0"/>
              <a:t>audit of current OA </a:t>
            </a:r>
            <a:r>
              <a:rPr lang="en-GB" b="1" dirty="0" smtClean="0"/>
              <a:t>repository </a:t>
            </a:r>
            <a:r>
              <a:rPr lang="en-GB" b="1" dirty="0" smtClean="0"/>
              <a:t>developments </a:t>
            </a:r>
            <a:r>
              <a:rPr lang="en-GB" dirty="0" smtClean="0"/>
              <a:t>(infrastructure </a:t>
            </a:r>
            <a:r>
              <a:rPr lang="en-GB" dirty="0"/>
              <a:t>and content) </a:t>
            </a:r>
            <a:r>
              <a:rPr lang="en-GB" dirty="0" smtClean="0"/>
              <a:t>&amp; provide </a:t>
            </a:r>
            <a:r>
              <a:rPr lang="en-GB" b="1" dirty="0"/>
              <a:t>good practice </a:t>
            </a:r>
            <a:r>
              <a:rPr lang="en-GB" b="1" dirty="0" smtClean="0"/>
              <a:t>recommendations</a:t>
            </a:r>
            <a:r>
              <a:rPr lang="en-GB" dirty="0" smtClean="0"/>
              <a:t>. </a:t>
            </a:r>
          </a:p>
          <a:p>
            <a:r>
              <a:rPr lang="en-GB" dirty="0"/>
              <a:t>Organize </a:t>
            </a:r>
            <a:r>
              <a:rPr lang="en-GB" b="1" dirty="0"/>
              <a:t>webinars </a:t>
            </a:r>
            <a:r>
              <a:rPr lang="en-GB" b="1" dirty="0" smtClean="0"/>
              <a:t>&amp; </a:t>
            </a:r>
            <a:r>
              <a:rPr lang="en-GB" b="1" dirty="0"/>
              <a:t>other knowledge sharing </a:t>
            </a:r>
            <a:r>
              <a:rPr lang="en-GB" b="1" dirty="0" smtClean="0"/>
              <a:t>activities</a:t>
            </a:r>
            <a:r>
              <a:rPr lang="en-GB" dirty="0" smtClean="0"/>
              <a:t>. </a:t>
            </a:r>
            <a:endParaRPr lang="en-US" dirty="0"/>
          </a:p>
        </p:txBody>
      </p:sp>
    </p:spTree>
    <p:extLst>
      <p:ext uri="{BB962C8B-B14F-4D97-AF65-F5344CB8AC3E}">
        <p14:creationId xmlns:p14="http://schemas.microsoft.com/office/powerpoint/2010/main" val="116874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98"/>
        <p:cNvGrpSpPr/>
        <p:nvPr/>
      </p:nvGrpSpPr>
      <p:grpSpPr>
        <a:xfrm>
          <a:off x="0" y="0"/>
          <a:ext cx="0" cy="0"/>
          <a:chOff x="0" y="0"/>
          <a:chExt cx="0" cy="0"/>
        </a:xfrm>
      </p:grpSpPr>
      <p:sp>
        <p:nvSpPr>
          <p:cNvPr id="399" name="Shape 399"/>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sp>
        <p:nvSpPr>
          <p:cNvPr id="400" name="Shape 400"/>
          <p:cNvSpPr txBox="1"/>
          <p:nvPr/>
        </p:nvSpPr>
        <p:spPr>
          <a:xfrm>
            <a:off x="1683544" y="417910"/>
            <a:ext cx="6101952" cy="1164431"/>
          </a:xfrm>
          <a:prstGeom prst="rect">
            <a:avLst/>
          </a:prstGeom>
          <a:noFill/>
          <a:ln>
            <a:noFill/>
          </a:ln>
        </p:spPr>
        <p:txBody>
          <a:bodyPr lIns="68569" tIns="34275" rIns="68569" bIns="34275" anchor="b" anchorCtr="0">
            <a:noAutofit/>
          </a:bodyPr>
          <a:lstStyle/>
          <a:p>
            <a:pPr algn="ctr">
              <a:buClr>
                <a:srgbClr val="FFFFFF"/>
              </a:buClr>
              <a:buSzPct val="25000"/>
            </a:pPr>
            <a:r>
              <a:rPr lang="en-US" sz="2400" dirty="0"/>
              <a:t>Collection Visibility Project</a:t>
            </a:r>
            <a:br>
              <a:rPr lang="en-US" sz="2400" dirty="0"/>
            </a:br>
            <a:r>
              <a:rPr lang="en-US" sz="2400" b="1" i="1" dirty="0">
                <a:solidFill>
                  <a:srgbClr val="800000"/>
                </a:solidFill>
                <a:latin typeface="Verdana"/>
                <a:ea typeface="Verdana"/>
                <a:cs typeface="Verdana"/>
                <a:sym typeface="Verdana"/>
              </a:rPr>
              <a:t>African Digital Library Central</a:t>
            </a:r>
          </a:p>
          <a:p>
            <a:pPr algn="ctr">
              <a:buClr>
                <a:srgbClr val="FFFFFF"/>
              </a:buClr>
              <a:buSzPct val="25000"/>
            </a:pPr>
            <a:r>
              <a:rPr lang="en-US" sz="2400" b="1" dirty="0">
                <a:solidFill>
                  <a:srgbClr val="800000"/>
                </a:solidFill>
                <a:latin typeface="Verdana"/>
                <a:ea typeface="Verdana"/>
                <a:cs typeface="Verdana"/>
                <a:sym typeface="Verdana"/>
              </a:rPr>
              <a:t>Hosting platform</a:t>
            </a:r>
          </a:p>
          <a:p>
            <a:pPr algn="r">
              <a:buClr>
                <a:srgbClr val="000000"/>
              </a:buClr>
              <a:buSzPct val="25000"/>
              <a:buFont typeface="Arial"/>
              <a:buNone/>
            </a:pPr>
            <a:endParaRPr lang="en-US" sz="2400" b="1" dirty="0">
              <a:solidFill>
                <a:srgbClr val="800000"/>
              </a:solidFill>
            </a:endParaRPr>
          </a:p>
        </p:txBody>
      </p:sp>
      <p:sp>
        <p:nvSpPr>
          <p:cNvPr id="401" name="Shape 401"/>
          <p:cNvSpPr txBox="1"/>
          <p:nvPr/>
        </p:nvSpPr>
        <p:spPr>
          <a:xfrm>
            <a:off x="1348978" y="2700338"/>
            <a:ext cx="6446043" cy="2028825"/>
          </a:xfrm>
          <a:prstGeom prst="rect">
            <a:avLst/>
          </a:prstGeom>
          <a:noFill/>
          <a:ln>
            <a:noFill/>
          </a:ln>
        </p:spPr>
        <p:txBody>
          <a:bodyPr lIns="68569" tIns="34275" rIns="68569" bIns="34275" anchor="t" anchorCtr="0">
            <a:noAutofit/>
          </a:bodyPr>
          <a:lstStyle/>
          <a:p>
            <a:pPr marL="248840" lvl="1" indent="-125015">
              <a:buClr>
                <a:srgbClr val="F07F09"/>
              </a:buClr>
              <a:buSzPct val="100000"/>
              <a:buFont typeface="Arial"/>
              <a:buChar char="•"/>
            </a:pPr>
            <a:r>
              <a:rPr lang="en-US" sz="1800" dirty="0">
                <a:solidFill>
                  <a:srgbClr val="323232"/>
                </a:solidFill>
                <a:latin typeface="Verdana"/>
                <a:ea typeface="Verdana"/>
                <a:cs typeface="Verdana"/>
                <a:sym typeface="Verdana"/>
              </a:rPr>
              <a:t> Increase global access for poorly visible collections, due to:</a:t>
            </a:r>
          </a:p>
          <a:p>
            <a:pPr marL="514350" lvl="3" indent="-133350">
              <a:spcBef>
                <a:spcPts val="825"/>
              </a:spcBef>
              <a:buClr>
                <a:srgbClr val="F07F09"/>
              </a:buClr>
              <a:buSzPct val="100000"/>
              <a:buFont typeface="Arial"/>
              <a:buChar char="•"/>
            </a:pPr>
            <a:r>
              <a:rPr lang="en-US" sz="1800" dirty="0">
                <a:solidFill>
                  <a:srgbClr val="323232"/>
                </a:solidFill>
                <a:latin typeface="Verdana"/>
                <a:ea typeface="Verdana"/>
                <a:cs typeface="Verdana"/>
                <a:sym typeface="Verdana"/>
              </a:rPr>
              <a:t>Insufficient and/or unreliable technical infrastructure</a:t>
            </a:r>
          </a:p>
          <a:p>
            <a:pPr marL="514350" lvl="3" indent="-133350">
              <a:spcBef>
                <a:spcPts val="450"/>
              </a:spcBef>
              <a:buClr>
                <a:srgbClr val="F07F09"/>
              </a:buClr>
              <a:buSzPct val="100000"/>
              <a:buFont typeface="Arial"/>
              <a:buChar char="•"/>
            </a:pPr>
            <a:r>
              <a:rPr lang="en-US" sz="1800" dirty="0">
                <a:solidFill>
                  <a:srgbClr val="323232"/>
                </a:solidFill>
                <a:latin typeface="Verdana"/>
                <a:ea typeface="Verdana"/>
                <a:cs typeface="Verdana"/>
                <a:sym typeface="Verdana"/>
              </a:rPr>
              <a:t>Lack of expertise, awareness, strategy</a:t>
            </a:r>
          </a:p>
        </p:txBody>
      </p:sp>
      <p:sp>
        <p:nvSpPr>
          <p:cNvPr id="402" name="Shape 402"/>
          <p:cNvSpPr/>
          <p:nvPr/>
        </p:nvSpPr>
        <p:spPr>
          <a:xfrm>
            <a:off x="2800350" y="1314450"/>
            <a:ext cx="4319587" cy="1350169"/>
          </a:xfrm>
          <a:custGeom>
            <a:avLst/>
            <a:gdLst/>
            <a:ahLst/>
            <a:cxnLst/>
            <a:rect l="0" t="0" r="0" b="0"/>
            <a:pathLst>
              <a:path w="120000" h="120000" extrusionOk="0">
                <a:moveTo>
                  <a:pt x="10722" y="39777"/>
                </a:moveTo>
                <a:cubicBezTo>
                  <a:pt x="8500" y="24944"/>
                  <a:pt x="18888" y="10944"/>
                  <a:pt x="29277" y="10944"/>
                </a:cubicBezTo>
                <a:cubicBezTo>
                  <a:pt x="32555" y="10833"/>
                  <a:pt x="35944" y="12277"/>
                  <a:pt x="38722" y="14444"/>
                </a:cubicBezTo>
                <a:cubicBezTo>
                  <a:pt x="41388" y="7722"/>
                  <a:pt x="46333" y="3611"/>
                  <a:pt x="51888" y="3611"/>
                </a:cubicBezTo>
                <a:cubicBezTo>
                  <a:pt x="55577" y="3833"/>
                  <a:pt x="59500" y="5833"/>
                  <a:pt x="62277" y="9444"/>
                </a:cubicBezTo>
                <a:cubicBezTo>
                  <a:pt x="64277" y="3500"/>
                  <a:pt x="68500" y="0"/>
                  <a:pt x="73055" y="0"/>
                </a:cubicBezTo>
                <a:cubicBezTo>
                  <a:pt x="76888" y="0"/>
                  <a:pt x="80388" y="2555"/>
                  <a:pt x="82611" y="6444"/>
                </a:cubicBezTo>
                <a:cubicBezTo>
                  <a:pt x="85166" y="2444"/>
                  <a:pt x="89000" y="0"/>
                  <a:pt x="93000" y="0"/>
                </a:cubicBezTo>
                <a:cubicBezTo>
                  <a:pt x="99500" y="0"/>
                  <a:pt x="105000" y="6277"/>
                  <a:pt x="106166" y="15055"/>
                </a:cubicBezTo>
                <a:cubicBezTo>
                  <a:pt x="112444" y="17500"/>
                  <a:pt x="117000" y="25444"/>
                  <a:pt x="117000" y="34555"/>
                </a:cubicBezTo>
                <a:cubicBezTo>
                  <a:pt x="117000" y="37333"/>
                  <a:pt x="116666" y="40000"/>
                  <a:pt x="115722" y="42555"/>
                </a:cubicBezTo>
                <a:cubicBezTo>
                  <a:pt x="118388" y="47000"/>
                  <a:pt x="120000" y="52500"/>
                  <a:pt x="120000" y="58111"/>
                </a:cubicBezTo>
                <a:cubicBezTo>
                  <a:pt x="120000" y="70833"/>
                  <a:pt x="112833" y="81555"/>
                  <a:pt x="103611" y="83388"/>
                </a:cubicBezTo>
                <a:cubicBezTo>
                  <a:pt x="103611" y="95555"/>
                  <a:pt x="96500" y="105111"/>
                  <a:pt x="87611" y="105111"/>
                </a:cubicBezTo>
                <a:cubicBezTo>
                  <a:pt x="84555" y="105111"/>
                  <a:pt x="81666" y="103944"/>
                  <a:pt x="79111" y="101722"/>
                </a:cubicBezTo>
                <a:cubicBezTo>
                  <a:pt x="76777" y="112444"/>
                  <a:pt x="69388" y="120000"/>
                  <a:pt x="61111" y="120000"/>
                </a:cubicBezTo>
                <a:cubicBezTo>
                  <a:pt x="54944" y="120000"/>
                  <a:pt x="49111" y="115500"/>
                  <a:pt x="45611" y="108388"/>
                </a:cubicBezTo>
                <a:cubicBezTo>
                  <a:pt x="42333" y="111111"/>
                  <a:pt x="44055" y="112722"/>
                  <a:pt x="34666" y="112722"/>
                </a:cubicBezTo>
                <a:cubicBezTo>
                  <a:pt x="26944" y="112722"/>
                  <a:pt x="19833" y="107111"/>
                  <a:pt x="16111" y="98000"/>
                </a:cubicBezTo>
                <a:cubicBezTo>
                  <a:pt x="7222" y="97777"/>
                  <a:pt x="2666" y="90555"/>
                  <a:pt x="2666" y="81444"/>
                </a:cubicBezTo>
                <a:cubicBezTo>
                  <a:pt x="2666" y="77222"/>
                  <a:pt x="3833" y="73388"/>
                  <a:pt x="5944" y="70222"/>
                </a:cubicBezTo>
                <a:cubicBezTo>
                  <a:pt x="2111" y="67555"/>
                  <a:pt x="0" y="62277"/>
                  <a:pt x="0" y="56222"/>
                </a:cubicBezTo>
                <a:cubicBezTo>
                  <a:pt x="0" y="47722"/>
                  <a:pt x="4666" y="40722"/>
                  <a:pt x="10722" y="39777"/>
                </a:cubicBezTo>
                <a:close/>
              </a:path>
              <a:path w="120000" h="120000" fill="none" extrusionOk="0">
                <a:moveTo>
                  <a:pt x="10722" y="39777"/>
                </a:moveTo>
                <a:cubicBezTo>
                  <a:pt x="10833" y="41166"/>
                  <a:pt x="11333" y="42722"/>
                  <a:pt x="11611" y="44000"/>
                </a:cubicBezTo>
              </a:path>
              <a:path w="120000" h="120000" fill="none" extrusionOk="0">
                <a:moveTo>
                  <a:pt x="38722" y="14444"/>
                </a:moveTo>
                <a:cubicBezTo>
                  <a:pt x="40000" y="15500"/>
                  <a:pt x="41555" y="16944"/>
                  <a:pt x="42611" y="18388"/>
                </a:cubicBezTo>
              </a:path>
              <a:path w="120000" h="120000" fill="none" extrusionOk="0">
                <a:moveTo>
                  <a:pt x="62277" y="9444"/>
                </a:moveTo>
                <a:cubicBezTo>
                  <a:pt x="61833" y="10611"/>
                  <a:pt x="61555" y="12000"/>
                  <a:pt x="61277" y="13333"/>
                </a:cubicBezTo>
              </a:path>
              <a:path w="120000" h="120000" fill="none" extrusionOk="0">
                <a:moveTo>
                  <a:pt x="82611" y="6444"/>
                </a:moveTo>
                <a:cubicBezTo>
                  <a:pt x="81777" y="7777"/>
                  <a:pt x="81333" y="9555"/>
                  <a:pt x="80777" y="11166"/>
                </a:cubicBezTo>
              </a:path>
              <a:path w="120000" h="120000" fill="none" extrusionOk="0">
                <a:moveTo>
                  <a:pt x="106166" y="15055"/>
                </a:moveTo>
                <a:cubicBezTo>
                  <a:pt x="106277" y="16055"/>
                  <a:pt x="106833" y="18277"/>
                  <a:pt x="106611" y="18777"/>
                </a:cubicBezTo>
              </a:path>
              <a:path w="120000" h="120000" fill="none" extrusionOk="0">
                <a:moveTo>
                  <a:pt x="115722" y="42555"/>
                </a:moveTo>
                <a:cubicBezTo>
                  <a:pt x="114777" y="45388"/>
                  <a:pt x="113500" y="47888"/>
                  <a:pt x="111722" y="49944"/>
                </a:cubicBezTo>
              </a:path>
              <a:path w="120000" h="120000" fill="none" extrusionOk="0">
                <a:moveTo>
                  <a:pt x="103666" y="83388"/>
                </a:moveTo>
                <a:cubicBezTo>
                  <a:pt x="104111" y="78888"/>
                  <a:pt x="101555" y="67777"/>
                  <a:pt x="94444" y="63611"/>
                </a:cubicBezTo>
              </a:path>
              <a:path w="120000" h="120000" fill="none" extrusionOk="0">
                <a:moveTo>
                  <a:pt x="79111" y="101722"/>
                </a:moveTo>
                <a:cubicBezTo>
                  <a:pt x="79555" y="99888"/>
                  <a:pt x="79722" y="98222"/>
                  <a:pt x="79833" y="96444"/>
                </a:cubicBezTo>
              </a:path>
              <a:path w="120000" h="120000" fill="none" extrusionOk="0">
                <a:moveTo>
                  <a:pt x="45666" y="108388"/>
                </a:moveTo>
                <a:cubicBezTo>
                  <a:pt x="44777" y="106944"/>
                  <a:pt x="44222" y="105277"/>
                  <a:pt x="43666" y="103555"/>
                </a:cubicBezTo>
              </a:path>
              <a:path w="120000" h="120000" fill="none" extrusionOk="0">
                <a:moveTo>
                  <a:pt x="16111" y="98000"/>
                </a:moveTo>
                <a:cubicBezTo>
                  <a:pt x="17166" y="97777"/>
                  <a:pt x="18222" y="97444"/>
                  <a:pt x="19222" y="96944"/>
                </a:cubicBezTo>
              </a:path>
              <a:path w="120000" h="120000" fill="none" extrusionOk="0">
                <a:moveTo>
                  <a:pt x="5944" y="70222"/>
                </a:moveTo>
                <a:cubicBezTo>
                  <a:pt x="7777" y="71666"/>
                  <a:pt x="9888" y="72944"/>
                  <a:pt x="12944" y="72444"/>
                </a:cubicBezTo>
              </a:path>
            </a:pathLst>
          </a:custGeom>
          <a:solidFill>
            <a:srgbClr val="CC6633"/>
          </a:solidFill>
          <a:ln>
            <a:noFill/>
          </a:ln>
        </p:spPr>
        <p:txBody>
          <a:bodyPr lIns="67500" tIns="33750" rIns="67500" bIns="33750" anchor="ctr" anchorCtr="0">
            <a:noAutofit/>
          </a:bodyPr>
          <a:lstStyle/>
          <a:p>
            <a:pPr algn="ctr">
              <a:buClr>
                <a:srgbClr val="FFFFFF"/>
              </a:buClr>
              <a:buSzPct val="25000"/>
              <a:buFont typeface="Verdana"/>
              <a:buNone/>
            </a:pPr>
            <a:endParaRPr lang="en-US" sz="1650" b="1" dirty="0">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1616775150"/>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Shape 407"/>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sp>
        <p:nvSpPr>
          <p:cNvPr id="408" name="Shape 408"/>
          <p:cNvSpPr txBox="1"/>
          <p:nvPr/>
        </p:nvSpPr>
        <p:spPr>
          <a:xfrm>
            <a:off x="2439590" y="-3571"/>
            <a:ext cx="4589858" cy="433388"/>
          </a:xfrm>
          <a:prstGeom prst="rect">
            <a:avLst/>
          </a:prstGeom>
          <a:noFill/>
          <a:ln>
            <a:noFill/>
          </a:ln>
        </p:spPr>
        <p:txBody>
          <a:bodyPr lIns="67500" tIns="33750" rIns="67500" bIns="33750" anchor="t" anchorCtr="0">
            <a:noAutofit/>
          </a:bodyPr>
          <a:lstStyle/>
          <a:p>
            <a:pPr>
              <a:buClr>
                <a:srgbClr val="000000"/>
              </a:buClr>
              <a:buSzPct val="25000"/>
              <a:buFont typeface="Arial"/>
              <a:buNone/>
            </a:pPr>
            <a:r>
              <a:rPr lang="en-US" sz="2400" b="1"/>
              <a:t>African Digital Library Central </a:t>
            </a:r>
          </a:p>
        </p:txBody>
      </p:sp>
      <p:sp>
        <p:nvSpPr>
          <p:cNvPr id="409" name="Shape 409"/>
          <p:cNvSpPr txBox="1"/>
          <p:nvPr/>
        </p:nvSpPr>
        <p:spPr>
          <a:xfrm>
            <a:off x="1348978" y="513159"/>
            <a:ext cx="6446043" cy="4112418"/>
          </a:xfrm>
          <a:prstGeom prst="rect">
            <a:avLst/>
          </a:prstGeom>
          <a:noFill/>
          <a:ln>
            <a:noFill/>
          </a:ln>
        </p:spPr>
        <p:txBody>
          <a:bodyPr lIns="68569" tIns="34275" rIns="68569" bIns="34275" anchor="t" anchorCtr="0">
            <a:noAutofit/>
          </a:bodyPr>
          <a:lstStyle/>
          <a:p>
            <a:pPr>
              <a:buClr>
                <a:srgbClr val="323232"/>
              </a:buClr>
              <a:buSzPct val="25000"/>
              <a:buFont typeface="Verdana"/>
              <a:buNone/>
            </a:pPr>
            <a:r>
              <a:rPr lang="en-US" sz="1800" b="1" i="1" dirty="0">
                <a:solidFill>
                  <a:srgbClr val="323232"/>
                </a:solidFill>
                <a:latin typeface="Verdana"/>
                <a:ea typeface="Verdana"/>
                <a:cs typeface="Verdana"/>
                <a:sym typeface="Verdana"/>
              </a:rPr>
              <a:t>Today…….</a:t>
            </a:r>
            <a:endParaRPr lang="en-US" sz="1800" dirty="0">
              <a:solidFill>
                <a:srgbClr val="323232"/>
              </a:solidFill>
              <a:latin typeface="Verdana"/>
              <a:ea typeface="Verdana"/>
              <a:cs typeface="Verdana"/>
              <a:sym typeface="Verdana"/>
            </a:endParaRPr>
          </a:p>
          <a:p>
            <a:pPr marL="248840" lvl="1" indent="-125015">
              <a:spcBef>
                <a:spcPts val="825"/>
              </a:spcBef>
              <a:buClr>
                <a:srgbClr val="F07F09"/>
              </a:buClr>
              <a:buSzPct val="100000"/>
              <a:buFont typeface="Arial"/>
              <a:buChar char="•"/>
            </a:pPr>
            <a:r>
              <a:rPr lang="en-US" sz="1800" dirty="0">
                <a:solidFill>
                  <a:srgbClr val="323232"/>
                </a:solidFill>
                <a:latin typeface="Verdana"/>
                <a:ea typeface="Verdana"/>
                <a:cs typeface="Verdana"/>
                <a:sym typeface="Verdana"/>
              </a:rPr>
              <a:t>A web platform ('in the cloud') set up to host various digital libraries and repositories technologies: Greenstone, </a:t>
            </a:r>
            <a:r>
              <a:rPr lang="en-US" sz="1800" dirty="0" err="1">
                <a:solidFill>
                  <a:srgbClr val="323232"/>
                </a:solidFill>
                <a:latin typeface="Verdana"/>
                <a:ea typeface="Verdana"/>
                <a:cs typeface="Verdana"/>
                <a:sym typeface="Verdana"/>
              </a:rPr>
              <a:t>Dspace</a:t>
            </a:r>
            <a:r>
              <a:rPr lang="en-US" sz="1800" dirty="0">
                <a:solidFill>
                  <a:srgbClr val="323232"/>
                </a:solidFill>
                <a:latin typeface="Verdana"/>
                <a:ea typeface="Verdana"/>
                <a:cs typeface="Verdana"/>
                <a:sym typeface="Verdana"/>
              </a:rPr>
              <a:t>, </a:t>
            </a:r>
            <a:r>
              <a:rPr lang="en-US" sz="1800" dirty="0" err="1">
                <a:solidFill>
                  <a:srgbClr val="323232"/>
                </a:solidFill>
                <a:latin typeface="Verdana"/>
                <a:ea typeface="Verdana"/>
                <a:cs typeface="Verdana"/>
                <a:sym typeface="Verdana"/>
              </a:rPr>
              <a:t>Omeka</a:t>
            </a:r>
            <a:r>
              <a:rPr lang="en-US" sz="1800" dirty="0">
                <a:solidFill>
                  <a:srgbClr val="323232"/>
                </a:solidFill>
                <a:latin typeface="Verdana"/>
                <a:ea typeface="Verdana"/>
                <a:cs typeface="Verdana"/>
                <a:sym typeface="Verdana"/>
              </a:rPr>
              <a:t>...</a:t>
            </a:r>
          </a:p>
          <a:p>
            <a:pPr marL="514350" lvl="3" indent="-133350">
              <a:spcBef>
                <a:spcPts val="825"/>
              </a:spcBef>
              <a:buClr>
                <a:srgbClr val="F07F09"/>
              </a:buClr>
              <a:buSzPct val="100000"/>
              <a:buFont typeface="Arial"/>
              <a:buChar char="•"/>
            </a:pPr>
            <a:r>
              <a:rPr lang="en-US" sz="1800" dirty="0">
                <a:solidFill>
                  <a:srgbClr val="323232"/>
                </a:solidFill>
                <a:latin typeface="Verdana"/>
                <a:ea typeface="Verdana"/>
                <a:cs typeface="Verdana"/>
                <a:sym typeface="Verdana"/>
              </a:rPr>
              <a:t>Remote management for collection's administrator of the institution</a:t>
            </a:r>
          </a:p>
          <a:p>
            <a:pPr marL="514350" lvl="3" indent="-133350">
              <a:spcBef>
                <a:spcPts val="450"/>
              </a:spcBef>
              <a:buClr>
                <a:srgbClr val="F07F09"/>
              </a:buClr>
              <a:buSzPct val="100000"/>
              <a:buFont typeface="Arial"/>
              <a:buChar char="•"/>
            </a:pPr>
            <a:r>
              <a:rPr lang="en-US" sz="1800" dirty="0">
                <a:solidFill>
                  <a:srgbClr val="323232"/>
                </a:solidFill>
                <a:latin typeface="Verdana"/>
                <a:ea typeface="Verdana"/>
                <a:cs typeface="Verdana"/>
                <a:sym typeface="Verdana"/>
              </a:rPr>
              <a:t>Seamless access for institution's end users </a:t>
            </a:r>
          </a:p>
          <a:p>
            <a:pPr marL="514350" lvl="3" indent="-133350">
              <a:spcBef>
                <a:spcPts val="450"/>
              </a:spcBef>
              <a:buClr>
                <a:srgbClr val="F07F09"/>
              </a:buClr>
              <a:buSzPct val="100000"/>
              <a:buFont typeface="Arial"/>
              <a:buChar char="•"/>
            </a:pPr>
            <a:r>
              <a:rPr lang="en-US" sz="1800" dirty="0">
                <a:solidFill>
                  <a:srgbClr val="323232"/>
                </a:solidFill>
                <a:latin typeface="Verdana"/>
                <a:ea typeface="Verdana"/>
                <a:cs typeface="Verdana"/>
                <a:sym typeface="Verdana"/>
              </a:rPr>
              <a:t>Measurement of impact with analytical tool to track</a:t>
            </a:r>
          </a:p>
          <a:p>
            <a:pPr>
              <a:spcBef>
                <a:spcPts val="450"/>
              </a:spcBef>
              <a:buClr>
                <a:srgbClr val="323232"/>
              </a:buClr>
              <a:buSzPct val="25000"/>
            </a:pPr>
            <a:r>
              <a:rPr lang="en-US" sz="1650" b="1" i="1" dirty="0">
                <a:solidFill>
                  <a:srgbClr val="323232"/>
                </a:solidFill>
                <a:latin typeface="Verdana"/>
                <a:ea typeface="Verdana"/>
                <a:cs typeface="Verdana"/>
                <a:sym typeface="Verdana"/>
              </a:rPr>
              <a:t>… and we plan...</a:t>
            </a:r>
          </a:p>
          <a:p>
            <a:pPr marL="248840" lvl="1" indent="-125015">
              <a:spcBef>
                <a:spcPts val="825"/>
              </a:spcBef>
              <a:buClr>
                <a:srgbClr val="F07F09"/>
              </a:buClr>
              <a:buSzPct val="100000"/>
              <a:buFont typeface="Arial"/>
              <a:buChar char="•"/>
            </a:pPr>
            <a:r>
              <a:rPr lang="en-US" sz="1800" dirty="0">
                <a:solidFill>
                  <a:srgbClr val="323232"/>
                </a:solidFill>
                <a:latin typeface="Verdana"/>
                <a:ea typeface="Verdana"/>
                <a:cs typeface="Verdana"/>
                <a:sym typeface="Verdana"/>
              </a:rPr>
              <a:t> To encourage and assist the development of institutional and national sustainable hosting solutions</a:t>
            </a:r>
          </a:p>
        </p:txBody>
      </p:sp>
    </p:spTree>
    <p:extLst>
      <p:ext uri="{BB962C8B-B14F-4D97-AF65-F5344CB8AC3E}">
        <p14:creationId xmlns:p14="http://schemas.microsoft.com/office/powerpoint/2010/main" val="3282223048"/>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13"/>
        <p:cNvGrpSpPr/>
        <p:nvPr/>
      </p:nvGrpSpPr>
      <p:grpSpPr>
        <a:xfrm>
          <a:off x="0" y="0"/>
          <a:ext cx="0" cy="0"/>
          <a:chOff x="0" y="0"/>
          <a:chExt cx="0" cy="0"/>
        </a:xfrm>
      </p:grpSpPr>
      <p:sp>
        <p:nvSpPr>
          <p:cNvPr id="414" name="Shape 414"/>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pic>
        <p:nvPicPr>
          <p:cNvPr id="415" name="Shape 415"/>
          <p:cNvPicPr preferRelativeResize="0"/>
          <p:nvPr/>
        </p:nvPicPr>
        <p:blipFill rotWithShape="1">
          <a:blip r:embed="rId4">
            <a:alphaModFix/>
          </a:blip>
          <a:srcRect/>
          <a:stretch/>
        </p:blipFill>
        <p:spPr>
          <a:xfrm>
            <a:off x="1143000" y="-27383"/>
            <a:ext cx="6858000" cy="5143500"/>
          </a:xfrm>
          <a:prstGeom prst="rect">
            <a:avLst/>
          </a:prstGeom>
          <a:noFill/>
          <a:ln>
            <a:noFill/>
          </a:ln>
        </p:spPr>
      </p:pic>
    </p:spTree>
    <p:extLst>
      <p:ext uri="{BB962C8B-B14F-4D97-AF65-F5344CB8AC3E}">
        <p14:creationId xmlns:p14="http://schemas.microsoft.com/office/powerpoint/2010/main" val="2113402171"/>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857250"/>
            <a:ext cx="6457950" cy="1120378"/>
          </a:xfrm>
          <a:solidFill>
            <a:srgbClr val="92D050"/>
          </a:solidFill>
        </p:spPr>
        <p:txBody>
          <a:bodyPr/>
          <a:lstStyle/>
          <a:p>
            <a:pPr algn="ctr"/>
            <a:r>
              <a:rPr lang="en-US" b="1" dirty="0">
                <a:solidFill>
                  <a:schemeClr val="bg1"/>
                </a:solidFill>
                <a:effectLst>
                  <a:outerShdw blurRad="38100" dist="38100" dir="2700000" algn="tl">
                    <a:srgbClr val="000000">
                      <a:alpha val="43137"/>
                    </a:srgbClr>
                  </a:outerShdw>
                </a:effectLst>
              </a:rPr>
              <a:t>Demonstration</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http://ds.adlc.info/</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168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Shape 446"/>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sp>
        <p:nvSpPr>
          <p:cNvPr id="447" name="Shape 447"/>
          <p:cNvSpPr txBox="1"/>
          <p:nvPr/>
        </p:nvSpPr>
        <p:spPr>
          <a:xfrm>
            <a:off x="1760934" y="659606"/>
            <a:ext cx="5213747" cy="435768"/>
          </a:xfrm>
          <a:prstGeom prst="rect">
            <a:avLst/>
          </a:prstGeom>
          <a:noFill/>
          <a:ln>
            <a:noFill/>
          </a:ln>
        </p:spPr>
        <p:txBody>
          <a:bodyPr lIns="67500" tIns="35100" rIns="67500" bIns="35100" anchor="t" anchorCtr="0">
            <a:noAutofit/>
          </a:bodyPr>
          <a:lstStyle/>
          <a:p>
            <a:pPr algn="ctr">
              <a:buClr>
                <a:srgbClr val="000000"/>
              </a:buClr>
              <a:buSzPct val="25000"/>
              <a:buFont typeface="Verdana"/>
              <a:buNone/>
            </a:pPr>
            <a:r>
              <a:rPr lang="en-US" sz="2400">
                <a:latin typeface="Verdana"/>
                <a:ea typeface="Verdana"/>
                <a:cs typeface="Verdana"/>
                <a:sym typeface="Verdana"/>
              </a:rPr>
              <a:t> </a:t>
            </a:r>
            <a:r>
              <a:rPr lang="en-US" sz="2400" b="1">
                <a:latin typeface="Verdana"/>
                <a:ea typeface="Verdana"/>
                <a:cs typeface="Verdana"/>
                <a:sym typeface="Verdana"/>
              </a:rPr>
              <a:t>Final words</a:t>
            </a:r>
          </a:p>
        </p:txBody>
      </p:sp>
      <p:pic>
        <p:nvPicPr>
          <p:cNvPr id="448" name="Shape 448"/>
          <p:cNvPicPr preferRelativeResize="0"/>
          <p:nvPr/>
        </p:nvPicPr>
        <p:blipFill rotWithShape="1">
          <a:blip r:embed="rId4">
            <a:alphaModFix/>
          </a:blip>
          <a:srcRect/>
          <a:stretch/>
        </p:blipFill>
        <p:spPr>
          <a:xfrm>
            <a:off x="3082527" y="1432321"/>
            <a:ext cx="2812256" cy="2725340"/>
          </a:xfrm>
          <a:prstGeom prst="rect">
            <a:avLst/>
          </a:prstGeom>
          <a:noFill/>
          <a:ln>
            <a:noFill/>
          </a:ln>
        </p:spPr>
      </p:pic>
    </p:spTree>
    <p:extLst>
      <p:ext uri="{BB962C8B-B14F-4D97-AF65-F5344CB8AC3E}">
        <p14:creationId xmlns:p14="http://schemas.microsoft.com/office/powerpoint/2010/main" val="3645654486"/>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52"/>
        <p:cNvGrpSpPr/>
        <p:nvPr/>
      </p:nvGrpSpPr>
      <p:grpSpPr>
        <a:xfrm>
          <a:off x="0" y="0"/>
          <a:ext cx="0" cy="0"/>
          <a:chOff x="0" y="0"/>
          <a:chExt cx="0" cy="0"/>
        </a:xfrm>
      </p:grpSpPr>
      <p:sp>
        <p:nvSpPr>
          <p:cNvPr id="453" name="Shape 453"/>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sp>
        <p:nvSpPr>
          <p:cNvPr id="454" name="Shape 454"/>
          <p:cNvSpPr txBox="1"/>
          <p:nvPr/>
        </p:nvSpPr>
        <p:spPr>
          <a:xfrm>
            <a:off x="1413272" y="1377553"/>
            <a:ext cx="5616177" cy="1782365"/>
          </a:xfrm>
          <a:prstGeom prst="rect">
            <a:avLst/>
          </a:prstGeom>
          <a:noFill/>
          <a:ln>
            <a:noFill/>
          </a:ln>
        </p:spPr>
        <p:txBody>
          <a:bodyPr lIns="68569" tIns="34275" rIns="68569" bIns="34275" anchor="t" anchorCtr="0">
            <a:noAutofit/>
          </a:bodyPr>
          <a:lstStyle/>
          <a:p>
            <a:pPr algn="ctr">
              <a:buClr>
                <a:srgbClr val="323232"/>
              </a:buClr>
              <a:buSzPct val="25000"/>
              <a:buFont typeface="Verdana"/>
              <a:buNone/>
            </a:pPr>
            <a:r>
              <a:rPr lang="en-US" sz="1950">
                <a:solidFill>
                  <a:srgbClr val="323232"/>
                </a:solidFill>
                <a:latin typeface="Verdana"/>
                <a:ea typeface="Verdana"/>
                <a:cs typeface="Verdana"/>
                <a:sym typeface="Verdana"/>
              </a:rPr>
              <a:t>Reinforce infrastructural and hosting capabilities to unlock the African digital knowledge</a:t>
            </a:r>
          </a:p>
          <a:p>
            <a:pPr algn="ctr">
              <a:buClr>
                <a:srgbClr val="000000"/>
              </a:buClr>
              <a:buFont typeface="Arial"/>
              <a:buNone/>
            </a:pPr>
            <a:endParaRPr sz="1950">
              <a:solidFill>
                <a:srgbClr val="323232"/>
              </a:solidFill>
              <a:latin typeface="Verdana"/>
              <a:ea typeface="Verdana"/>
              <a:cs typeface="Verdana"/>
              <a:sym typeface="Verdana"/>
            </a:endParaRPr>
          </a:p>
          <a:p>
            <a:pPr algn="ctr">
              <a:buClr>
                <a:srgbClr val="323232"/>
              </a:buClr>
              <a:buSzPct val="25000"/>
              <a:buFont typeface="Verdana"/>
              <a:buNone/>
            </a:pPr>
            <a:r>
              <a:rPr lang="en-US" sz="1950">
                <a:solidFill>
                  <a:srgbClr val="323232"/>
                </a:solidFill>
                <a:latin typeface="Verdana"/>
                <a:ea typeface="Verdana"/>
                <a:cs typeface="Verdana"/>
                <a:sym typeface="Verdana"/>
              </a:rPr>
              <a:t>Set up a Working Group to create an African-wide policy for data centers to take up the hosting challenge of  local content</a:t>
            </a:r>
          </a:p>
          <a:p>
            <a:endParaRPr sz="1950">
              <a:solidFill>
                <a:srgbClr val="323232"/>
              </a:solidFill>
              <a:latin typeface="Verdana"/>
              <a:ea typeface="Verdana"/>
              <a:cs typeface="Verdana"/>
              <a:sym typeface="Verdana"/>
            </a:endParaRPr>
          </a:p>
        </p:txBody>
      </p:sp>
      <p:pic>
        <p:nvPicPr>
          <p:cNvPr id="455" name="Shape 455"/>
          <p:cNvPicPr preferRelativeResize="0"/>
          <p:nvPr/>
        </p:nvPicPr>
        <p:blipFill rotWithShape="1">
          <a:blip r:embed="rId4">
            <a:alphaModFix/>
          </a:blip>
          <a:srcRect/>
          <a:stretch/>
        </p:blipFill>
        <p:spPr>
          <a:xfrm>
            <a:off x="5570934" y="459582"/>
            <a:ext cx="1026319" cy="944165"/>
          </a:xfrm>
          <a:prstGeom prst="rect">
            <a:avLst/>
          </a:prstGeom>
          <a:noFill/>
          <a:ln>
            <a:noFill/>
          </a:ln>
        </p:spPr>
      </p:pic>
      <p:sp>
        <p:nvSpPr>
          <p:cNvPr id="456" name="Shape 456"/>
          <p:cNvSpPr/>
          <p:nvPr/>
        </p:nvSpPr>
        <p:spPr>
          <a:xfrm>
            <a:off x="3194446" y="3686176"/>
            <a:ext cx="4523183" cy="1065608"/>
          </a:xfrm>
          <a:prstGeom prst="roundRect">
            <a:avLst>
              <a:gd name="adj" fmla="val 3600"/>
            </a:avLst>
          </a:prstGeom>
          <a:solidFill>
            <a:srgbClr val="FF6633"/>
          </a:solidFill>
          <a:ln w="19075" cap="sq" cmpd="sng">
            <a:solidFill>
              <a:srgbClr val="FF6633"/>
            </a:solidFill>
            <a:prstDash val="solid"/>
            <a:miter/>
            <a:headEnd type="none" w="med" len="med"/>
            <a:tailEnd type="none" w="med" len="med"/>
          </a:ln>
        </p:spPr>
        <p:txBody>
          <a:bodyPr lIns="67500" tIns="35100" rIns="67500" bIns="35100" anchor="ctr" anchorCtr="0">
            <a:noAutofit/>
          </a:bodyPr>
          <a:lstStyle/>
          <a:p>
            <a:pPr algn="ctr">
              <a:buClr>
                <a:srgbClr val="000000"/>
              </a:buClr>
              <a:buSzPct val="25000"/>
              <a:buFont typeface="Verdana"/>
              <a:buNone/>
            </a:pPr>
            <a:r>
              <a:rPr lang="en-US" sz="1500" b="1">
                <a:latin typeface="Verdana"/>
                <a:ea typeface="Verdana"/>
                <a:cs typeface="Verdana"/>
                <a:sym typeface="Verdana"/>
              </a:rPr>
              <a:t>ADLSN's Collection Visibility project can support with contribution of experiences and lessons learned  </a:t>
            </a:r>
          </a:p>
        </p:txBody>
      </p:sp>
      <p:sp>
        <p:nvSpPr>
          <p:cNvPr id="457" name="Shape 457"/>
          <p:cNvSpPr txBox="1"/>
          <p:nvPr/>
        </p:nvSpPr>
        <p:spPr>
          <a:xfrm>
            <a:off x="1439465" y="513159"/>
            <a:ext cx="5103018" cy="390525"/>
          </a:xfrm>
          <a:prstGeom prst="rect">
            <a:avLst/>
          </a:prstGeom>
          <a:noFill/>
          <a:ln>
            <a:noFill/>
          </a:ln>
        </p:spPr>
        <p:txBody>
          <a:bodyPr lIns="67500" tIns="35100" rIns="67500" bIns="35100" anchor="t" anchorCtr="0">
            <a:noAutofit/>
          </a:bodyPr>
          <a:lstStyle/>
          <a:p>
            <a:pPr>
              <a:buClr>
                <a:srgbClr val="000000"/>
              </a:buClr>
              <a:buSzPct val="25000"/>
              <a:buFont typeface="Verdana"/>
              <a:buNone/>
            </a:pPr>
            <a:r>
              <a:rPr lang="en-US" sz="2100" b="1">
                <a:latin typeface="Verdana"/>
                <a:ea typeface="Verdana"/>
                <a:cs typeface="Verdana"/>
                <a:sym typeface="Verdana"/>
              </a:rPr>
              <a:t>Recommendations</a:t>
            </a:r>
            <a:r>
              <a:rPr lang="en-US" sz="2100">
                <a:latin typeface="Verdana"/>
                <a:ea typeface="Verdana"/>
                <a:cs typeface="Verdana"/>
                <a:sym typeface="Verdana"/>
              </a:rPr>
              <a:t>  </a:t>
            </a:r>
          </a:p>
        </p:txBody>
      </p:sp>
    </p:spTree>
    <p:extLst>
      <p:ext uri="{BB962C8B-B14F-4D97-AF65-F5344CB8AC3E}">
        <p14:creationId xmlns:p14="http://schemas.microsoft.com/office/powerpoint/2010/main" val="501482440"/>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2"/>
        <p:cNvGrpSpPr/>
        <p:nvPr/>
      </p:nvGrpSpPr>
      <p:grpSpPr>
        <a:xfrm>
          <a:off x="0" y="0"/>
          <a:ext cx="0" cy="0"/>
          <a:chOff x="0" y="0"/>
          <a:chExt cx="0" cy="0"/>
        </a:xfrm>
      </p:grpSpPr>
      <p:sp>
        <p:nvSpPr>
          <p:cNvPr id="463" name="Shape 463"/>
          <p:cNvSpPr txBox="1">
            <a:spLocks noGrp="1"/>
          </p:cNvSpPr>
          <p:nvPr>
            <p:ph type="ftr" idx="11"/>
          </p:nvPr>
        </p:nvSpPr>
        <p:spPr>
          <a:prstGeom prst="rect">
            <a:avLst/>
          </a:prstGeom>
          <a:noFill/>
          <a:ln>
            <a:noFill/>
          </a:ln>
        </p:spPr>
        <p:txBody>
          <a:bodyPr lIns="67500" tIns="35100" rIns="67500" bIns="35100" anchor="ctr" anchorCtr="0">
            <a:noAutofit/>
          </a:bodyPr>
          <a:lstStyle/>
          <a:p>
            <a:pPr>
              <a:buSzPct val="25000"/>
            </a:pPr>
            <a:r>
              <a:rPr lang="en-US"/>
              <a:t>African Digital Library Support Network(ADLSN)</a:t>
            </a:r>
          </a:p>
        </p:txBody>
      </p:sp>
      <p:sp>
        <p:nvSpPr>
          <p:cNvPr id="464" name="Shape 464"/>
          <p:cNvSpPr txBox="1"/>
          <p:nvPr/>
        </p:nvSpPr>
        <p:spPr>
          <a:xfrm>
            <a:off x="1358503" y="1512094"/>
            <a:ext cx="6210299" cy="2969419"/>
          </a:xfrm>
          <a:prstGeom prst="rect">
            <a:avLst/>
          </a:prstGeom>
          <a:noFill/>
          <a:ln>
            <a:noFill/>
          </a:ln>
        </p:spPr>
        <p:txBody>
          <a:bodyPr lIns="68569" tIns="34275" rIns="68569" bIns="34275" anchor="t" anchorCtr="0">
            <a:noAutofit/>
          </a:bodyPr>
          <a:lstStyle/>
          <a:p>
            <a:pPr algn="ctr">
              <a:buClr>
                <a:srgbClr val="000000"/>
              </a:buClr>
              <a:buFont typeface="Arial"/>
              <a:buNone/>
            </a:pPr>
            <a:endParaRPr sz="1950" dirty="0">
              <a:solidFill>
                <a:srgbClr val="323232"/>
              </a:solidFill>
              <a:latin typeface="Verdana"/>
              <a:ea typeface="Verdana"/>
              <a:cs typeface="Verdana"/>
              <a:sym typeface="Verdana"/>
            </a:endParaRPr>
          </a:p>
          <a:p>
            <a:pPr algn="ctr">
              <a:buClr>
                <a:srgbClr val="323232"/>
              </a:buClr>
              <a:buSzPct val="25000"/>
              <a:buFont typeface="Verdana"/>
              <a:buNone/>
            </a:pPr>
            <a:r>
              <a:rPr lang="en-US" sz="1800" dirty="0">
                <a:solidFill>
                  <a:srgbClr val="323232"/>
                </a:solidFill>
                <a:latin typeface="Verdana"/>
                <a:ea typeface="Verdana"/>
                <a:cs typeface="Verdana"/>
                <a:sym typeface="Verdana"/>
              </a:rPr>
              <a:t>A </a:t>
            </a:r>
            <a:r>
              <a:rPr lang="en-US" sz="1800" b="1" dirty="0">
                <a:solidFill>
                  <a:srgbClr val="323232"/>
                </a:solidFill>
                <a:latin typeface="Verdana"/>
                <a:ea typeface="Verdana"/>
                <a:cs typeface="Verdana"/>
                <a:sym typeface="Verdana"/>
              </a:rPr>
              <a:t>growing and lively African community</a:t>
            </a:r>
            <a:r>
              <a:rPr lang="en-US" sz="1800" dirty="0">
                <a:solidFill>
                  <a:srgbClr val="323232"/>
                </a:solidFill>
                <a:latin typeface="Verdana"/>
                <a:ea typeface="Verdana"/>
                <a:cs typeface="Verdana"/>
                <a:sym typeface="Verdana"/>
              </a:rPr>
              <a:t> is now more than ever getting together and generating </a:t>
            </a:r>
            <a:r>
              <a:rPr lang="en-US" sz="1800" b="1" dirty="0">
                <a:solidFill>
                  <a:srgbClr val="323232"/>
                </a:solidFill>
                <a:latin typeface="Verdana"/>
                <a:ea typeface="Verdana"/>
                <a:cs typeface="Verdana"/>
                <a:sym typeface="Verdana"/>
              </a:rPr>
              <a:t>more digital content</a:t>
            </a:r>
            <a:r>
              <a:rPr lang="en-US" sz="1800" dirty="0">
                <a:solidFill>
                  <a:srgbClr val="323232"/>
                </a:solidFill>
                <a:latin typeface="Verdana"/>
                <a:ea typeface="Verdana"/>
                <a:cs typeface="Verdana"/>
                <a:sym typeface="Verdana"/>
              </a:rPr>
              <a:t>.</a:t>
            </a:r>
          </a:p>
          <a:p>
            <a:pPr algn="ctr">
              <a:buClr>
                <a:srgbClr val="000000"/>
              </a:buClr>
              <a:buFont typeface="Arial"/>
              <a:buNone/>
            </a:pPr>
            <a:endParaRPr sz="975" dirty="0">
              <a:solidFill>
                <a:srgbClr val="323232"/>
              </a:solidFill>
              <a:latin typeface="Verdana"/>
              <a:ea typeface="Verdana"/>
              <a:cs typeface="Verdana"/>
              <a:sym typeface="Verdana"/>
            </a:endParaRPr>
          </a:p>
          <a:p>
            <a:pPr algn="ctr">
              <a:buClr>
                <a:srgbClr val="323232"/>
              </a:buClr>
              <a:buSzPct val="25000"/>
              <a:buFont typeface="Verdana"/>
              <a:buNone/>
            </a:pPr>
            <a:r>
              <a:rPr lang="en-US" sz="1800" b="1" dirty="0">
                <a:solidFill>
                  <a:srgbClr val="323232"/>
                </a:solidFill>
                <a:latin typeface="Verdana"/>
                <a:ea typeface="Verdana"/>
                <a:cs typeface="Verdana"/>
                <a:sym typeface="Verdana"/>
              </a:rPr>
              <a:t>Local and distributed initiatives</a:t>
            </a:r>
            <a:r>
              <a:rPr lang="en-US" sz="1800" dirty="0">
                <a:solidFill>
                  <a:srgbClr val="323232"/>
                </a:solidFill>
                <a:latin typeface="Verdana"/>
                <a:ea typeface="Verdana"/>
                <a:cs typeface="Verdana"/>
                <a:sym typeface="Verdana"/>
              </a:rPr>
              <a:t> – like ADLSN – are to continue to </a:t>
            </a:r>
            <a:r>
              <a:rPr lang="en-US" sz="1800" b="1" dirty="0">
                <a:solidFill>
                  <a:srgbClr val="323232"/>
                </a:solidFill>
                <a:latin typeface="Verdana"/>
                <a:ea typeface="Verdana"/>
                <a:cs typeface="Verdana"/>
                <a:sym typeface="Verdana"/>
              </a:rPr>
              <a:t>enhance the efforts of this movement</a:t>
            </a:r>
            <a:r>
              <a:rPr lang="en-US" sz="1800" dirty="0">
                <a:solidFill>
                  <a:srgbClr val="323232"/>
                </a:solidFill>
                <a:latin typeface="Verdana"/>
                <a:ea typeface="Verdana"/>
                <a:cs typeface="Verdana"/>
                <a:sym typeface="Verdana"/>
              </a:rPr>
              <a:t>.</a:t>
            </a:r>
          </a:p>
          <a:p>
            <a:pPr algn="ctr">
              <a:buClr>
                <a:srgbClr val="000000"/>
              </a:buClr>
              <a:buFont typeface="Arial"/>
              <a:buNone/>
            </a:pPr>
            <a:endParaRPr sz="1050" dirty="0">
              <a:solidFill>
                <a:srgbClr val="323232"/>
              </a:solidFill>
              <a:latin typeface="Verdana"/>
              <a:ea typeface="Verdana"/>
              <a:cs typeface="Verdana"/>
              <a:sym typeface="Verdana"/>
            </a:endParaRPr>
          </a:p>
          <a:p>
            <a:pPr algn="ctr">
              <a:buClr>
                <a:srgbClr val="323232"/>
              </a:buClr>
              <a:buSzPct val="25000"/>
              <a:buFont typeface="Verdana"/>
              <a:buNone/>
            </a:pPr>
            <a:r>
              <a:rPr lang="en-US" sz="1800" dirty="0">
                <a:solidFill>
                  <a:srgbClr val="323232"/>
                </a:solidFill>
                <a:latin typeface="Verdana"/>
                <a:ea typeface="Verdana"/>
                <a:cs typeface="Verdana"/>
                <a:sym typeface="Verdana"/>
              </a:rPr>
              <a:t> And a </a:t>
            </a:r>
            <a:r>
              <a:rPr lang="en-US" sz="1800" b="1" dirty="0">
                <a:solidFill>
                  <a:srgbClr val="323232"/>
                </a:solidFill>
                <a:latin typeface="Verdana"/>
                <a:ea typeface="Verdana"/>
                <a:cs typeface="Verdana"/>
                <a:sym typeface="Verdana"/>
              </a:rPr>
              <a:t>pan-African coalition for pan-African challenges</a:t>
            </a:r>
            <a:r>
              <a:rPr lang="en-US" sz="1800" dirty="0">
                <a:solidFill>
                  <a:srgbClr val="323232"/>
                </a:solidFill>
                <a:latin typeface="Verdana"/>
                <a:ea typeface="Verdana"/>
                <a:cs typeface="Verdana"/>
                <a:sym typeface="Verdana"/>
              </a:rPr>
              <a:t> like hosting infrastructure could act to assure the world wide success of this community.</a:t>
            </a:r>
          </a:p>
        </p:txBody>
      </p:sp>
      <p:pic>
        <p:nvPicPr>
          <p:cNvPr id="465" name="Shape 465"/>
          <p:cNvPicPr preferRelativeResize="0"/>
          <p:nvPr/>
        </p:nvPicPr>
        <p:blipFill rotWithShape="1">
          <a:blip r:embed="rId4">
            <a:alphaModFix/>
          </a:blip>
          <a:srcRect/>
          <a:stretch/>
        </p:blipFill>
        <p:spPr>
          <a:xfrm>
            <a:off x="5679282" y="459582"/>
            <a:ext cx="1350169" cy="1268015"/>
          </a:xfrm>
          <a:prstGeom prst="rect">
            <a:avLst/>
          </a:prstGeom>
          <a:noFill/>
          <a:ln>
            <a:noFill/>
          </a:ln>
        </p:spPr>
      </p:pic>
      <p:sp>
        <p:nvSpPr>
          <p:cNvPr id="466" name="Shape 466"/>
          <p:cNvSpPr txBox="1"/>
          <p:nvPr/>
        </p:nvSpPr>
        <p:spPr>
          <a:xfrm>
            <a:off x="1439465" y="513159"/>
            <a:ext cx="5103018" cy="390525"/>
          </a:xfrm>
          <a:prstGeom prst="rect">
            <a:avLst/>
          </a:prstGeom>
          <a:noFill/>
          <a:ln>
            <a:noFill/>
          </a:ln>
        </p:spPr>
        <p:txBody>
          <a:bodyPr lIns="67500" tIns="35100" rIns="67500" bIns="35100" anchor="t" anchorCtr="0">
            <a:noAutofit/>
          </a:bodyPr>
          <a:lstStyle/>
          <a:p>
            <a:pPr>
              <a:buClr>
                <a:srgbClr val="000000"/>
              </a:buClr>
              <a:buSzPct val="25000"/>
              <a:buFont typeface="Verdana"/>
              <a:buNone/>
            </a:pPr>
            <a:r>
              <a:rPr lang="en-US" sz="2100" b="1">
                <a:latin typeface="Verdana"/>
                <a:ea typeface="Verdana"/>
                <a:cs typeface="Verdana"/>
                <a:sym typeface="Verdana"/>
              </a:rPr>
              <a:t>Conclusion</a:t>
            </a:r>
            <a:r>
              <a:rPr lang="en-US" sz="2100">
                <a:latin typeface="Verdana"/>
                <a:ea typeface="Verdana"/>
                <a:cs typeface="Verdana"/>
                <a:sym typeface="Verdana"/>
              </a:rPr>
              <a:t>  </a:t>
            </a:r>
          </a:p>
        </p:txBody>
      </p:sp>
    </p:spTree>
    <p:extLst>
      <p:ext uri="{BB962C8B-B14F-4D97-AF65-F5344CB8AC3E}">
        <p14:creationId xmlns:p14="http://schemas.microsoft.com/office/powerpoint/2010/main" val="807165772"/>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71"/>
        <p:cNvGrpSpPr/>
        <p:nvPr/>
      </p:nvGrpSpPr>
      <p:grpSpPr>
        <a:xfrm>
          <a:off x="0" y="0"/>
          <a:ext cx="0" cy="0"/>
          <a:chOff x="0" y="0"/>
          <a:chExt cx="0" cy="0"/>
        </a:xfrm>
      </p:grpSpPr>
      <p:sp>
        <p:nvSpPr>
          <p:cNvPr id="473" name="Shape 473"/>
          <p:cNvSpPr txBox="1"/>
          <p:nvPr/>
        </p:nvSpPr>
        <p:spPr>
          <a:xfrm>
            <a:off x="1760934" y="659606"/>
            <a:ext cx="5213747" cy="435768"/>
          </a:xfrm>
          <a:prstGeom prst="rect">
            <a:avLst/>
          </a:prstGeom>
          <a:noFill/>
          <a:ln>
            <a:noFill/>
          </a:ln>
        </p:spPr>
        <p:txBody>
          <a:bodyPr lIns="67500" tIns="35100" rIns="67500" bIns="35100" anchor="t" anchorCtr="0">
            <a:noAutofit/>
          </a:bodyPr>
          <a:lstStyle/>
          <a:p>
            <a:pPr algn="ctr">
              <a:buClr>
                <a:srgbClr val="000000"/>
              </a:buClr>
              <a:buSzPct val="25000"/>
              <a:buFont typeface="Verdana"/>
              <a:buNone/>
            </a:pPr>
            <a:r>
              <a:rPr lang="en-US" sz="2400">
                <a:latin typeface="Verdana"/>
                <a:ea typeface="Verdana"/>
                <a:cs typeface="Verdana"/>
                <a:sym typeface="Verdana"/>
              </a:rPr>
              <a:t> </a:t>
            </a:r>
            <a:r>
              <a:rPr lang="en-US" sz="2400" b="1">
                <a:latin typeface="Verdana"/>
                <a:ea typeface="Verdana"/>
                <a:cs typeface="Verdana"/>
                <a:sym typeface="Verdana"/>
              </a:rPr>
              <a:t>Thank you</a:t>
            </a:r>
          </a:p>
        </p:txBody>
      </p:sp>
      <p:pic>
        <p:nvPicPr>
          <p:cNvPr id="474" name="Shape 474"/>
          <p:cNvPicPr preferRelativeResize="0"/>
          <p:nvPr/>
        </p:nvPicPr>
        <p:blipFill rotWithShape="1">
          <a:blip r:embed="rId4">
            <a:alphaModFix/>
          </a:blip>
          <a:srcRect/>
          <a:stretch/>
        </p:blipFill>
        <p:spPr>
          <a:xfrm>
            <a:off x="3314700" y="1428751"/>
            <a:ext cx="2240756" cy="1828800"/>
          </a:xfrm>
          <a:prstGeom prst="rect">
            <a:avLst/>
          </a:prstGeom>
          <a:noFill/>
          <a:ln>
            <a:noFill/>
          </a:ln>
        </p:spPr>
      </p:pic>
      <p:sp>
        <p:nvSpPr>
          <p:cNvPr id="475" name="Shape 475"/>
          <p:cNvSpPr txBox="1"/>
          <p:nvPr/>
        </p:nvSpPr>
        <p:spPr>
          <a:xfrm>
            <a:off x="1314451" y="4057651"/>
            <a:ext cx="2971799" cy="647699"/>
          </a:xfrm>
          <a:prstGeom prst="rect">
            <a:avLst/>
          </a:prstGeom>
          <a:solidFill>
            <a:srgbClr val="92D050"/>
          </a:solidFill>
          <a:ln>
            <a:noFill/>
          </a:ln>
        </p:spPr>
        <p:txBody>
          <a:bodyPr lIns="67500" tIns="33750" rIns="67500" bIns="33750" anchor="t" anchorCtr="0">
            <a:noAutofit/>
          </a:bodyPr>
          <a:lstStyle/>
          <a:p>
            <a:pPr>
              <a:buClr>
                <a:srgbClr val="1A1A1A"/>
              </a:buClr>
              <a:buSzPct val="25000"/>
              <a:buFont typeface="Arimo"/>
              <a:buNone/>
            </a:pPr>
            <a:r>
              <a:rPr lang="en-US" sz="1050" b="1" dirty="0">
                <a:solidFill>
                  <a:srgbClr val="1A1A1A"/>
                </a:solidFill>
                <a:latin typeface="Arimo"/>
                <a:ea typeface="Arimo"/>
                <a:cs typeface="Arimo"/>
                <a:sym typeface="Arimo"/>
              </a:rPr>
              <a:t>Website                    </a:t>
            </a:r>
            <a:r>
              <a:rPr lang="en-US" sz="1050" b="1" u="sng" dirty="0">
                <a:solidFill>
                  <a:srgbClr val="CCCCFF"/>
                </a:solidFill>
                <a:hlinkClick r:id="rId5"/>
              </a:rPr>
              <a:t>http://adlsn.org</a:t>
            </a:r>
          </a:p>
          <a:p>
            <a:pPr>
              <a:spcBef>
                <a:spcPts val="300"/>
              </a:spcBef>
              <a:buClr>
                <a:srgbClr val="1A1A1A"/>
              </a:buClr>
              <a:buSzPct val="25000"/>
            </a:pPr>
            <a:r>
              <a:rPr lang="en-US" sz="1050" b="1" dirty="0">
                <a:solidFill>
                  <a:srgbClr val="1A1A1A"/>
                </a:solidFill>
                <a:latin typeface="Arimo"/>
                <a:ea typeface="Arimo"/>
                <a:cs typeface="Arimo"/>
                <a:sym typeface="Arimo"/>
              </a:rPr>
              <a:t>LinkedIn Group       </a:t>
            </a:r>
            <a:r>
              <a:rPr lang="en-US" sz="1050" b="1" u="sng" dirty="0">
                <a:solidFill>
                  <a:srgbClr val="CCCCFF"/>
                </a:solidFill>
                <a:hlinkClick r:id="rId6"/>
              </a:rPr>
              <a:t>http://linkd.in/11KXWhI</a:t>
            </a:r>
          </a:p>
        </p:txBody>
      </p:sp>
      <p:sp>
        <p:nvSpPr>
          <p:cNvPr id="476" name="Shape 476"/>
          <p:cNvSpPr txBox="1"/>
          <p:nvPr/>
        </p:nvSpPr>
        <p:spPr>
          <a:xfrm>
            <a:off x="2763439" y="1209676"/>
            <a:ext cx="4374356" cy="409574"/>
          </a:xfrm>
          <a:prstGeom prst="rect">
            <a:avLst/>
          </a:prstGeom>
          <a:noFill/>
          <a:ln>
            <a:noFill/>
          </a:ln>
        </p:spPr>
        <p:txBody>
          <a:bodyPr lIns="67500" tIns="33750" rIns="67500" bIns="33750" anchor="t" anchorCtr="0">
            <a:noAutofit/>
          </a:bodyPr>
          <a:lstStyle/>
          <a:p>
            <a:pPr>
              <a:buClr>
                <a:srgbClr val="1A1A1A"/>
              </a:buClr>
              <a:buSzPct val="25000"/>
              <a:buFont typeface="Arimo"/>
              <a:buNone/>
            </a:pPr>
            <a:r>
              <a:rPr lang="en-US" sz="1125" b="1" dirty="0">
                <a:solidFill>
                  <a:srgbClr val="1A1A1A"/>
                </a:solidFill>
                <a:latin typeface="Arimo"/>
                <a:ea typeface="Arimo"/>
                <a:cs typeface="Arimo"/>
                <a:sym typeface="Arimo"/>
              </a:rPr>
              <a:t>ADLSN management   </a:t>
            </a:r>
            <a:r>
              <a:rPr lang="en-US" sz="1125" b="1" u="sng" dirty="0">
                <a:solidFill>
                  <a:srgbClr val="CCCCFF"/>
                </a:solidFill>
              </a:rPr>
              <a:t>info@adlsn.org</a:t>
            </a:r>
            <a:r>
              <a:rPr lang="en-US" sz="1125" b="1" dirty="0">
                <a:solidFill>
                  <a:srgbClr val="1A1A1A"/>
                </a:solidFill>
                <a:latin typeface="Arimo"/>
                <a:ea typeface="Arimo"/>
                <a:cs typeface="Arimo"/>
                <a:sym typeface="Arimo"/>
              </a:rPr>
              <a:t> </a:t>
            </a:r>
          </a:p>
        </p:txBody>
      </p:sp>
      <p:sp>
        <p:nvSpPr>
          <p:cNvPr id="477" name="Shape 477"/>
          <p:cNvSpPr txBox="1"/>
          <p:nvPr/>
        </p:nvSpPr>
        <p:spPr>
          <a:xfrm>
            <a:off x="1314450" y="3429000"/>
            <a:ext cx="3473052" cy="635794"/>
          </a:xfrm>
          <a:prstGeom prst="rect">
            <a:avLst/>
          </a:prstGeom>
          <a:solidFill>
            <a:srgbClr val="92D050"/>
          </a:solidFill>
          <a:ln>
            <a:noFill/>
          </a:ln>
        </p:spPr>
        <p:txBody>
          <a:bodyPr lIns="67500" tIns="33750" rIns="67500" bIns="33750" anchor="t" anchorCtr="0">
            <a:noAutofit/>
          </a:bodyPr>
          <a:lstStyle/>
          <a:p>
            <a:pPr>
              <a:buClr>
                <a:srgbClr val="000000"/>
              </a:buClr>
              <a:buSzPct val="25000"/>
              <a:buFont typeface="Arimo"/>
              <a:buNone/>
            </a:pPr>
            <a:r>
              <a:rPr lang="en-US" sz="1125" b="1" dirty="0">
                <a:latin typeface="Arimo"/>
                <a:ea typeface="Arimo"/>
                <a:cs typeface="Arimo"/>
                <a:sym typeface="Arimo"/>
              </a:rPr>
              <a:t>Twitter        </a:t>
            </a:r>
            <a:r>
              <a:rPr lang="en-US" sz="1125" b="1" u="sng" dirty="0">
                <a:solidFill>
                  <a:srgbClr val="CCCCFF"/>
                </a:solidFill>
                <a:hlinkClick r:id="rId7"/>
              </a:rPr>
              <a:t>@</a:t>
            </a:r>
            <a:r>
              <a:rPr lang="en-US" sz="1125" b="1" u="sng" dirty="0" err="1">
                <a:solidFill>
                  <a:srgbClr val="CCCCFF"/>
                </a:solidFill>
                <a:hlinkClick r:id="rId7"/>
              </a:rPr>
              <a:t>infoADLSN</a:t>
            </a:r>
            <a:endParaRPr lang="en-US" sz="1125" b="1" u="sng" dirty="0">
              <a:solidFill>
                <a:srgbClr val="CCCCFF"/>
              </a:solidFill>
              <a:hlinkClick r:id="rId7"/>
            </a:endParaRPr>
          </a:p>
          <a:p>
            <a:pPr>
              <a:spcBef>
                <a:spcPts val="300"/>
              </a:spcBef>
              <a:buClr>
                <a:srgbClr val="1A1A1A"/>
              </a:buClr>
              <a:buSzPct val="25000"/>
            </a:pPr>
            <a:r>
              <a:rPr lang="en-US" sz="1125" b="1" dirty="0" err="1">
                <a:solidFill>
                  <a:srgbClr val="1A1A1A"/>
                </a:solidFill>
                <a:latin typeface="Arimo"/>
                <a:ea typeface="Arimo"/>
                <a:cs typeface="Arimo"/>
                <a:sym typeface="Arimo"/>
              </a:rPr>
              <a:t>Facebook</a:t>
            </a:r>
            <a:r>
              <a:rPr lang="en-US" sz="1125" b="1" dirty="0">
                <a:solidFill>
                  <a:srgbClr val="1A1A1A"/>
                </a:solidFill>
                <a:latin typeface="Arimo"/>
                <a:ea typeface="Arimo"/>
                <a:cs typeface="Arimo"/>
                <a:sym typeface="Arimo"/>
              </a:rPr>
              <a:t>   </a:t>
            </a:r>
            <a:r>
              <a:rPr lang="en-US" sz="1125" b="1" u="sng" dirty="0">
                <a:solidFill>
                  <a:srgbClr val="CCCCFF"/>
                </a:solidFill>
                <a:hlinkClick r:id="rId8"/>
              </a:rPr>
              <a:t>http://www.facebook.com/infoADLSN</a:t>
            </a:r>
            <a:r>
              <a:rPr lang="en-US" sz="1125" b="1" dirty="0">
                <a:solidFill>
                  <a:srgbClr val="1A1A1A"/>
                </a:solidFill>
                <a:latin typeface="Arimo"/>
                <a:ea typeface="Arimo"/>
                <a:cs typeface="Arimo"/>
                <a:sym typeface="Arimo"/>
              </a:rPr>
              <a:t> </a:t>
            </a:r>
          </a:p>
        </p:txBody>
      </p:sp>
      <p:cxnSp>
        <p:nvCxnSpPr>
          <p:cNvPr id="478" name="Shape 478"/>
          <p:cNvCxnSpPr/>
          <p:nvPr/>
        </p:nvCxnSpPr>
        <p:spPr>
          <a:xfrm>
            <a:off x="4382691" y="4374356"/>
            <a:ext cx="1190" cy="377427"/>
          </a:xfrm>
          <a:prstGeom prst="straightConnector1">
            <a:avLst/>
          </a:prstGeom>
          <a:noFill/>
          <a:ln w="36000" cap="flat" cmpd="sng">
            <a:solidFill>
              <a:srgbClr val="000000"/>
            </a:solidFill>
            <a:prstDash val="solid"/>
            <a:round/>
            <a:headEnd type="none" w="med" len="med"/>
            <a:tailEnd type="none" w="med" len="med"/>
          </a:ln>
        </p:spPr>
      </p:cxnSp>
    </p:spTree>
    <p:extLst>
      <p:ext uri="{BB962C8B-B14F-4D97-AF65-F5344CB8AC3E}">
        <p14:creationId xmlns:p14="http://schemas.microsoft.com/office/powerpoint/2010/main" val="40389385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k IR Home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012" y="0"/>
            <a:ext cx="6665976" cy="5143500"/>
          </a:xfrm>
          <a:prstGeom prst="rect">
            <a:avLst/>
          </a:prstGeom>
        </p:spPr>
      </p:pic>
    </p:spTree>
    <p:extLst>
      <p:ext uri="{BB962C8B-B14F-4D97-AF65-F5344CB8AC3E}">
        <p14:creationId xmlns:p14="http://schemas.microsoft.com/office/powerpoint/2010/main" val="286145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p:nvPr/>
        </p:nvSpPr>
        <p:spPr>
          <a:xfrm>
            <a:off x="685800" y="607150"/>
            <a:ext cx="7772400" cy="2879700"/>
          </a:xfrm>
          <a:prstGeom prst="rect">
            <a:avLst/>
          </a:prstGeom>
          <a:solidFill>
            <a:srgbClr val="EFEFEF"/>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GB" sz="3600" dirty="0">
                <a:solidFill>
                  <a:srgbClr val="76273C"/>
                </a:solidFill>
                <a:latin typeface="Ubuntu"/>
                <a:ea typeface="Ubuntu"/>
                <a:cs typeface="Ubuntu"/>
                <a:sym typeface="Ubuntu"/>
              </a:rPr>
              <a:t>Capacity Building For Sustainable Digital Information Services In An Academic Library</a:t>
            </a:r>
          </a:p>
        </p:txBody>
      </p:sp>
      <p:sp>
        <p:nvSpPr>
          <p:cNvPr id="35" name="Shape 35"/>
          <p:cNvSpPr txBox="1">
            <a:spLocks noGrp="1"/>
          </p:cNvSpPr>
          <p:nvPr>
            <p:ph type="subTitle" idx="1"/>
          </p:nvPr>
        </p:nvSpPr>
        <p:spPr>
          <a:xfrm>
            <a:off x="685800" y="4184478"/>
            <a:ext cx="7772400" cy="784799"/>
          </a:xfrm>
          <a:prstGeom prst="rect">
            <a:avLst/>
          </a:prstGeom>
        </p:spPr>
        <p:txBody>
          <a:bodyPr lIns="91425" tIns="91425" rIns="91425" bIns="91425" anchor="t" anchorCtr="0">
            <a:noAutofit/>
          </a:bodyPr>
          <a:lstStyle/>
          <a:p>
            <a:pPr lvl="0">
              <a:spcBef>
                <a:spcPts val="0"/>
              </a:spcBef>
              <a:buNone/>
            </a:pPr>
            <a:r>
              <a:rPr lang="en-GB" sz="2400">
                <a:solidFill>
                  <a:srgbClr val="76273C"/>
                </a:solidFill>
                <a:latin typeface="Ubuntu"/>
                <a:ea typeface="Ubuntu"/>
                <a:cs typeface="Ubuntu"/>
                <a:sym typeface="Ubuntu"/>
              </a:rPr>
              <a:t>Hilton Gibson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p:nvPr/>
        </p:nvSpPr>
        <p:spPr>
          <a:xfrm>
            <a:off x="282900" y="372975"/>
            <a:ext cx="8578200" cy="4510199"/>
          </a:xfrm>
          <a:prstGeom prst="rect">
            <a:avLst/>
          </a:prstGeom>
          <a:noFill/>
          <a:ln>
            <a:noFill/>
          </a:ln>
        </p:spPr>
        <p:txBody>
          <a:bodyPr lIns="91425" tIns="91425" rIns="91425" bIns="91425" anchor="ctr" anchorCtr="0">
            <a:noAutofit/>
          </a:bodyPr>
          <a:lstStyle/>
          <a:p>
            <a:pPr lvl="0" algn="ctr" rtl="0">
              <a:spcBef>
                <a:spcPts val="0"/>
              </a:spcBef>
              <a:buNone/>
            </a:pPr>
            <a:r>
              <a:rPr lang="en-GB" sz="3600">
                <a:solidFill>
                  <a:schemeClr val="accent6"/>
                </a:solidFill>
                <a:latin typeface="Ubuntu"/>
                <a:ea typeface="Ubuntu"/>
                <a:cs typeface="Ubuntu"/>
                <a:sym typeface="Ubuntu"/>
              </a:rPr>
              <a:t>The repository content and the repository infrastructure require support teams, to ensure that the repository is properly maintained, now and in the far future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ppt_w</p:attrName>
                                        </p:attrNameLst>
                                      </p:cBhvr>
                                      <p:tavLst>
                                        <p:tav tm="0">
                                          <p:val>
                                            <p:strVal val="0"/>
                                          </p:val>
                                        </p:tav>
                                        <p:tav tm="100000">
                                          <p:val>
                                            <p:strVal val="#ppt_w"/>
                                          </p:val>
                                        </p:tav>
                                      </p:tavLst>
                                    </p:anim>
                                    <p:anim calcmode="lin" valueType="num">
                                      <p:cBhvr additive="base">
                                        <p:cTn id="8" dur="1000"/>
                                        <p:tgtEl>
                                          <p:spTgt spid="4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p:nvPr/>
        </p:nvSpPr>
        <p:spPr>
          <a:xfrm>
            <a:off x="230275" y="379650"/>
            <a:ext cx="5417099" cy="4384200"/>
          </a:xfrm>
          <a:prstGeom prst="rect">
            <a:avLst/>
          </a:prstGeom>
          <a:solidFill>
            <a:srgbClr val="CCCCCC"/>
          </a:solidFill>
          <a:ln>
            <a:noFill/>
          </a:ln>
        </p:spPr>
        <p:txBody>
          <a:bodyPr lIns="91425" tIns="91425" rIns="91425" bIns="91425" anchor="t" anchorCtr="0">
            <a:noAutofit/>
          </a:bodyPr>
          <a:lstStyle/>
          <a:p>
            <a:pPr lvl="0" algn="ctr">
              <a:spcBef>
                <a:spcPts val="0"/>
              </a:spcBef>
              <a:buNone/>
            </a:pPr>
            <a:r>
              <a:rPr lang="en-GB" sz="3000">
                <a:solidFill>
                  <a:srgbClr val="252525"/>
                </a:solidFill>
                <a:highlight>
                  <a:srgbClr val="CCCCCC"/>
                </a:highlight>
                <a:latin typeface="Ubuntu"/>
                <a:ea typeface="Ubuntu"/>
                <a:cs typeface="Ubuntu"/>
                <a:sym typeface="Ubuntu"/>
              </a:rPr>
              <a:t>In the context of the library, the </a:t>
            </a:r>
            <a:r>
              <a:rPr lang="en-GB" sz="3000">
                <a:solidFill>
                  <a:srgbClr val="CC0000"/>
                </a:solidFill>
                <a:highlight>
                  <a:srgbClr val="CCCCCC"/>
                </a:highlight>
                <a:latin typeface="Ubuntu"/>
                <a:ea typeface="Ubuntu"/>
                <a:cs typeface="Ubuntu"/>
                <a:sym typeface="Ubuntu"/>
              </a:rPr>
              <a:t>operational team</a:t>
            </a:r>
            <a:r>
              <a:rPr lang="en-GB" sz="3000">
                <a:solidFill>
                  <a:srgbClr val="252525"/>
                </a:solidFill>
                <a:highlight>
                  <a:srgbClr val="CCCCCC"/>
                </a:highlight>
                <a:latin typeface="Ubuntu"/>
                <a:ea typeface="Ubuntu"/>
                <a:cs typeface="Ubuntu"/>
                <a:sym typeface="Ubuntu"/>
              </a:rPr>
              <a:t> provides </a:t>
            </a:r>
            <a:r>
              <a:rPr lang="en-GB" sz="3000">
                <a:solidFill>
                  <a:srgbClr val="663366"/>
                </a:solidFill>
                <a:highlight>
                  <a:srgbClr val="CCCCCC"/>
                </a:highlight>
                <a:latin typeface="Ubuntu"/>
                <a:ea typeface="Ubuntu"/>
                <a:cs typeface="Ubuntu"/>
                <a:sym typeface="Ubuntu"/>
                <a:hlinkClick r:id="rId3"/>
              </a:rPr>
              <a:t>information services</a:t>
            </a:r>
            <a:r>
              <a:rPr lang="en-GB" sz="3000">
                <a:solidFill>
                  <a:srgbClr val="252525"/>
                </a:solidFill>
                <a:highlight>
                  <a:srgbClr val="CCCCCC"/>
                </a:highlight>
                <a:latin typeface="Ubuntu"/>
                <a:ea typeface="Ubuntu"/>
                <a:cs typeface="Ubuntu"/>
                <a:sym typeface="Ubuntu"/>
              </a:rPr>
              <a:t>, that are supported by the </a:t>
            </a:r>
            <a:r>
              <a:rPr lang="en-GB" sz="3000">
                <a:solidFill>
                  <a:srgbClr val="CC0000"/>
                </a:solidFill>
                <a:highlight>
                  <a:srgbClr val="CCCCCC"/>
                </a:highlight>
                <a:latin typeface="Ubuntu"/>
                <a:ea typeface="Ubuntu"/>
                <a:cs typeface="Ubuntu"/>
                <a:sym typeface="Ubuntu"/>
              </a:rPr>
              <a:t>technical team</a:t>
            </a:r>
            <a:r>
              <a:rPr lang="en-GB" sz="3000">
                <a:solidFill>
                  <a:srgbClr val="252525"/>
                </a:solidFill>
                <a:highlight>
                  <a:srgbClr val="CCCCCC"/>
                </a:highlight>
                <a:latin typeface="Ubuntu"/>
                <a:ea typeface="Ubuntu"/>
                <a:cs typeface="Ubuntu"/>
                <a:sym typeface="Ubuntu"/>
              </a:rPr>
              <a:t> using </a:t>
            </a:r>
            <a:r>
              <a:rPr lang="en-GB" sz="3000">
                <a:solidFill>
                  <a:srgbClr val="663366"/>
                </a:solidFill>
                <a:highlight>
                  <a:srgbClr val="CCCCCC"/>
                </a:highlight>
                <a:latin typeface="Ubuntu"/>
                <a:ea typeface="Ubuntu"/>
                <a:cs typeface="Ubuntu"/>
                <a:sym typeface="Ubuntu"/>
                <a:hlinkClick r:id="rId4"/>
              </a:rPr>
              <a:t>information systems</a:t>
            </a:r>
            <a:r>
              <a:rPr lang="en-GB" sz="3000">
                <a:solidFill>
                  <a:srgbClr val="252525"/>
                </a:solidFill>
                <a:highlight>
                  <a:srgbClr val="CCCCCC"/>
                </a:highlight>
                <a:latin typeface="Ubuntu"/>
                <a:ea typeface="Ubuntu"/>
                <a:cs typeface="Ubuntu"/>
                <a:sym typeface="Ubuntu"/>
              </a:rPr>
              <a:t>, which are built and maintained in co-operation with the </a:t>
            </a:r>
            <a:r>
              <a:rPr lang="en-GB" sz="3000">
                <a:solidFill>
                  <a:srgbClr val="663366"/>
                </a:solidFill>
                <a:highlight>
                  <a:srgbClr val="CCCCCC"/>
                </a:highlight>
                <a:latin typeface="Ubuntu"/>
                <a:ea typeface="Ubuntu"/>
                <a:cs typeface="Ubuntu"/>
                <a:sym typeface="Ubuntu"/>
                <a:hlinkClick r:id="rId5"/>
              </a:rPr>
              <a:t>information technology</a:t>
            </a:r>
            <a:r>
              <a:rPr lang="en-GB" sz="3000">
                <a:solidFill>
                  <a:srgbClr val="252525"/>
                </a:solidFill>
                <a:highlight>
                  <a:srgbClr val="CCCCCC"/>
                </a:highlight>
                <a:latin typeface="Ubuntu"/>
                <a:ea typeface="Ubuntu"/>
                <a:cs typeface="Ubuntu"/>
                <a:sym typeface="Ubuntu"/>
              </a:rPr>
              <a:t> department.</a:t>
            </a:r>
          </a:p>
        </p:txBody>
      </p:sp>
      <p:pic>
        <p:nvPicPr>
          <p:cNvPr id="46" name="Shape 46"/>
          <p:cNvPicPr preferRelativeResize="0"/>
          <p:nvPr/>
        </p:nvPicPr>
        <p:blipFill>
          <a:blip r:embed="rId6">
            <a:alphaModFix/>
          </a:blip>
          <a:stretch>
            <a:fillRect/>
          </a:stretch>
        </p:blipFill>
        <p:spPr>
          <a:xfrm>
            <a:off x="5903100" y="356125"/>
            <a:ext cx="3096624" cy="4431248"/>
          </a:xfrm>
          <a:prstGeom prst="rect">
            <a:avLst/>
          </a:prstGeom>
          <a:noFill/>
          <a:ln w="9525" cap="flat" cmpd="sng">
            <a:solidFill>
              <a:schemeClr val="accent6"/>
            </a:solidFill>
            <a:prstDash val="solid"/>
            <a:round/>
            <a:headEnd type="none" w="med" len="med"/>
            <a:tailEnd type="none" w="med" len="med"/>
          </a:ln>
        </p:spPr>
      </p:pic>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S_Powerpoint2016_50thAnniversary.potx [Read-Only]" id="{0069ECEC-BA0C-4D2E-BF27-1604EB5E5FFB}" vid="{B0FE0591-1BA7-4D2B-BA33-A5E871665C9D}"/>
    </a:ext>
  </a:extLst>
</a:theme>
</file>

<file path=ppt/theme/theme5.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4641</Words>
  <Application>Microsoft Office PowerPoint</Application>
  <PresentationFormat>On-screen Show (16:9)</PresentationFormat>
  <Paragraphs>462</Paragraphs>
  <Slides>57</Slides>
  <Notes>26</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57</vt:i4>
      </vt:variant>
    </vt:vector>
  </HeadingPairs>
  <TitlesOfParts>
    <vt:vector size="75" baseType="lpstr">
      <vt:lpstr>Calibri Light</vt:lpstr>
      <vt:lpstr>Liberation Serif</vt:lpstr>
      <vt:lpstr>Microsoft YaHei</vt:lpstr>
      <vt:lpstr>Galdeano</vt:lpstr>
      <vt:lpstr>Arimo</vt:lpstr>
      <vt:lpstr>Calibri</vt:lpstr>
      <vt:lpstr>DejaVu Sans</vt:lpstr>
      <vt:lpstr>Ubuntu</vt:lpstr>
      <vt:lpstr>Times New Roman</vt:lpstr>
      <vt:lpstr>Arial</vt:lpstr>
      <vt:lpstr>Courier New</vt:lpstr>
      <vt:lpstr>Verdana</vt:lpstr>
      <vt:lpstr>Mangal</vt:lpstr>
      <vt:lpstr>simple-light</vt:lpstr>
      <vt:lpstr>Blank</vt:lpstr>
      <vt:lpstr>1_Blank</vt:lpstr>
      <vt:lpstr>Office Theme</vt:lpstr>
      <vt:lpstr>POI_THEME_TEMPLATE_DESIGN</vt:lpstr>
      <vt:lpstr>EIFL and IDS webinar on DSpace repositories</vt:lpstr>
      <vt:lpstr>Challenges</vt:lpstr>
      <vt:lpstr>Fine-tuning OA repositories</vt:lpstr>
      <vt:lpstr>EIFL Plans for 2016-2017</vt:lpstr>
      <vt:lpstr>“Next generation” OA repositories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Africa Digital Library Central  (ADLC) </vt:lpstr>
      <vt:lpstr>Objectives</vt:lpstr>
      <vt:lpstr>PowerPoint Presentation</vt:lpstr>
      <vt:lpstr>PowerPoint Presentation</vt:lpstr>
      <vt:lpstr>PowerPoint Presentation</vt:lpstr>
      <vt:lpstr>PowerPoint Presentation</vt:lpstr>
      <vt:lpstr>ADLC is one product of ADLSN</vt:lpstr>
      <vt:lpstr>ADLC MANDATE</vt:lpstr>
      <vt:lpstr>PowerPoint Presentation</vt:lpstr>
      <vt:lpstr>PowerPoint Presentation</vt:lpstr>
      <vt:lpstr>PowerPoint Presentation</vt:lpstr>
      <vt:lpstr>Demonstration http://ds.adlc.info/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Kuchma</dc:creator>
  <cp:lastModifiedBy>Iryna Kuchma</cp:lastModifiedBy>
  <cp:revision>11</cp:revision>
  <dcterms:modified xsi:type="dcterms:W3CDTF">2016-01-20T08:22:59Z</dcterms:modified>
</cp:coreProperties>
</file>