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79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6" r:id="rId4"/>
    <p:sldId id="275" r:id="rId5"/>
    <p:sldId id="301" r:id="rId6"/>
    <p:sldId id="277" r:id="rId7"/>
    <p:sldId id="276" r:id="rId8"/>
    <p:sldId id="263" r:id="rId9"/>
    <p:sldId id="278" r:id="rId10"/>
    <p:sldId id="298" r:id="rId11"/>
    <p:sldId id="299" r:id="rId12"/>
    <p:sldId id="282" r:id="rId13"/>
    <p:sldId id="303" r:id="rId14"/>
    <p:sldId id="291" r:id="rId15"/>
    <p:sldId id="302" r:id="rId16"/>
    <p:sldId id="292" r:id="rId17"/>
    <p:sldId id="283" r:id="rId18"/>
    <p:sldId id="300" r:id="rId19"/>
    <p:sldId id="287" r:id="rId20"/>
    <p:sldId id="284" r:id="rId21"/>
    <p:sldId id="306" r:id="rId2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5951" autoAdjust="0"/>
  </p:normalViewPr>
  <p:slideViewPr>
    <p:cSldViewPr>
      <p:cViewPr varScale="1">
        <p:scale>
          <a:sx n="117" d="100"/>
          <a:sy n="117" d="100"/>
        </p:scale>
        <p:origin x="-2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/>
              <a:t>Konferencja „Biblioteki w świecie komunikacji sieciowej”, 6-7 czerwca 2013 w Warszawie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CD7035E-C483-4B35-9FAD-FEF30BA03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5375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/>
              <a:t>Konferencja „Biblioteki w świecie komunikacji sieciowej”, 6-7 czerwca 2013 w Warszawie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B72FF0-6F98-4368-BCE6-612938CBA8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388436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l-PL" smtClean="0"/>
          </a:p>
        </p:txBody>
      </p:sp>
      <p:sp>
        <p:nvSpPr>
          <p:cNvPr id="23555" name="Footer Placeholder 3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pl-PL" smtClean="0"/>
              <a:t>Konferencja „Biblioteki w świecie komunikacji sieciowej”, 6-7 czerwca 2013 w Warszawie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A3829FA-4D82-43AD-BE6F-16B740E881BA}" type="slidenum">
              <a:rPr lang="pl-PL" smtClean="0"/>
              <a:pPr/>
              <a:t>1</a:t>
            </a:fld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pl-PL" sz="800" smtClean="0"/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pl-PL" smtClean="0"/>
              <a:t>Konferencja „Biblioteki w świecie komunikacji sieciowej”, 6-7 czerwca 2013 w Warszawie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E9F07FC-16D9-4B97-92F5-4285280DF4E5}" type="slidenum">
              <a:rPr lang="pl-PL" smtClean="0"/>
              <a:pPr/>
              <a:t>7</a:t>
            </a:fld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Placeholder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oganLovells_382_300dpiRGB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" y="0"/>
            <a:ext cx="9001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65100" y="3417888"/>
            <a:ext cx="8826500" cy="3603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7713" y="1173163"/>
            <a:ext cx="7972425" cy="989012"/>
          </a:xfrm>
        </p:spPr>
        <p:txBody>
          <a:bodyPr tIns="0" bIns="0"/>
          <a:lstStyle>
            <a:lvl1pPr algn="l">
              <a:defRPr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7713" y="2205038"/>
            <a:ext cx="7972425" cy="431800"/>
          </a:xfrm>
        </p:spPr>
        <p:txBody>
          <a:bodyPr tIns="0" bIns="0"/>
          <a:lstStyle>
            <a:lvl1pPr marL="0" indent="0" algn="l">
              <a:spcBef>
                <a:spcPct val="0"/>
              </a:spcBef>
              <a:buFontTx/>
              <a:buNone/>
              <a:defRPr sz="2000" baseline="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21217-2972-4C65-8E48-6A42213095FE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A0341-3412-4ED3-A3F2-312FFDD6132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E128B-93B1-49C2-83C4-34B483DA7F70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0784F-7790-424A-ABF7-284DFFC845B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C61F9-D090-4505-B45C-60C8DC3DF702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0C13A-924D-4644-A70E-302E7E17CA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3837C-B03F-440C-8B4C-303AC60B6D91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95DFD-EA51-48C6-BD10-78BBB0946F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FCFA3-4BA8-4E29-B4F5-FB870A8DD8EF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E682D-297D-43DB-BE5A-FAFE4BE8CD5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6332F-ADD0-478D-ADDB-CA3E656D67BD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2D6AE-6DE4-4102-A4C0-87FE1E824FF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3920E-3EC2-430F-992D-D799149B9237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39584-2B02-4601-8621-64BE0170BC3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863EE-4051-40BF-AAEB-83AA1C146DBE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21769-BE4C-4312-AA9B-4BCA3E63892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2"/>
          <p:cNvSpPr>
            <a:spLocks noChangeShapeType="1"/>
          </p:cNvSpPr>
          <p:nvPr/>
        </p:nvSpPr>
        <p:spPr bwMode="auto">
          <a:xfrm>
            <a:off x="82550" y="1141413"/>
            <a:ext cx="8969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000" b="1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D50E2-F874-4208-A93E-D8DBFDC52D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2"/>
          <p:cNvSpPr>
            <a:spLocks noChangeShapeType="1"/>
          </p:cNvSpPr>
          <p:nvPr/>
        </p:nvSpPr>
        <p:spPr bwMode="auto">
          <a:xfrm>
            <a:off x="82550" y="1141413"/>
            <a:ext cx="8969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000" b="1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60E69-9964-440C-9BAF-F35E777E972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E49F5-6020-42AF-B4B8-62E10E349F4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2"/>
          <p:cNvSpPr>
            <a:spLocks noChangeShapeType="1"/>
          </p:cNvSpPr>
          <p:nvPr/>
        </p:nvSpPr>
        <p:spPr bwMode="auto">
          <a:xfrm>
            <a:off x="82550" y="1141413"/>
            <a:ext cx="8969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1000" b="1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100" y="1449388"/>
            <a:ext cx="4321175" cy="500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449388"/>
            <a:ext cx="4321175" cy="500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39BB-AF80-4427-B326-28A008CB06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165100" y="3417888"/>
            <a:ext cx="8804275" cy="0"/>
          </a:xfrm>
          <a:prstGeom prst="line">
            <a:avLst/>
          </a:prstGeom>
          <a:noFill/>
          <a:ln w="73025">
            <a:solidFill>
              <a:srgbClr val="BDD60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93600" y="3416400"/>
            <a:ext cx="8892000" cy="1047600"/>
          </a:xfrm>
        </p:spPr>
        <p:txBody>
          <a:bodyPr/>
          <a:lstStyle>
            <a:lvl1pPr marL="0" indent="0">
              <a:buNone/>
              <a:defRPr b="1"/>
            </a:lvl1pPr>
            <a:lvl5pPr marL="1435100" indent="0">
              <a:buNone/>
              <a:defRPr/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BE351-6C34-4AE5-954B-48DC973C795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E82C3-3CB4-48B1-A302-3EF780E06CE9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2995B-1194-4D77-9A29-6E5594EB05E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68028-E87D-4A3B-8A44-F26571DF833C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93C5-DC3D-42C1-8278-F30080B4BF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39B34-4A00-40D5-BDAA-61527DF7753B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81BB-FCAC-4E4A-8B78-9A95B04944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100" y="0"/>
            <a:ext cx="8969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" y="1449388"/>
            <a:ext cx="8794750" cy="500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0" y="6477000"/>
            <a:ext cx="9145588" cy="381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65100" y="6477000"/>
            <a:ext cx="1495425" cy="3603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spcBef>
                <a:spcPct val="50000"/>
              </a:spcBef>
              <a:defRPr/>
            </a:pPr>
            <a:r>
              <a:rPr lang="en-GB" sz="800" noProof="1">
                <a:latin typeface="+mn-lt"/>
              </a:rPr>
              <a:t>www.hoganlovells.com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28038" y="6494463"/>
            <a:ext cx="496887" cy="3603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496016A-BE80-4438-A9DF-CD3926135B2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85" r:id="rId4"/>
    <p:sldLayoutId id="2147483700" r:id="rId5"/>
    <p:sldLayoutId id="2147483701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357188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076325" indent="-357188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33513" indent="-355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792288" indent="-357188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49488" indent="-357188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706688" indent="-357188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63888" indent="-357188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21088" indent="-357188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l-PL" smtClean="0"/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0CBE06-494D-4438-BE43-E8E268BD4BE4}" type="datetimeFigureOut">
              <a:rPr lang="pl-PL"/>
              <a:pPr>
                <a:defRPr/>
              </a:pPr>
              <a:t>09/08/2016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C63D6AF-13B0-4A37-B4CE-87093302340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4" r:id="rId3"/>
    <p:sldLayoutId id="2147483693" r:id="rId4"/>
    <p:sldLayoutId id="2147483692" r:id="rId5"/>
    <p:sldLayoutId id="2147483691" r:id="rId6"/>
    <p:sldLayoutId id="2147483690" r:id="rId7"/>
    <p:sldLayoutId id="2147483689" r:id="rId8"/>
    <p:sldLayoutId id="2147483688" r:id="rId9"/>
    <p:sldLayoutId id="2147483687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eifl.net/news/tu-darmstadt-copyright-case-neatly-explain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http://www.eifl.net/resources/european-orphan-works-directive-eifl-guid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Relationship Id="rId3" Type="http://schemas.openxmlformats.org/officeDocument/2006/relationships/hyperlink" Target="http://www.eifl.net/eifl-in-action/copyright-reform-poland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fl.net/sites/default/files/resources/201605/poland_copyright_analysis_online.pdf" TargetMode="External"/><Relationship Id="rId4" Type="http://schemas.openxmlformats.org/officeDocument/2006/relationships/hyperlink" Target="http://www.eifl.net/eifl-in-action/copyright-reform-poland" TargetMode="External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png"/><Relationship Id="rId3" Type="http://schemas.openxmlformats.org/officeDocument/2006/relationships/hyperlink" Target="http://www.prawoautorskie.gov.pl/pages/strona-glowna/zmiany-w-prawie/prawo-autorskie/projekt-zmiany-ustawy-o-prawie-autorskim-i-prawach-pokrewnych.ph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060848"/>
            <a:ext cx="7772400" cy="1296144"/>
          </a:xfrm>
        </p:spPr>
        <p:txBody>
          <a:bodyPr/>
          <a:lstStyle/>
          <a:p>
            <a:pPr eaLnBrk="1" hangingPunct="1"/>
            <a:r>
              <a:rPr lang="en-GB" sz="3600" b="1" dirty="0" smtClean="0"/>
              <a:t>POLISH COPYRIGHT LAW 2015</a:t>
            </a:r>
            <a:br>
              <a:rPr lang="en-GB" sz="3600" b="1" dirty="0" smtClean="0"/>
            </a:br>
            <a:r>
              <a:rPr lang="en-GB" sz="3600" b="1" dirty="0" smtClean="0"/>
              <a:t>ANALYSIS OF LIBRARY-RELATED PROVISIONS</a:t>
            </a:r>
            <a:endParaRPr lang="pl-PL" sz="36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645025"/>
            <a:ext cx="6400800" cy="64807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dirty="0" smtClean="0">
                <a:solidFill>
                  <a:srgbClr val="000000"/>
                </a:solidFill>
              </a:rPr>
              <a:t>Barbara Szczepańska</a:t>
            </a: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5516563"/>
            <a:ext cx="7921625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EIFL_LOGO_BottomTag_Blu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60648"/>
            <a:ext cx="2141984" cy="14122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33333" y="4961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4293096"/>
            <a:ext cx="81369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sz="3200" b="1" dirty="0">
                <a:latin typeface="+mn-lt"/>
              </a:rPr>
              <a:t>EIFL </a:t>
            </a:r>
            <a:r>
              <a:rPr lang="pl-PL" sz="3200" b="1" dirty="0" err="1" smtClean="0">
                <a:latin typeface="+mn-lt"/>
              </a:rPr>
              <a:t>webinar</a:t>
            </a:r>
            <a:r>
              <a:rPr lang="pl-PL" sz="3200" b="1" dirty="0" smtClean="0">
                <a:latin typeface="+mn-lt"/>
              </a:rPr>
              <a:t>, 29 </a:t>
            </a:r>
            <a:r>
              <a:rPr lang="pl-PL" sz="3200" b="1" dirty="0" err="1">
                <a:latin typeface="+mn-lt"/>
              </a:rPr>
              <a:t>June</a:t>
            </a:r>
            <a:r>
              <a:rPr lang="pl-PL" sz="3200" b="1" dirty="0">
                <a:latin typeface="+mn-lt"/>
              </a:rPr>
              <a:t> 2016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l-PL" sz="4000" b="1" dirty="0" err="1" smtClean="0"/>
              <a:t>Dedicated</a:t>
            </a:r>
            <a:r>
              <a:rPr lang="pl-PL" sz="4000" b="1" dirty="0" smtClean="0"/>
              <a:t> </a:t>
            </a:r>
            <a:r>
              <a:rPr lang="pl-PL" sz="4000" b="1" dirty="0" err="1" smtClean="0"/>
              <a:t>terminals</a:t>
            </a:r>
            <a:r>
              <a:rPr lang="pl-PL" sz="3600" b="1" dirty="0" smtClean="0"/>
              <a:t/>
            </a:r>
            <a:br>
              <a:rPr lang="pl-PL" sz="3600" b="1" dirty="0" smtClean="0"/>
            </a:br>
            <a:r>
              <a:rPr lang="pl-PL" sz="3600" b="1" dirty="0" smtClean="0"/>
              <a:t>TU Darmstadt </a:t>
            </a:r>
            <a:r>
              <a:rPr lang="pl-PL" sz="3600" b="1" dirty="0" err="1" smtClean="0"/>
              <a:t>case</a:t>
            </a:r>
            <a:r>
              <a:rPr lang="pl-PL" sz="3600" dirty="0" smtClean="0"/>
              <a:t> 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pl-PL" dirty="0" smtClean="0"/>
              <a:t> </a:t>
            </a:r>
            <a:r>
              <a:rPr lang="en-US" sz="2900" dirty="0" smtClean="0"/>
              <a:t>number of copies made available at </a:t>
            </a:r>
            <a:r>
              <a:rPr lang="pl-PL" sz="2900" dirty="0" err="1" smtClean="0"/>
              <a:t>terminals</a:t>
            </a:r>
            <a:r>
              <a:rPr lang="en-US" sz="2900" dirty="0" smtClean="0"/>
              <a:t> must not exceed the number of physical copies held by the library</a:t>
            </a:r>
            <a:r>
              <a:rPr lang="pl-PL" sz="2900" dirty="0" smtClean="0"/>
              <a:t> </a:t>
            </a:r>
          </a:p>
          <a:p>
            <a:pPr marL="0" indent="0">
              <a:lnSpc>
                <a:spcPct val="80000"/>
              </a:lnSpc>
            </a:pPr>
            <a:r>
              <a:rPr lang="pl-PL" sz="2900" dirty="0" smtClean="0"/>
              <a:t> </a:t>
            </a:r>
            <a:r>
              <a:rPr lang="en-GB" sz="2900" dirty="0" smtClean="0"/>
              <a:t>digitisation and making available of physical works on library terminals is permitted only if the resource in question is not </a:t>
            </a:r>
            <a:r>
              <a:rPr lang="en-GB" sz="2900" i="1" dirty="0" smtClean="0"/>
              <a:t>already</a:t>
            </a:r>
            <a:r>
              <a:rPr lang="en-GB" sz="2900" dirty="0" smtClean="0"/>
              <a:t> available in the library in digital form </a:t>
            </a:r>
            <a:r>
              <a:rPr lang="pl-PL" sz="2900" dirty="0" smtClean="0"/>
              <a:t>(on the </a:t>
            </a:r>
            <a:r>
              <a:rPr lang="pl-PL" sz="2900" dirty="0" err="1" smtClean="0"/>
              <a:t>basis</a:t>
            </a:r>
            <a:r>
              <a:rPr lang="pl-PL" sz="2900" dirty="0" smtClean="0"/>
              <a:t> of </a:t>
            </a:r>
            <a:r>
              <a:rPr lang="pl-PL" sz="2900" dirty="0" err="1" smtClean="0"/>
              <a:t>contract</a:t>
            </a:r>
            <a:r>
              <a:rPr lang="pl-PL" sz="2900" dirty="0" smtClean="0"/>
              <a:t> </a:t>
            </a:r>
            <a:r>
              <a:rPr lang="pl-PL" sz="2900" dirty="0" err="1" smtClean="0"/>
              <a:t>or</a:t>
            </a:r>
            <a:r>
              <a:rPr lang="pl-PL" sz="2900" dirty="0" smtClean="0"/>
              <a:t> licence </a:t>
            </a:r>
            <a:r>
              <a:rPr lang="pl-PL" sz="2900" dirty="0" err="1" smtClean="0"/>
              <a:t>agreement</a:t>
            </a:r>
            <a:r>
              <a:rPr lang="pl-PL" sz="2900" dirty="0" smtClean="0"/>
              <a:t>)</a:t>
            </a:r>
          </a:p>
          <a:p>
            <a:pPr marL="0" indent="0">
              <a:lnSpc>
                <a:spcPct val="80000"/>
              </a:lnSpc>
            </a:pPr>
            <a:r>
              <a:rPr lang="pl-PL" sz="2900" dirty="0" smtClean="0"/>
              <a:t> printing from </a:t>
            </a:r>
            <a:r>
              <a:rPr lang="pl-PL" sz="2900" dirty="0" err="1" smtClean="0"/>
              <a:t>terminals</a:t>
            </a:r>
            <a:r>
              <a:rPr lang="pl-PL" sz="2900" dirty="0" smtClean="0"/>
              <a:t> </a:t>
            </a:r>
            <a:r>
              <a:rPr lang="pl-PL" sz="2900" dirty="0" err="1" smtClean="0"/>
              <a:t>is</a:t>
            </a:r>
            <a:r>
              <a:rPr lang="pl-PL" sz="2900" dirty="0" smtClean="0"/>
              <a:t> </a:t>
            </a:r>
            <a:r>
              <a:rPr lang="pl-PL" sz="2900" dirty="0" err="1" smtClean="0"/>
              <a:t>possible</a:t>
            </a:r>
            <a:r>
              <a:rPr lang="pl-PL" sz="2900" dirty="0" smtClean="0"/>
              <a:t> </a:t>
            </a:r>
            <a:r>
              <a:rPr lang="pl-PL" sz="2900" dirty="0" err="1" smtClean="0"/>
              <a:t>under</a:t>
            </a:r>
            <a:r>
              <a:rPr lang="pl-PL" sz="2900" dirty="0" smtClean="0"/>
              <a:t> the </a:t>
            </a:r>
            <a:r>
              <a:rPr lang="pl-PL" sz="2900" dirty="0" err="1" smtClean="0"/>
              <a:t>private</a:t>
            </a:r>
            <a:r>
              <a:rPr lang="pl-PL" sz="2900" dirty="0" smtClean="0"/>
              <a:t> </a:t>
            </a:r>
            <a:r>
              <a:rPr lang="pl-PL" sz="2900" dirty="0" err="1" smtClean="0"/>
              <a:t>copy</a:t>
            </a:r>
            <a:r>
              <a:rPr lang="pl-PL" sz="2900" dirty="0" smtClean="0"/>
              <a:t> </a:t>
            </a:r>
            <a:r>
              <a:rPr lang="pl-PL" sz="2900" dirty="0" err="1" smtClean="0"/>
              <a:t>exception</a:t>
            </a:r>
            <a:endParaRPr lang="pl-PL" sz="2900" dirty="0" smtClean="0"/>
          </a:p>
          <a:p>
            <a:pPr marL="400050" lvl="1" indent="0">
              <a:lnSpc>
                <a:spcPct val="80000"/>
              </a:lnSpc>
              <a:buNone/>
            </a:pPr>
            <a:endParaRPr lang="pl-PL" sz="1400" dirty="0" smtClean="0">
              <a:solidFill>
                <a:srgbClr val="FF0000"/>
              </a:solidFill>
            </a:endParaRPr>
          </a:p>
          <a:p>
            <a:pPr marL="400050" lvl="1" indent="0">
              <a:lnSpc>
                <a:spcPct val="80000"/>
              </a:lnSpc>
              <a:buNone/>
            </a:pPr>
            <a:r>
              <a:rPr lang="pl-PL" sz="1400" dirty="0" err="1" smtClean="0">
                <a:solidFill>
                  <a:srgbClr val="FF0000"/>
                </a:solidFill>
              </a:rPr>
              <a:t>More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on </a:t>
            </a:r>
            <a:r>
              <a:rPr lang="pl-PL" sz="1400" dirty="0" smtClean="0">
                <a:solidFill>
                  <a:srgbClr val="FF0000"/>
                </a:solidFill>
              </a:rPr>
              <a:t>TU </a:t>
            </a:r>
            <a:r>
              <a:rPr lang="pl-PL" sz="1400" dirty="0">
                <a:solidFill>
                  <a:srgbClr val="FF0000"/>
                </a:solidFill>
              </a:rPr>
              <a:t>Darmstadt </a:t>
            </a:r>
            <a:r>
              <a:rPr lang="pl-PL" sz="1400" dirty="0" err="1">
                <a:solidFill>
                  <a:srgbClr val="FF0000"/>
                </a:solidFill>
              </a:rPr>
              <a:t>case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smtClean="0">
                <a:hlinkClick r:id="rId2"/>
              </a:rPr>
              <a:t>www.eifl.net/news/tu-darmstadt-copyright-case-neatly-explained</a:t>
            </a:r>
            <a:r>
              <a:rPr lang="pl-PL" sz="1400" dirty="0" smtClean="0"/>
              <a:t> </a:t>
            </a:r>
          </a:p>
          <a:p>
            <a:pPr marL="0" indent="0">
              <a:lnSpc>
                <a:spcPct val="80000"/>
              </a:lnSpc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 err="1" smtClean="0"/>
              <a:t>Orphan</a:t>
            </a:r>
            <a:r>
              <a:rPr lang="pl-PL" sz="3600" b="1" dirty="0" smtClean="0"/>
              <a:t> </a:t>
            </a:r>
            <a:r>
              <a:rPr lang="pl-PL" sz="3600" b="1" dirty="0" err="1" smtClean="0"/>
              <a:t>works</a:t>
            </a:r>
            <a:endParaRPr lang="pl-PL" sz="3600" b="1" dirty="0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pl-PL" sz="2200" b="1" dirty="0" err="1" smtClean="0"/>
              <a:t>Types</a:t>
            </a:r>
            <a:r>
              <a:rPr lang="pl-PL" sz="2200" b="1" dirty="0" smtClean="0"/>
              <a:t>: </a:t>
            </a:r>
          </a:p>
          <a:p>
            <a:r>
              <a:rPr lang="en-GB" sz="2400" dirty="0"/>
              <a:t>works published in </a:t>
            </a:r>
            <a:r>
              <a:rPr lang="en-GB" sz="2400" dirty="0" smtClean="0"/>
              <a:t>a</a:t>
            </a:r>
            <a:r>
              <a:rPr lang="pl-PL" sz="2400" dirty="0" smtClean="0"/>
              <a:t> form </a:t>
            </a:r>
            <a:r>
              <a:rPr lang="en-GB" sz="2400" dirty="0" smtClean="0"/>
              <a:t>of </a:t>
            </a:r>
            <a:r>
              <a:rPr lang="en-GB" sz="2400" dirty="0"/>
              <a:t>books, newspapers, magazines and in other types of printed publications, </a:t>
            </a:r>
            <a:r>
              <a:rPr lang="en-GB" sz="2400" dirty="0" err="1"/>
              <a:t>audiovisual</a:t>
            </a:r>
            <a:r>
              <a:rPr lang="en-GB" sz="2400" dirty="0"/>
              <a:t> works and other works fixed on video and on phonograms</a:t>
            </a:r>
            <a:r>
              <a:rPr lang="pl-PL" sz="2400" dirty="0"/>
              <a:t>  </a:t>
            </a:r>
            <a:endParaRPr lang="pl-PL" sz="2400" dirty="0" smtClean="0"/>
          </a:p>
          <a:p>
            <a:r>
              <a:rPr lang="en-GB" sz="2400" dirty="0"/>
              <a:t>photographs and pictures </a:t>
            </a:r>
            <a:r>
              <a:rPr lang="en-GB" sz="2400" dirty="0" smtClean="0"/>
              <a:t>embedded</a:t>
            </a:r>
            <a:r>
              <a:rPr lang="pl-PL" sz="2400" dirty="0" smtClean="0"/>
              <a:t> </a:t>
            </a:r>
            <a:r>
              <a:rPr lang="pl-PL" sz="2400" dirty="0" err="1" smtClean="0"/>
              <a:t>into</a:t>
            </a:r>
            <a:r>
              <a:rPr lang="pl-PL" sz="2400" dirty="0"/>
              <a:t> </a:t>
            </a:r>
            <a:r>
              <a:rPr lang="pl-PL" sz="2400" dirty="0" err="1" smtClean="0"/>
              <a:t>works</a:t>
            </a:r>
            <a:endParaRPr lang="pl-PL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pl-PL" sz="22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pl-PL" sz="2200" b="1" dirty="0" smtClean="0"/>
              <a:t>Not </a:t>
            </a:r>
            <a:r>
              <a:rPr lang="pl-PL" sz="2200" b="1" dirty="0" err="1" smtClean="0"/>
              <a:t>covered</a:t>
            </a:r>
            <a:r>
              <a:rPr lang="pl-PL" sz="2200" b="1" dirty="0" smtClean="0"/>
              <a:t>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pl-PL" sz="2200" b="1" dirty="0" smtClean="0"/>
          </a:p>
          <a:p>
            <a:pPr>
              <a:lnSpc>
                <a:spcPct val="80000"/>
              </a:lnSpc>
            </a:pPr>
            <a:r>
              <a:rPr lang="pl-PL" sz="2400" dirty="0" smtClean="0"/>
              <a:t>s</a:t>
            </a:r>
            <a:r>
              <a:rPr lang="en-GB" sz="2400" dirty="0" err="1" smtClean="0"/>
              <a:t>tandalone</a:t>
            </a:r>
            <a:r>
              <a:rPr lang="en-GB" sz="2400" dirty="0" smtClean="0"/>
              <a:t> </a:t>
            </a:r>
            <a:r>
              <a:rPr lang="en-GB" sz="2400" dirty="0"/>
              <a:t>photographs and works of </a:t>
            </a:r>
            <a:r>
              <a:rPr lang="en-GB" sz="2400" dirty="0" smtClean="0"/>
              <a:t>art</a:t>
            </a:r>
            <a:endParaRPr lang="pl-PL" sz="2400" dirty="0" smtClean="0"/>
          </a:p>
          <a:p>
            <a:pPr>
              <a:lnSpc>
                <a:spcPct val="80000"/>
              </a:lnSpc>
            </a:pPr>
            <a:r>
              <a:rPr lang="en-GB" sz="2400" dirty="0"/>
              <a:t>works which were published anonymously or under a </a:t>
            </a:r>
            <a:r>
              <a:rPr lang="en-GB" sz="2400" dirty="0" smtClean="0"/>
              <a:t>pseudonym</a:t>
            </a:r>
            <a:endParaRPr lang="pl-PL" sz="2400" dirty="0" smtClean="0"/>
          </a:p>
          <a:p>
            <a:pPr marL="0" lvl="1" indent="0">
              <a:lnSpc>
                <a:spcPct val="80000"/>
              </a:lnSpc>
              <a:buNone/>
            </a:pPr>
            <a:endParaRPr lang="pl-PL" sz="1400" dirty="0" smtClean="0">
              <a:solidFill>
                <a:srgbClr val="FF0000"/>
              </a:solidFill>
            </a:endParaRPr>
          </a:p>
          <a:p>
            <a:pPr marL="0" lvl="1" indent="0">
              <a:lnSpc>
                <a:spcPct val="80000"/>
              </a:lnSpc>
              <a:buNone/>
            </a:pPr>
            <a:r>
              <a:rPr lang="pl-PL" sz="1400" dirty="0">
                <a:solidFill>
                  <a:srgbClr val="FF0000"/>
                </a:solidFill>
              </a:rPr>
              <a:t>	</a:t>
            </a:r>
            <a:r>
              <a:rPr lang="pl-PL" sz="1400" dirty="0" err="1" smtClean="0">
                <a:solidFill>
                  <a:srgbClr val="FF0000"/>
                </a:solidFill>
              </a:rPr>
              <a:t>More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on </a:t>
            </a:r>
            <a:r>
              <a:rPr lang="pl-PL" sz="1400" dirty="0" smtClean="0">
                <a:solidFill>
                  <a:srgbClr val="FF0000"/>
                </a:solidFill>
              </a:rPr>
              <a:t>OW </a:t>
            </a:r>
            <a:r>
              <a:rPr lang="pl-PL" sz="1400" dirty="0" err="1" smtClean="0">
                <a:solidFill>
                  <a:srgbClr val="FF0000"/>
                </a:solidFill>
              </a:rPr>
              <a:t>directive</a:t>
            </a:r>
            <a:r>
              <a:rPr lang="pl-PL" sz="1400" dirty="0">
                <a:solidFill>
                  <a:srgbClr val="FF0000"/>
                </a:solidFill>
              </a:rPr>
              <a:t>  </a:t>
            </a:r>
            <a:r>
              <a:rPr lang="pl-PL" sz="1400" dirty="0">
                <a:solidFill>
                  <a:srgbClr val="FF0000"/>
                </a:solidFill>
                <a:hlinkClick r:id="rId2"/>
              </a:rPr>
              <a:t>http://</a:t>
            </a:r>
            <a:r>
              <a:rPr lang="pl-PL" sz="1400" dirty="0" smtClean="0">
                <a:solidFill>
                  <a:srgbClr val="FF0000"/>
                </a:solidFill>
                <a:hlinkClick r:id="rId2"/>
              </a:rPr>
              <a:t>www.eifl.net/resources/european-orphan-works-directive-eifl-guide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 smtClean="0"/>
              <a:t> </a:t>
            </a:r>
            <a:endParaRPr lang="pl-PL" sz="1400" dirty="0"/>
          </a:p>
          <a:p>
            <a:pPr>
              <a:lnSpc>
                <a:spcPct val="80000"/>
              </a:lnSpc>
            </a:pPr>
            <a:endParaRPr lang="pl-PL" sz="2400" dirty="0"/>
          </a:p>
          <a:p>
            <a:pPr>
              <a:lnSpc>
                <a:spcPct val="80000"/>
              </a:lnSpc>
            </a:pPr>
            <a:endParaRPr lang="pl-PL" sz="2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dirty="0" err="1" smtClean="0"/>
              <a:t>Orphan</a:t>
            </a:r>
            <a:r>
              <a:rPr lang="pl-PL" sz="3600" b="1" dirty="0" smtClean="0"/>
              <a:t> </a:t>
            </a:r>
            <a:r>
              <a:rPr lang="pl-PL" sz="3600" b="1" dirty="0" err="1" smtClean="0"/>
              <a:t>works</a:t>
            </a:r>
            <a:endParaRPr lang="pl-PL" sz="3600" b="1" dirty="0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pl-PL" sz="24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pl-PL" sz="2400" b="1" dirty="0" err="1" smtClean="0"/>
              <a:t>Beneficiary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organisations</a:t>
            </a:r>
            <a:r>
              <a:rPr lang="pl-PL" sz="2400" b="1" dirty="0" smtClean="0"/>
              <a:t>: </a:t>
            </a:r>
            <a:endParaRPr lang="pl-PL" sz="2400" b="1" dirty="0"/>
          </a:p>
          <a:p>
            <a:pPr marL="0" indent="0">
              <a:lnSpc>
                <a:spcPct val="80000"/>
              </a:lnSpc>
              <a:buNone/>
            </a:pPr>
            <a:endParaRPr lang="pl-PL" sz="2400" dirty="0"/>
          </a:p>
          <a:p>
            <a:pPr marL="0" indent="0">
              <a:lnSpc>
                <a:spcPct val="80000"/>
              </a:lnSpc>
              <a:buNone/>
            </a:pPr>
            <a:r>
              <a:rPr lang="en-GB" sz="2400" dirty="0" smtClean="0"/>
              <a:t>publically </a:t>
            </a:r>
            <a:r>
              <a:rPr lang="en-GB" sz="2400" dirty="0"/>
              <a:t>accessible educational institutions, universities, research institutes and scientific institutes of the Polish Academy of Sciences, libraries, archives and </a:t>
            </a:r>
            <a:r>
              <a:rPr lang="en-GB" sz="2400" dirty="0" smtClean="0"/>
              <a:t>museums</a:t>
            </a:r>
            <a:r>
              <a:rPr lang="pl-PL" sz="2400" dirty="0" smtClean="0"/>
              <a:t>,  </a:t>
            </a:r>
            <a:r>
              <a:rPr lang="en-GB" sz="2400" dirty="0" smtClean="0"/>
              <a:t>government </a:t>
            </a:r>
            <a:r>
              <a:rPr lang="en-GB" sz="2400" dirty="0"/>
              <a:t>and local authority organization with a statutory obligation to collect, protect and promote film and phonographic </a:t>
            </a:r>
            <a:r>
              <a:rPr lang="en-GB" sz="2400" dirty="0" smtClean="0"/>
              <a:t>heritage</a:t>
            </a:r>
            <a:r>
              <a:rPr lang="pl-PL" sz="2400" dirty="0" smtClean="0"/>
              <a:t>, </a:t>
            </a:r>
            <a:r>
              <a:rPr lang="en-GB" sz="2400" dirty="0" smtClean="0"/>
              <a:t>public nation</a:t>
            </a:r>
            <a:r>
              <a:rPr lang="pl-PL" sz="2400" dirty="0" smtClean="0"/>
              <a:t>a</a:t>
            </a:r>
            <a:r>
              <a:rPr lang="en-GB" sz="2400" dirty="0" smtClean="0"/>
              <a:t>l </a:t>
            </a:r>
            <a:r>
              <a:rPr lang="en-GB" sz="2400" dirty="0"/>
              <a:t>and regional radio and television organisations </a:t>
            </a:r>
            <a:r>
              <a:rPr lang="pl-PL" sz="2400" dirty="0" smtClean="0"/>
              <a:t> </a:t>
            </a:r>
            <a:endParaRPr lang="pl-PL" sz="2200" dirty="0" smtClean="0"/>
          </a:p>
        </p:txBody>
      </p:sp>
    </p:spTree>
    <p:extLst>
      <p:ext uri="{BB962C8B-B14F-4D97-AF65-F5344CB8AC3E}">
        <p14:creationId xmlns:p14="http://schemas.microsoft.com/office/powerpoint/2010/main" val="1107572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pl-PL" sz="3600" b="1" dirty="0" err="1"/>
              <a:t>Orphan</a:t>
            </a:r>
            <a:r>
              <a:rPr lang="pl-PL" sz="3600" b="1" dirty="0"/>
              <a:t> </a:t>
            </a:r>
            <a:r>
              <a:rPr lang="pl-PL" sz="3600" b="1" dirty="0" err="1"/>
              <a:t>works</a:t>
            </a:r>
            <a:endParaRPr lang="pl-PL" sz="3600" b="1" dirty="0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b="1" dirty="0" err="1" smtClean="0"/>
              <a:t>Permitted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uses</a:t>
            </a:r>
            <a:r>
              <a:rPr lang="pl-PL" sz="2400" b="1" dirty="0" smtClean="0"/>
              <a:t>:</a:t>
            </a:r>
          </a:p>
          <a:p>
            <a:r>
              <a:rPr lang="en-GB" sz="2400" dirty="0" smtClean="0"/>
              <a:t>reproduction</a:t>
            </a:r>
            <a:r>
              <a:rPr lang="en-GB" sz="2400" dirty="0"/>
              <a:t>, including for the purposes of </a:t>
            </a:r>
            <a:r>
              <a:rPr lang="en-GB" sz="2400" dirty="0" smtClean="0"/>
              <a:t>preservation</a:t>
            </a:r>
            <a:endParaRPr lang="pl-PL" sz="2400" dirty="0" smtClean="0"/>
          </a:p>
          <a:p>
            <a:r>
              <a:rPr lang="en-GB" sz="2400" dirty="0" smtClean="0"/>
              <a:t>cataloguing </a:t>
            </a:r>
            <a:r>
              <a:rPr lang="en-GB" sz="2400" dirty="0"/>
              <a:t>and digitisation of collections, and making available on the Internet for the purpose of culture and </a:t>
            </a:r>
            <a:r>
              <a:rPr lang="en-GB" sz="2400" dirty="0" smtClean="0"/>
              <a:t>education</a:t>
            </a: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en-GB" sz="2400" dirty="0" smtClean="0"/>
              <a:t>Uses </a:t>
            </a:r>
            <a:r>
              <a:rPr lang="en-GB" sz="2400" dirty="0"/>
              <a:t>apply only to works that belong to the collections of the </a:t>
            </a:r>
            <a:r>
              <a:rPr lang="en-GB" sz="2400" dirty="0" smtClean="0"/>
              <a:t>institution.</a:t>
            </a:r>
            <a:endParaRPr lang="pl-PL" sz="2400" dirty="0" smtClean="0"/>
          </a:p>
          <a:p>
            <a:pPr marL="0" indent="0">
              <a:buNone/>
            </a:pPr>
            <a:endParaRPr lang="pl-PL" sz="2000" b="1" dirty="0" smtClean="0"/>
          </a:p>
          <a:p>
            <a:pPr marL="0" indent="0">
              <a:buNone/>
            </a:pPr>
            <a:r>
              <a:rPr lang="pl-PL" sz="2000" b="1" dirty="0" smtClean="0"/>
              <a:t>Limited to non-</a:t>
            </a:r>
            <a:r>
              <a:rPr lang="pl-PL" sz="2000" b="1" dirty="0" err="1" smtClean="0"/>
              <a:t>commercial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activities</a:t>
            </a:r>
            <a:r>
              <a:rPr lang="pl-PL" sz="2000" b="1" dirty="0" smtClean="0"/>
              <a:t> - t</a:t>
            </a:r>
            <a:r>
              <a:rPr lang="en-GB" sz="2000" b="1" dirty="0" smtClean="0"/>
              <a:t>he </a:t>
            </a:r>
            <a:r>
              <a:rPr lang="en-GB" sz="2000" b="1" dirty="0"/>
              <a:t>entities may charge for the use of orphan </a:t>
            </a:r>
            <a:r>
              <a:rPr lang="en-GB" sz="2000" b="1" dirty="0" smtClean="0"/>
              <a:t>works</a:t>
            </a:r>
            <a:r>
              <a:rPr lang="pl-PL" sz="2000" b="1" dirty="0" smtClean="0"/>
              <a:t>.</a:t>
            </a:r>
            <a:endParaRPr lang="pl-PL" sz="2000" b="1" dirty="0"/>
          </a:p>
          <a:p>
            <a:pPr marL="0" indent="0">
              <a:buNone/>
            </a:pPr>
            <a:endParaRPr lang="pl-PL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pl-PL" sz="3600" b="1" dirty="0" err="1"/>
              <a:t>Orphan</a:t>
            </a:r>
            <a:r>
              <a:rPr lang="pl-PL" sz="3600" b="1" dirty="0"/>
              <a:t> </a:t>
            </a:r>
            <a:r>
              <a:rPr lang="pl-PL" sz="3600" b="1" dirty="0" err="1"/>
              <a:t>works</a:t>
            </a:r>
            <a:endParaRPr lang="pl-PL" sz="3600" b="1" dirty="0" smtClean="0"/>
          </a:p>
        </p:txBody>
      </p:sp>
      <p:sp>
        <p:nvSpPr>
          <p:cNvPr id="3789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dirty="0" err="1"/>
              <a:t>Diligent</a:t>
            </a:r>
            <a:r>
              <a:rPr lang="pl-PL" sz="2400" dirty="0"/>
              <a:t> </a:t>
            </a:r>
            <a:r>
              <a:rPr lang="pl-PL" sz="2400" dirty="0" err="1"/>
              <a:t>search</a:t>
            </a:r>
            <a:r>
              <a:rPr lang="pl-PL" sz="2400" dirty="0"/>
              <a:t> </a:t>
            </a:r>
            <a:r>
              <a:rPr lang="pl-PL" sz="2400" dirty="0" smtClean="0"/>
              <a:t>in </a:t>
            </a:r>
            <a:r>
              <a:rPr lang="pl-PL" sz="2400" dirty="0" err="1"/>
              <a:t>good</a:t>
            </a:r>
            <a:r>
              <a:rPr lang="pl-PL" sz="2400" dirty="0"/>
              <a:t> </a:t>
            </a:r>
            <a:r>
              <a:rPr lang="pl-PL" sz="2400" dirty="0" err="1"/>
              <a:t>faith</a:t>
            </a:r>
            <a:r>
              <a:rPr lang="pl-PL" sz="2400" dirty="0"/>
              <a:t>:</a:t>
            </a:r>
          </a:p>
          <a:p>
            <a:r>
              <a:rPr lang="pl-PL" sz="2400" dirty="0" smtClean="0"/>
              <a:t>list </a:t>
            </a:r>
            <a:r>
              <a:rPr lang="pl-PL" sz="2400" dirty="0"/>
              <a:t>of </a:t>
            </a:r>
            <a:r>
              <a:rPr lang="pl-PL" sz="2400" dirty="0" err="1"/>
              <a:t>sources</a:t>
            </a:r>
            <a:r>
              <a:rPr lang="pl-PL" sz="2400" dirty="0"/>
              <a:t> </a:t>
            </a:r>
            <a:r>
              <a:rPr lang="pl-PL" sz="2400" dirty="0" err="1"/>
              <a:t>broader</a:t>
            </a:r>
            <a:r>
              <a:rPr lang="pl-PL" sz="2400" dirty="0"/>
              <a:t> </a:t>
            </a:r>
            <a:r>
              <a:rPr lang="pl-PL" sz="2400" dirty="0" err="1"/>
              <a:t>then</a:t>
            </a:r>
            <a:r>
              <a:rPr lang="pl-PL" sz="2400" dirty="0"/>
              <a:t> in the Directive, ex.</a:t>
            </a:r>
          </a:p>
          <a:p>
            <a:pPr marL="742950" lvl="2" indent="-342900"/>
            <a:r>
              <a:rPr lang="pl-PL" sz="2000" dirty="0"/>
              <a:t>online film </a:t>
            </a:r>
            <a:r>
              <a:rPr lang="pl-PL" sz="2000" dirty="0" err="1"/>
              <a:t>databases</a:t>
            </a:r>
            <a:endParaRPr lang="pl-PL" sz="2000" dirty="0"/>
          </a:p>
          <a:p>
            <a:pPr marL="742950" lvl="2" indent="-342900"/>
            <a:r>
              <a:rPr lang="pl-PL" sz="2000" dirty="0" err="1"/>
              <a:t>certain</a:t>
            </a:r>
            <a:r>
              <a:rPr lang="pl-PL" sz="2000" dirty="0"/>
              <a:t> </a:t>
            </a:r>
            <a:r>
              <a:rPr lang="pl-PL" sz="2000" dirty="0" err="1"/>
              <a:t>types</a:t>
            </a:r>
            <a:r>
              <a:rPr lang="pl-PL" sz="2000" dirty="0"/>
              <a:t> of </a:t>
            </a:r>
            <a:r>
              <a:rPr lang="pl-PL" sz="2000" dirty="0" err="1"/>
              <a:t>libraries</a:t>
            </a:r>
            <a:endParaRPr lang="pl-PL" sz="2000" dirty="0"/>
          </a:p>
          <a:p>
            <a:r>
              <a:rPr lang="pl-PL" sz="2400" dirty="0" smtClean="0"/>
              <a:t>o</a:t>
            </a:r>
            <a:r>
              <a:rPr lang="en-US" sz="2400" dirty="0" err="1"/>
              <a:t>ther</a:t>
            </a:r>
            <a:r>
              <a:rPr lang="en-US" sz="2400" dirty="0"/>
              <a:t> resources – if the entity carrying out the diligent search concludes that in any given case, information about </a:t>
            </a:r>
            <a:r>
              <a:rPr lang="en-US" sz="2400" dirty="0" err="1"/>
              <a:t>rightholders</a:t>
            </a:r>
            <a:r>
              <a:rPr lang="en-US" sz="2400" dirty="0"/>
              <a:t> may be found in any other source</a:t>
            </a:r>
            <a:endParaRPr lang="pl-PL" sz="2400" dirty="0"/>
          </a:p>
          <a:p>
            <a:r>
              <a:rPr lang="pl-PL" sz="2400" dirty="0" err="1" smtClean="0"/>
              <a:t>record</a:t>
            </a:r>
            <a:r>
              <a:rPr lang="pl-PL" sz="2400" dirty="0" smtClean="0"/>
              <a:t> </a:t>
            </a:r>
            <a:r>
              <a:rPr lang="pl-PL" sz="2400" dirty="0" err="1"/>
              <a:t>keeping</a:t>
            </a: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en-GB" sz="2400" dirty="0" smtClean="0"/>
              <a:t>A </a:t>
            </a:r>
            <a:r>
              <a:rPr lang="en-GB" sz="2400" dirty="0"/>
              <a:t>diligent search may be carried out either by the beneficiary institution itself or it may be sub-contracted to third party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r>
              <a:rPr lang="pl-PL" sz="2000" dirty="0" smtClean="0"/>
              <a:t> </a:t>
            </a:r>
            <a:endParaRPr lang="pl-PL" sz="2000" b="1" dirty="0"/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024815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pl-PL" sz="3600" b="1" dirty="0" err="1"/>
              <a:t>Orphan</a:t>
            </a:r>
            <a:r>
              <a:rPr lang="pl-PL" sz="3600" b="1" dirty="0"/>
              <a:t> </a:t>
            </a:r>
            <a:r>
              <a:rPr lang="pl-PL" sz="3600" b="1" dirty="0" err="1"/>
              <a:t>works</a:t>
            </a:r>
            <a:endParaRPr lang="pl-PL" sz="3600" b="1" dirty="0" smtClean="0"/>
          </a:p>
        </p:txBody>
      </p:sp>
      <p:sp>
        <p:nvSpPr>
          <p:cNvPr id="3891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r>
              <a:rPr lang="pl-PL" sz="2400" dirty="0" smtClean="0"/>
              <a:t>End to the </a:t>
            </a:r>
            <a:r>
              <a:rPr lang="pl-PL" sz="2400" dirty="0" err="1" smtClean="0"/>
              <a:t>orphan</a:t>
            </a:r>
            <a:r>
              <a:rPr lang="pl-PL" sz="2400" dirty="0" smtClean="0"/>
              <a:t> </a:t>
            </a:r>
            <a:r>
              <a:rPr lang="pl-PL" sz="2400" dirty="0" err="1" smtClean="0"/>
              <a:t>works</a:t>
            </a:r>
            <a:r>
              <a:rPr lang="pl-PL" sz="2400" dirty="0" smtClean="0"/>
              <a:t> status: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pl-PL" sz="2400" dirty="0" smtClean="0">
              <a:solidFill>
                <a:srgbClr val="FF0000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pl-PL" sz="2400" dirty="0" err="1" smtClean="0">
                <a:solidFill>
                  <a:srgbClr val="FF0000"/>
                </a:solidFill>
              </a:rPr>
              <a:t>Final</a:t>
            </a:r>
            <a:r>
              <a:rPr lang="pl-PL" sz="2400" dirty="0" smtClean="0">
                <a:solidFill>
                  <a:srgbClr val="FF0000"/>
                </a:solidFill>
              </a:rPr>
              <a:t> </a:t>
            </a:r>
            <a:r>
              <a:rPr lang="pl-PL" sz="2400" dirty="0" err="1">
                <a:solidFill>
                  <a:srgbClr val="FF0000"/>
                </a:solidFill>
              </a:rPr>
              <a:t>text</a:t>
            </a:r>
            <a:r>
              <a:rPr lang="pl-PL" sz="2400" dirty="0">
                <a:solidFill>
                  <a:srgbClr val="FF0000"/>
                </a:solidFill>
              </a:rPr>
              <a:t> (2015)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pl-PL" sz="2400" dirty="0" smtClean="0"/>
              <a:t>Fair </a:t>
            </a:r>
            <a:r>
              <a:rPr lang="pl-PL" sz="2400" dirty="0" err="1" smtClean="0"/>
              <a:t>compensation</a:t>
            </a:r>
            <a:r>
              <a:rPr lang="pl-PL" sz="2400" dirty="0" smtClean="0"/>
              <a:t>:</a:t>
            </a:r>
            <a:endParaRPr lang="pl-PL" sz="2400" dirty="0"/>
          </a:p>
          <a:p>
            <a:pPr lvl="1">
              <a:lnSpc>
                <a:spcPct val="90000"/>
              </a:lnSpc>
            </a:pPr>
            <a:r>
              <a:rPr lang="pl-PL" sz="2400" dirty="0" smtClean="0"/>
              <a:t> </a:t>
            </a:r>
            <a:r>
              <a:rPr lang="en-GB" sz="2400" dirty="0"/>
              <a:t>the nature and manner of use of the </a:t>
            </a:r>
            <a:r>
              <a:rPr lang="en-GB" sz="2400" dirty="0" smtClean="0"/>
              <a:t>work</a:t>
            </a:r>
            <a:endParaRPr lang="pl-PL" sz="2400" dirty="0" smtClean="0"/>
          </a:p>
          <a:p>
            <a:pPr lvl="1">
              <a:lnSpc>
                <a:spcPct val="90000"/>
              </a:lnSpc>
            </a:pPr>
            <a:r>
              <a:rPr lang="en-GB" sz="2400" dirty="0" smtClean="0"/>
              <a:t> </a:t>
            </a:r>
            <a:r>
              <a:rPr lang="en-GB" sz="2400" dirty="0"/>
              <a:t>possible income derived from its </a:t>
            </a:r>
            <a:r>
              <a:rPr lang="en-GB" sz="2400" dirty="0" smtClean="0"/>
              <a:t>use</a:t>
            </a:r>
            <a:endParaRPr lang="pl-PL" sz="2400" dirty="0" smtClean="0"/>
          </a:p>
          <a:p>
            <a:pPr lvl="1">
              <a:lnSpc>
                <a:spcPct val="90000"/>
              </a:lnSpc>
            </a:pPr>
            <a:r>
              <a:rPr lang="en-GB" sz="2400" dirty="0" smtClean="0"/>
              <a:t>damage </a:t>
            </a:r>
            <a:r>
              <a:rPr lang="en-GB" sz="2400" dirty="0"/>
              <a:t>suffered by the </a:t>
            </a:r>
            <a:r>
              <a:rPr lang="en-GB" sz="2400" dirty="0" err="1"/>
              <a:t>rightsholder</a:t>
            </a:r>
            <a:r>
              <a:rPr lang="en-GB" sz="2400" dirty="0"/>
              <a:t> due to such </a:t>
            </a:r>
            <a:r>
              <a:rPr lang="en-GB" sz="2400" dirty="0" smtClean="0"/>
              <a:t>use </a:t>
            </a:r>
            <a:endParaRPr lang="pl-PL" sz="2400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Draft (2014):</a:t>
            </a:r>
            <a:endParaRPr lang="pl-PL" sz="2400" dirty="0">
              <a:solidFill>
                <a:srgbClr val="FF0000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pl-PL" sz="2400" dirty="0" smtClean="0"/>
              <a:t>R</a:t>
            </a:r>
            <a:r>
              <a:rPr lang="en-GB" sz="2400" dirty="0" err="1" smtClean="0"/>
              <a:t>emuneration</a:t>
            </a:r>
            <a:r>
              <a:rPr lang="en-GB" sz="2400" dirty="0" smtClean="0"/>
              <a:t> </a:t>
            </a:r>
            <a:r>
              <a:rPr lang="en-GB" sz="2400" dirty="0"/>
              <a:t>only when the entity using the work derived income from its use. In determining the amount to be paid, the public interest was to be taken into account.</a:t>
            </a:r>
            <a:endParaRPr lang="pl-PL" sz="2400" dirty="0" smtClean="0">
              <a:solidFill>
                <a:srgbClr val="FF0000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pl-PL" sz="2400" dirty="0"/>
          </a:p>
          <a:p>
            <a:pPr marL="457200" lvl="1" indent="0">
              <a:lnSpc>
                <a:spcPct val="90000"/>
              </a:lnSpc>
              <a:buNone/>
            </a:pPr>
            <a:endParaRPr lang="pl-PL" sz="2400" dirty="0" smtClean="0"/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pl-PL" sz="2400" dirty="0" smtClean="0"/>
          </a:p>
          <a:p>
            <a:pPr>
              <a:lnSpc>
                <a:spcPct val="90000"/>
              </a:lnSpc>
            </a:pPr>
            <a:endParaRPr lang="pl-PL" sz="2800" dirty="0" smtClean="0"/>
          </a:p>
          <a:p>
            <a:pPr>
              <a:lnSpc>
                <a:spcPct val="90000"/>
              </a:lnSpc>
            </a:pPr>
            <a:endParaRPr lang="pl-PL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Out of </a:t>
            </a:r>
            <a:r>
              <a:rPr lang="pl-PL" sz="4000" b="1" dirty="0" err="1" smtClean="0"/>
              <a:t>commerce</a:t>
            </a:r>
            <a:r>
              <a:rPr lang="pl-PL" sz="4000" b="1" dirty="0" smtClean="0"/>
              <a:t> </a:t>
            </a:r>
            <a:r>
              <a:rPr lang="pl-PL" sz="4000" b="1" dirty="0" err="1" smtClean="0"/>
              <a:t>works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en-US" sz="2000" b="1" dirty="0"/>
              <a:t>Works still protected by copyright but no longer available on the market</a:t>
            </a:r>
            <a:endParaRPr lang="pl-PL" sz="2000" b="1" dirty="0" smtClean="0"/>
          </a:p>
        </p:txBody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>
          <a:xfrm>
            <a:off x="395536" y="16288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pl-PL" sz="1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pl-PL" sz="1800" b="1" dirty="0" smtClean="0"/>
              <a:t>W</a:t>
            </a:r>
            <a:r>
              <a:rPr lang="en-US" sz="1800" b="1" dirty="0" err="1" smtClean="0"/>
              <a:t>orks</a:t>
            </a:r>
            <a:r>
              <a:rPr lang="en-US" sz="1800" b="1" dirty="0" smtClean="0"/>
              <a:t> </a:t>
            </a:r>
            <a:r>
              <a:rPr lang="pl-PL" sz="1800" b="1" dirty="0" err="1" smtClean="0"/>
              <a:t>which</a:t>
            </a:r>
            <a:r>
              <a:rPr lang="pl-PL" sz="1800" b="1" dirty="0" smtClean="0"/>
              <a:t> </a:t>
            </a:r>
            <a:r>
              <a:rPr lang="en-US" sz="1800" b="1" dirty="0" smtClean="0"/>
              <a:t>are </a:t>
            </a:r>
            <a:r>
              <a:rPr lang="en-US" sz="1800" b="1" dirty="0"/>
              <a:t>not available to commercial end-users </a:t>
            </a:r>
            <a:r>
              <a:rPr lang="en-US" sz="1800" b="1" dirty="0" smtClean="0"/>
              <a:t>in </a:t>
            </a:r>
            <a:r>
              <a:rPr lang="en-US" sz="1800" b="1" dirty="0"/>
              <a:t>the number that satisfies the reasonable needs of the end users, or by way of making them publicly available in such a manner that everyone could access them at the place and time selected </a:t>
            </a:r>
            <a:r>
              <a:rPr lang="en-US" sz="1800" b="1" dirty="0" smtClean="0"/>
              <a:t>thereby</a:t>
            </a:r>
            <a:r>
              <a:rPr lang="pl-PL" sz="1800" b="1" dirty="0" smtClean="0"/>
              <a:t>.</a:t>
            </a:r>
          </a:p>
          <a:p>
            <a:pPr>
              <a:lnSpc>
                <a:spcPct val="80000"/>
              </a:lnSpc>
            </a:pPr>
            <a:endParaRPr lang="pl-PL" sz="1800" dirty="0" smtClean="0"/>
          </a:p>
          <a:p>
            <a:pPr>
              <a:lnSpc>
                <a:spcPct val="80000"/>
              </a:lnSpc>
            </a:pPr>
            <a:r>
              <a:rPr lang="pl-PL" sz="1600" dirty="0" smtClean="0"/>
              <a:t>licence </a:t>
            </a:r>
            <a:r>
              <a:rPr lang="pl-PL" sz="1600" dirty="0" err="1" smtClean="0"/>
              <a:t>solution</a:t>
            </a:r>
            <a:r>
              <a:rPr lang="pl-PL" sz="1600" dirty="0" smtClean="0"/>
              <a:t> - </a:t>
            </a:r>
            <a:r>
              <a:rPr lang="pl-PL" sz="1600" dirty="0" err="1" smtClean="0"/>
              <a:t>based</a:t>
            </a:r>
            <a:r>
              <a:rPr lang="pl-PL" sz="1600" dirty="0" smtClean="0"/>
              <a:t> </a:t>
            </a:r>
            <a:r>
              <a:rPr lang="pl-PL" sz="1600" dirty="0"/>
              <a:t>on </a:t>
            </a:r>
            <a:r>
              <a:rPr lang="pl-PL" sz="1600" dirty="0" err="1" smtClean="0"/>
              <a:t>contract</a:t>
            </a:r>
            <a:r>
              <a:rPr lang="pl-PL" sz="1600" dirty="0" smtClean="0"/>
              <a:t>  </a:t>
            </a:r>
            <a:r>
              <a:rPr lang="pl-PL" sz="1600" dirty="0" err="1" smtClean="0"/>
              <a:t>between</a:t>
            </a:r>
            <a:r>
              <a:rPr lang="pl-PL" sz="1600" dirty="0" smtClean="0"/>
              <a:t> </a:t>
            </a:r>
            <a:r>
              <a:rPr lang="pl-PL" sz="1600" dirty="0"/>
              <a:t>the </a:t>
            </a:r>
            <a:r>
              <a:rPr lang="pl-PL" sz="1600" dirty="0" err="1"/>
              <a:t>library</a:t>
            </a:r>
            <a:r>
              <a:rPr lang="pl-PL" sz="1600" dirty="0"/>
              <a:t> and the </a:t>
            </a:r>
            <a:r>
              <a:rPr lang="pl-PL" sz="1600" dirty="0" err="1"/>
              <a:t>collecting</a:t>
            </a:r>
            <a:r>
              <a:rPr lang="pl-PL" sz="1600" dirty="0"/>
              <a:t> </a:t>
            </a:r>
            <a:r>
              <a:rPr lang="pl-PL" sz="1600" dirty="0" err="1"/>
              <a:t>society</a:t>
            </a:r>
            <a:endParaRPr lang="pl-PL" sz="1600" dirty="0"/>
          </a:p>
          <a:p>
            <a:pPr>
              <a:lnSpc>
                <a:spcPct val="80000"/>
              </a:lnSpc>
            </a:pPr>
            <a:endParaRPr lang="pl-PL" sz="1600" dirty="0" smtClean="0"/>
          </a:p>
          <a:p>
            <a:pPr>
              <a:lnSpc>
                <a:spcPct val="80000"/>
              </a:lnSpc>
            </a:pPr>
            <a:r>
              <a:rPr lang="pl-PL" sz="1600" dirty="0" smtClean="0"/>
              <a:t>w</a:t>
            </a:r>
            <a:r>
              <a:rPr lang="en-GB" sz="1600" dirty="0" err="1" smtClean="0"/>
              <a:t>orks</a:t>
            </a:r>
            <a:r>
              <a:rPr lang="en-GB" sz="1600" dirty="0" smtClean="0"/>
              <a:t> </a:t>
            </a:r>
            <a:r>
              <a:rPr lang="en-GB" sz="1600" dirty="0"/>
              <a:t>published in books, newspapers, magazines or other forms of print publishing </a:t>
            </a:r>
            <a:endParaRPr lang="pl-PL" sz="1600" dirty="0" smtClean="0"/>
          </a:p>
          <a:p>
            <a:pPr>
              <a:lnSpc>
                <a:spcPct val="80000"/>
              </a:lnSpc>
            </a:pPr>
            <a:endParaRPr lang="pl-PL" sz="1600" dirty="0" smtClean="0"/>
          </a:p>
          <a:p>
            <a:pPr>
              <a:lnSpc>
                <a:spcPct val="80000"/>
              </a:lnSpc>
            </a:pPr>
            <a:r>
              <a:rPr lang="en-GB" sz="1600" dirty="0" smtClean="0"/>
              <a:t>only </a:t>
            </a:r>
            <a:r>
              <a:rPr lang="en-GB" sz="1600" dirty="0"/>
              <a:t>works published for the first time in the territory of the Republic of Poland prior to 24 May 1994</a:t>
            </a:r>
            <a:endParaRPr lang="pl-PL" sz="1600" dirty="0"/>
          </a:p>
          <a:p>
            <a:pPr>
              <a:lnSpc>
                <a:spcPct val="80000"/>
              </a:lnSpc>
            </a:pPr>
            <a:endParaRPr lang="pl-PL" sz="1600" dirty="0"/>
          </a:p>
          <a:p>
            <a:pPr>
              <a:lnSpc>
                <a:spcPct val="80000"/>
              </a:lnSpc>
            </a:pPr>
            <a:r>
              <a:rPr lang="pl-PL" sz="1600" dirty="0" err="1"/>
              <a:t>tr</a:t>
            </a:r>
            <a:r>
              <a:rPr lang="en-GB" sz="1600" dirty="0" err="1"/>
              <a:t>anslations</a:t>
            </a:r>
            <a:r>
              <a:rPr lang="en-GB" sz="1600" dirty="0"/>
              <a:t> into Polish of works created in a foreign language are </a:t>
            </a:r>
            <a:r>
              <a:rPr lang="en-GB" sz="1600" dirty="0" smtClean="0"/>
              <a:t>excluded</a:t>
            </a:r>
            <a:endParaRPr lang="pl-PL" sz="1600" dirty="0" smtClean="0"/>
          </a:p>
          <a:p>
            <a:pPr>
              <a:lnSpc>
                <a:spcPct val="80000"/>
              </a:lnSpc>
            </a:pPr>
            <a:endParaRPr lang="pl-PL" sz="1600" dirty="0" smtClean="0"/>
          </a:p>
          <a:p>
            <a:pPr>
              <a:lnSpc>
                <a:spcPct val="80000"/>
              </a:lnSpc>
            </a:pPr>
            <a:r>
              <a:rPr lang="pl-PL" sz="1600" dirty="0" smtClean="0"/>
              <a:t>non </a:t>
            </a:r>
            <a:r>
              <a:rPr lang="pl-PL" sz="1600" dirty="0" err="1"/>
              <a:t>commercial</a:t>
            </a:r>
            <a:r>
              <a:rPr lang="pl-PL" sz="1600" dirty="0"/>
              <a:t> </a:t>
            </a:r>
            <a:r>
              <a:rPr lang="pl-PL" sz="1600" dirty="0" err="1"/>
              <a:t>use</a:t>
            </a:r>
            <a:r>
              <a:rPr lang="pl-PL" sz="1600" dirty="0"/>
              <a:t> </a:t>
            </a:r>
            <a:r>
              <a:rPr lang="pl-PL" sz="1600" dirty="0" err="1" smtClean="0"/>
              <a:t>only</a:t>
            </a:r>
            <a:endParaRPr lang="pl-PL" sz="1600" dirty="0" smtClean="0"/>
          </a:p>
          <a:p>
            <a:pPr>
              <a:lnSpc>
                <a:spcPct val="80000"/>
              </a:lnSpc>
            </a:pPr>
            <a:endParaRPr lang="pl-PL" sz="1600" dirty="0" smtClean="0"/>
          </a:p>
          <a:p>
            <a:pPr>
              <a:lnSpc>
                <a:spcPct val="80000"/>
              </a:lnSpc>
            </a:pPr>
            <a:r>
              <a:rPr lang="pl-PL" sz="1600" dirty="0" smtClean="0"/>
              <a:t>not </a:t>
            </a:r>
            <a:r>
              <a:rPr lang="pl-PL" sz="1600" dirty="0" err="1" smtClean="0"/>
              <a:t>working</a:t>
            </a:r>
            <a:r>
              <a:rPr lang="pl-PL" sz="1600" dirty="0" smtClean="0"/>
              <a:t> </a:t>
            </a:r>
            <a:r>
              <a:rPr lang="pl-PL" sz="1600" dirty="0" err="1" smtClean="0"/>
              <a:t>yet</a:t>
            </a:r>
            <a:endParaRPr lang="pl-PL" sz="1600" dirty="0" smtClean="0"/>
          </a:p>
          <a:p>
            <a:pPr>
              <a:lnSpc>
                <a:spcPct val="80000"/>
              </a:lnSpc>
            </a:pPr>
            <a:endParaRPr lang="pl-PL" sz="1800" dirty="0"/>
          </a:p>
          <a:p>
            <a:pPr marL="0" indent="0">
              <a:lnSpc>
                <a:spcPct val="80000"/>
              </a:lnSpc>
              <a:buNone/>
            </a:pPr>
            <a:endParaRPr lang="pl-PL" sz="1800" dirty="0"/>
          </a:p>
          <a:p>
            <a:pPr marL="0" indent="0">
              <a:lnSpc>
                <a:spcPct val="80000"/>
              </a:lnSpc>
              <a:buNone/>
            </a:pPr>
            <a:endParaRPr lang="pl-PL" sz="1800" dirty="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pl-PL" sz="1800" dirty="0" smtClean="0"/>
              <a:t>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pl-PL" sz="1800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1" smtClean="0"/>
              <a:t/>
            </a:r>
            <a:br>
              <a:rPr lang="pl-PL" sz="3600" b="1" smtClean="0"/>
            </a:br>
            <a:r>
              <a:rPr lang="pl-PL" sz="3600" b="1" smtClean="0"/>
              <a:t/>
            </a:r>
            <a:br>
              <a:rPr lang="pl-PL" sz="3600" b="1" smtClean="0"/>
            </a:br>
            <a:r>
              <a:rPr lang="pl-PL" sz="3600" b="1" smtClean="0"/>
              <a:t/>
            </a:r>
            <a:br>
              <a:rPr lang="pl-PL" sz="3600" b="1" smtClean="0"/>
            </a:br>
            <a:r>
              <a:rPr lang="pl-PL" sz="3600" b="1" smtClean="0"/>
              <a:t>P</a:t>
            </a:r>
            <a:r>
              <a:rPr lang="en-GB" sz="3600" b="1" smtClean="0"/>
              <a:t>ermitted uses in education and science</a:t>
            </a:r>
            <a:br>
              <a:rPr lang="en-GB" sz="3600" b="1" smtClean="0"/>
            </a:br>
            <a:r>
              <a:rPr lang="en-GB" sz="4000" b="1" smtClean="0"/>
              <a:t/>
            </a:r>
            <a:br>
              <a:rPr lang="en-GB" sz="4000" b="1" smtClean="0"/>
            </a:br>
            <a:endParaRPr lang="pl-PL" sz="4000" b="1" smtClean="0"/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2400" dirty="0" err="1" smtClean="0"/>
              <a:t>enumerated</a:t>
            </a:r>
            <a:r>
              <a:rPr lang="pl-PL" sz="2400" dirty="0" smtClean="0"/>
              <a:t> list of </a:t>
            </a:r>
            <a:r>
              <a:rPr lang="pl-PL" sz="2400" dirty="0" err="1" smtClean="0"/>
              <a:t>entities</a:t>
            </a:r>
            <a:endParaRPr lang="pl-PL" sz="2400" dirty="0" smtClean="0"/>
          </a:p>
          <a:p>
            <a:r>
              <a:rPr lang="pl-PL" sz="2400" dirty="0" err="1" smtClean="0"/>
              <a:t>entities</a:t>
            </a:r>
            <a:r>
              <a:rPr lang="pl-PL" sz="2400" dirty="0" smtClean="0"/>
              <a:t> </a:t>
            </a:r>
            <a:r>
              <a:rPr lang="en-GB" sz="2400" dirty="0" smtClean="0"/>
              <a:t>must </a:t>
            </a:r>
            <a:r>
              <a:rPr lang="en-GB" sz="2400" dirty="0"/>
              <a:t>not be of a commercial nature and their primary objective should not be to obtain financial gain</a:t>
            </a:r>
            <a:r>
              <a:rPr lang="pl-PL" sz="2400" dirty="0" smtClean="0"/>
              <a:t> </a:t>
            </a:r>
          </a:p>
          <a:p>
            <a:r>
              <a:rPr lang="pl-PL" sz="2400" dirty="0" smtClean="0"/>
              <a:t>no </a:t>
            </a:r>
            <a:r>
              <a:rPr lang="pl-PL" sz="2400" dirty="0" err="1" smtClean="0"/>
              <a:t>remuneration</a:t>
            </a:r>
            <a:r>
              <a:rPr lang="pl-PL" sz="2400" dirty="0" smtClean="0"/>
              <a:t> for </a:t>
            </a:r>
            <a:r>
              <a:rPr lang="pl-PL" sz="2400" dirty="0" err="1" smtClean="0"/>
              <a:t>rightholders</a:t>
            </a:r>
            <a:endParaRPr lang="pl-PL" sz="2400" dirty="0" smtClean="0"/>
          </a:p>
          <a:p>
            <a:r>
              <a:rPr lang="en-US" sz="2400" dirty="0" smtClean="0"/>
              <a:t>illustrating </a:t>
            </a:r>
            <a:r>
              <a:rPr lang="en-US" sz="2400" dirty="0"/>
              <a:t>any content presented for educational purposes or for the purposes of conducting scientific </a:t>
            </a:r>
            <a:r>
              <a:rPr lang="en-US" sz="2400" dirty="0" smtClean="0"/>
              <a:t>research</a:t>
            </a:r>
            <a:endParaRPr lang="pl-PL" sz="2400" dirty="0" smtClean="0"/>
          </a:p>
          <a:p>
            <a:pPr lvl="1"/>
            <a:r>
              <a:rPr lang="pl-PL" sz="2000" dirty="0" err="1" smtClean="0"/>
              <a:t>use</a:t>
            </a:r>
            <a:r>
              <a:rPr lang="pl-PL" sz="2000" dirty="0" smtClean="0"/>
              <a:t> of </a:t>
            </a:r>
            <a:r>
              <a:rPr lang="en-US" sz="2000" dirty="0" smtClean="0"/>
              <a:t>disseminated </a:t>
            </a:r>
            <a:r>
              <a:rPr lang="en-US" sz="2000" dirty="0"/>
              <a:t>works in the original and in </a:t>
            </a:r>
            <a:r>
              <a:rPr lang="en-US" sz="2000" dirty="0" smtClean="0"/>
              <a:t>translation</a:t>
            </a:r>
            <a:endParaRPr lang="pl-PL" sz="2000" dirty="0" smtClean="0"/>
          </a:p>
          <a:p>
            <a:pPr lvl="1"/>
            <a:r>
              <a:rPr lang="pl-PL" sz="2000" dirty="0" smtClean="0"/>
              <a:t>r</a:t>
            </a:r>
            <a:r>
              <a:rPr lang="en-US" sz="2000" dirty="0" err="1" smtClean="0"/>
              <a:t>eprodu</a:t>
            </a:r>
            <a:r>
              <a:rPr lang="pl-PL" sz="2000" dirty="0" err="1" smtClean="0"/>
              <a:t>ction</a:t>
            </a:r>
            <a:r>
              <a:rPr lang="pl-PL" sz="2000" dirty="0" smtClean="0"/>
              <a:t>  of </a:t>
            </a:r>
            <a:r>
              <a:rPr lang="en-US" sz="2000" dirty="0" smtClean="0"/>
              <a:t> </a:t>
            </a:r>
            <a:r>
              <a:rPr lang="en-US" sz="2000" dirty="0"/>
              <a:t>minor works or fragments of larger </a:t>
            </a:r>
            <a:r>
              <a:rPr lang="en-US" sz="2000" dirty="0" smtClean="0"/>
              <a:t>works</a:t>
            </a:r>
            <a:endParaRPr lang="pl-PL" sz="2000" dirty="0" smtClean="0"/>
          </a:p>
          <a:p>
            <a:pPr lvl="1"/>
            <a:r>
              <a:rPr lang="pl-PL" sz="2000" dirty="0" smtClean="0"/>
              <a:t>s</a:t>
            </a:r>
            <a:r>
              <a:rPr lang="en-US" sz="2000" dirty="0" err="1" smtClean="0"/>
              <a:t>tandalone</a:t>
            </a:r>
            <a:r>
              <a:rPr lang="en-US" sz="2000" dirty="0" smtClean="0"/>
              <a:t> </a:t>
            </a:r>
            <a:r>
              <a:rPr lang="en-US" sz="2000" dirty="0"/>
              <a:t>works, such as photographs and poems, may be used in their entirety</a:t>
            </a:r>
            <a:endParaRPr lang="pl-PL" sz="2000" dirty="0" smtClean="0"/>
          </a:p>
          <a:p>
            <a:r>
              <a:rPr lang="pl-PL" sz="2400" dirty="0" smtClean="0"/>
              <a:t>New </a:t>
            </a:r>
            <a:r>
              <a:rPr lang="pl-PL" sz="2400" dirty="0" err="1" smtClean="0"/>
              <a:t>exception</a:t>
            </a:r>
            <a:r>
              <a:rPr lang="pl-PL" sz="2400" dirty="0" smtClean="0"/>
              <a:t> for </a:t>
            </a:r>
            <a:r>
              <a:rPr lang="en-US" sz="2400" dirty="0" smtClean="0"/>
              <a:t>virtual learning environments</a:t>
            </a:r>
            <a:r>
              <a:rPr lang="pl-PL" sz="2400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b="1" dirty="0" smtClean="0"/>
              <a:t>Public </a:t>
            </a:r>
            <a:r>
              <a:rPr lang="pl-PL" sz="4000" b="1" dirty="0" err="1" smtClean="0"/>
              <a:t>Lending</a:t>
            </a:r>
            <a:r>
              <a:rPr lang="pl-PL" sz="4000" b="1" dirty="0" smtClean="0"/>
              <a:t> Right</a:t>
            </a:r>
            <a:br>
              <a:rPr lang="pl-PL" sz="4000" b="1" dirty="0" smtClean="0"/>
            </a:br>
            <a:r>
              <a:rPr lang="pl-PL" sz="4000" b="1" dirty="0" err="1" smtClean="0"/>
              <a:t>Payment</a:t>
            </a:r>
            <a:r>
              <a:rPr lang="pl-PL" sz="4000" b="1" dirty="0" smtClean="0"/>
              <a:t> for </a:t>
            </a:r>
            <a:r>
              <a:rPr lang="pl-PL" sz="4000" b="1" dirty="0" err="1" smtClean="0"/>
              <a:t>lending</a:t>
            </a:r>
            <a:r>
              <a:rPr lang="pl-PL" sz="4000" b="1" dirty="0" smtClean="0"/>
              <a:t> by </a:t>
            </a:r>
            <a:r>
              <a:rPr lang="pl-PL" sz="4000" b="1" dirty="0" err="1" smtClean="0"/>
              <a:t>libraries</a:t>
            </a:r>
            <a:endParaRPr lang="pl-PL" sz="4000" b="1" dirty="0" smtClean="0"/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800" dirty="0" err="1" smtClean="0"/>
              <a:t>lending</a:t>
            </a:r>
            <a:r>
              <a:rPr lang="pl-PL" sz="2800" dirty="0" smtClean="0"/>
              <a:t> (not e-</a:t>
            </a:r>
            <a:r>
              <a:rPr lang="pl-PL" sz="2800" dirty="0" err="1" smtClean="0"/>
              <a:t>lending</a:t>
            </a:r>
            <a:r>
              <a:rPr lang="pl-PL" sz="2800" dirty="0" smtClean="0"/>
              <a:t>) in public </a:t>
            </a:r>
            <a:r>
              <a:rPr lang="pl-PL" sz="2800" dirty="0" err="1" smtClean="0"/>
              <a:t>libraries</a:t>
            </a:r>
            <a:r>
              <a:rPr lang="pl-PL" sz="2800" dirty="0" smtClean="0"/>
              <a:t> - </a:t>
            </a:r>
            <a:r>
              <a:rPr lang="pl-PL" sz="2800" dirty="0" err="1" smtClean="0"/>
              <a:t>only</a:t>
            </a:r>
            <a:endParaRPr lang="pl-PL" sz="2800" dirty="0" smtClean="0"/>
          </a:p>
          <a:p>
            <a:pPr>
              <a:lnSpc>
                <a:spcPct val="80000"/>
              </a:lnSpc>
            </a:pPr>
            <a:r>
              <a:rPr lang="pl-PL" sz="2800" dirty="0" smtClean="0"/>
              <a:t>„w</a:t>
            </a:r>
            <a:r>
              <a:rPr lang="en-US" sz="2800" dirty="0" err="1" smtClean="0"/>
              <a:t>orks</a:t>
            </a:r>
            <a:r>
              <a:rPr lang="en-US" sz="2800" dirty="0" smtClean="0"/>
              <a:t> expressed in words</a:t>
            </a:r>
            <a:r>
              <a:rPr lang="pl-PL" sz="2800" dirty="0" smtClean="0"/>
              <a:t>” </a:t>
            </a:r>
            <a:r>
              <a:rPr lang="pl-PL" sz="2800" dirty="0" err="1" smtClean="0"/>
              <a:t>created</a:t>
            </a:r>
            <a:r>
              <a:rPr lang="pl-PL" sz="2800" dirty="0" smtClean="0"/>
              <a:t> </a:t>
            </a:r>
            <a:r>
              <a:rPr lang="pl-PL" sz="2800" dirty="0" err="1" smtClean="0"/>
              <a:t>or</a:t>
            </a:r>
            <a:r>
              <a:rPr lang="pl-PL" sz="2800" dirty="0" smtClean="0"/>
              <a:t> </a:t>
            </a:r>
            <a:r>
              <a:rPr lang="pl-PL" sz="2800" dirty="0" err="1" smtClean="0"/>
              <a:t>published</a:t>
            </a:r>
            <a:r>
              <a:rPr lang="pl-PL" sz="2800" dirty="0" smtClean="0"/>
              <a:t> in </a:t>
            </a:r>
            <a:r>
              <a:rPr lang="pl-PL" sz="2800" dirty="0" err="1" smtClean="0"/>
              <a:t>Polish</a:t>
            </a:r>
            <a:r>
              <a:rPr lang="pl-PL" sz="2800" dirty="0" smtClean="0"/>
              <a:t> </a:t>
            </a:r>
            <a:r>
              <a:rPr lang="pl-PL" sz="2800" dirty="0" err="1" smtClean="0"/>
              <a:t>or</a:t>
            </a:r>
            <a:r>
              <a:rPr lang="pl-PL" sz="2800" dirty="0" smtClean="0"/>
              <a:t> </a:t>
            </a:r>
            <a:r>
              <a:rPr lang="pl-PL" sz="2800" dirty="0" err="1" smtClean="0"/>
              <a:t>translated</a:t>
            </a:r>
            <a:r>
              <a:rPr lang="pl-PL" sz="2800" dirty="0" smtClean="0"/>
              <a:t> </a:t>
            </a:r>
            <a:r>
              <a:rPr lang="pl-PL" sz="2800" dirty="0" err="1" smtClean="0"/>
              <a:t>into</a:t>
            </a:r>
            <a:r>
              <a:rPr lang="pl-PL" sz="2800" dirty="0" smtClean="0"/>
              <a:t> </a:t>
            </a:r>
            <a:r>
              <a:rPr lang="pl-PL" sz="2800" dirty="0" err="1" smtClean="0"/>
              <a:t>Polish</a:t>
            </a:r>
            <a:endParaRPr lang="pl-PL" sz="2800" dirty="0" smtClean="0"/>
          </a:p>
          <a:p>
            <a:pPr>
              <a:lnSpc>
                <a:spcPct val="80000"/>
              </a:lnSpc>
            </a:pPr>
            <a:r>
              <a:rPr lang="pl-PL" sz="2800" dirty="0" smtClean="0"/>
              <a:t>s</a:t>
            </a:r>
            <a:r>
              <a:rPr lang="en-GB" sz="2800" dirty="0" err="1" smtClean="0"/>
              <a:t>pecial</a:t>
            </a:r>
            <a:r>
              <a:rPr lang="en-GB" sz="2800" dirty="0" smtClean="0"/>
              <a:t> public fund - the </a:t>
            </a:r>
            <a:r>
              <a:rPr lang="en-US" sz="2800" dirty="0" smtClean="0"/>
              <a:t>Fund for the Promotion of Creativity</a:t>
            </a:r>
            <a:r>
              <a:rPr lang="pl-PL" sz="2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l-PL" sz="2800" dirty="0" smtClean="0"/>
              <a:t>a</a:t>
            </a:r>
            <a:r>
              <a:rPr lang="en-GB" sz="2800" dirty="0" smtClean="0"/>
              <a:t>mount to be paid for library lending shall be equal to 5% of the value of purchase of library materials</a:t>
            </a:r>
            <a:r>
              <a:rPr lang="pl-PL" sz="2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GB" sz="2800" dirty="0" smtClean="0"/>
              <a:t>75% to authors (including authors of graphical or photographic elements) and translators into Polish, and 25% to publishers</a:t>
            </a:r>
            <a:r>
              <a:rPr lang="pl-PL" sz="2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pl-PL" sz="2800" dirty="0" err="1" smtClean="0"/>
              <a:t>Based</a:t>
            </a:r>
            <a:r>
              <a:rPr lang="pl-PL" sz="2800" dirty="0" smtClean="0"/>
              <a:t> on </a:t>
            </a:r>
            <a:r>
              <a:rPr lang="pl-PL" sz="2800" dirty="0" err="1" smtClean="0"/>
              <a:t>lending</a:t>
            </a:r>
            <a:r>
              <a:rPr lang="pl-PL" sz="2800" dirty="0" smtClean="0"/>
              <a:t> </a:t>
            </a:r>
            <a:r>
              <a:rPr lang="pl-PL" sz="2800" dirty="0" err="1" smtClean="0"/>
              <a:t>statistics</a:t>
            </a:r>
            <a:r>
              <a:rPr lang="pl-PL" sz="2800" dirty="0" smtClean="0"/>
              <a:t> from 60 </a:t>
            </a:r>
            <a:r>
              <a:rPr lang="pl-PL" sz="2800" dirty="0" err="1" smtClean="0"/>
              <a:t>libraries</a:t>
            </a:r>
            <a:endParaRPr lang="pl-PL" sz="2800" dirty="0" smtClean="0"/>
          </a:p>
          <a:p>
            <a:pPr>
              <a:lnSpc>
                <a:spcPct val="80000"/>
              </a:lnSpc>
            </a:pPr>
            <a:endParaRPr lang="pl-PL" sz="2800" dirty="0" smtClean="0"/>
          </a:p>
          <a:p>
            <a:pPr>
              <a:lnSpc>
                <a:spcPct val="80000"/>
              </a:lnSpc>
            </a:pPr>
            <a:endParaRPr lang="pl-PL" sz="2800" b="1" dirty="0" smtClean="0"/>
          </a:p>
          <a:p>
            <a:pPr>
              <a:lnSpc>
                <a:spcPct val="80000"/>
              </a:lnSpc>
            </a:pPr>
            <a:endParaRPr lang="pl-PL" sz="28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smtClean="0"/>
              <a:t>Abolition of the Paying Public Domain</a:t>
            </a:r>
            <a:endParaRPr lang="pl-PL" sz="4000" b="1" smtClean="0"/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n-GB" smtClean="0"/>
              <a:t>The paying public domain system was seen as an anarchonism that discouraged access and did not provide value for money.</a:t>
            </a:r>
            <a:endParaRPr lang="pl-PL" smtClean="0"/>
          </a:p>
          <a:p>
            <a:pPr marL="0" indent="0" algn="just">
              <a:buFont typeface="Arial" charset="0"/>
              <a:buNone/>
            </a:pPr>
            <a:endParaRPr lang="pl-PL" smtClean="0"/>
          </a:p>
          <a:p>
            <a:pPr marL="0" indent="0" algn="just">
              <a:buFont typeface="Arial" charset="0"/>
              <a:buNone/>
            </a:pPr>
            <a:r>
              <a:rPr lang="en-US" smtClean="0"/>
              <a:t>Current cultural policy goals of the </a:t>
            </a:r>
            <a:r>
              <a:rPr lang="en-GB" smtClean="0"/>
              <a:t>Republic of Poland are aimed at providing wide legal access to creative content.</a:t>
            </a:r>
            <a:endParaRPr lang="pl-PL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350"/>
            <a:ext cx="8964613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43608" y="5805264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>
                <a:solidFill>
                  <a:srgbClr val="FF0000"/>
                </a:solidFill>
              </a:rPr>
              <a:t>More</a:t>
            </a:r>
            <a:r>
              <a:rPr lang="pl-PL" dirty="0">
                <a:solidFill>
                  <a:srgbClr val="FF0000"/>
                </a:solidFill>
              </a:rPr>
              <a:t> on </a:t>
            </a:r>
            <a:r>
              <a:rPr lang="pl-PL" dirty="0" smtClean="0">
                <a:solidFill>
                  <a:srgbClr val="FF0000"/>
                </a:solidFill>
              </a:rPr>
              <a:t>the </a:t>
            </a:r>
            <a:r>
              <a:rPr lang="pl-PL" dirty="0" err="1" smtClean="0">
                <a:solidFill>
                  <a:srgbClr val="FF0000"/>
                </a:solidFill>
              </a:rPr>
              <a:t>project</a:t>
            </a:r>
            <a:r>
              <a:rPr lang="pl-PL" dirty="0">
                <a:solidFill>
                  <a:srgbClr val="FF0000"/>
                </a:solidFill>
              </a:rPr>
              <a:t>: </a:t>
            </a:r>
            <a:r>
              <a:rPr lang="pl-PL" dirty="0">
                <a:solidFill>
                  <a:srgbClr val="FF0000"/>
                </a:solidFill>
                <a:hlinkClick r:id="rId3"/>
              </a:rPr>
              <a:t>http://</a:t>
            </a:r>
            <a:r>
              <a:rPr lang="pl-PL" dirty="0" smtClean="0">
                <a:solidFill>
                  <a:srgbClr val="FF0000"/>
                </a:solidFill>
                <a:hlinkClick r:id="rId3"/>
              </a:rPr>
              <a:t>www.eifl.net/eifl-in-action/copyright-reform-poland</a:t>
            </a:r>
            <a:r>
              <a:rPr lang="pl-PL" dirty="0" smtClean="0">
                <a:solidFill>
                  <a:srgbClr val="FF0000"/>
                </a:solidFill>
              </a:rPr>
              <a:t> </a:t>
            </a:r>
            <a:endParaRPr lang="pl-P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700808"/>
            <a:ext cx="7776864" cy="4647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Copyright reform in Poland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 smtClean="0"/>
          </a:p>
          <a:p>
            <a:r>
              <a:rPr lang="pl-PL" sz="2800" dirty="0" smtClean="0"/>
              <a:t>New copyright law of Poland. Analysis of </a:t>
            </a:r>
            <a:r>
              <a:rPr lang="pl-PL" sz="2800" dirty="0" err="1" smtClean="0"/>
              <a:t>library-related</a:t>
            </a:r>
            <a:r>
              <a:rPr lang="pl-PL" sz="2800" dirty="0" smtClean="0"/>
              <a:t> </a:t>
            </a:r>
            <a:r>
              <a:rPr lang="pl-PL" sz="2800" dirty="0" err="1" smtClean="0"/>
              <a:t>provisions</a:t>
            </a:r>
            <a:r>
              <a:rPr lang="pl-PL" sz="2800" dirty="0"/>
              <a:t>:</a:t>
            </a:r>
            <a:endParaRPr lang="pl-PL" sz="2800" dirty="0" smtClean="0"/>
          </a:p>
          <a:p>
            <a:r>
              <a:rPr lang="en-US" sz="2800" u="sng" dirty="0" smtClean="0">
                <a:hlinkClick r:id="rId3"/>
              </a:rPr>
              <a:t>www.eifl.net</a:t>
            </a:r>
            <a:r>
              <a:rPr lang="en-US" sz="2800" u="sng" dirty="0">
                <a:hlinkClick r:id="rId3"/>
              </a:rPr>
              <a:t>/sites/default/files/resources/201605/poland_copyright_analysis_online.pdf</a:t>
            </a:r>
            <a:endParaRPr lang="en-US" sz="2800" dirty="0"/>
          </a:p>
          <a:p>
            <a:endParaRPr lang="pl-PL" sz="2800" dirty="0">
              <a:solidFill>
                <a:srgbClr val="FF0000"/>
              </a:solidFill>
            </a:endParaRPr>
          </a:p>
          <a:p>
            <a:r>
              <a:rPr lang="en-US" sz="2800" dirty="0"/>
              <a:t>Read more about the project:</a:t>
            </a:r>
            <a:endParaRPr lang="pl-PL" sz="2800" dirty="0">
              <a:solidFill>
                <a:srgbClr val="FF0000"/>
              </a:solidFill>
            </a:endParaRPr>
          </a:p>
          <a:p>
            <a:r>
              <a:rPr lang="pl-PL" sz="2800" dirty="0">
                <a:solidFill>
                  <a:srgbClr val="FF0000"/>
                </a:solidFill>
                <a:hlinkClick r:id="rId4"/>
              </a:rPr>
              <a:t>www.eifl.net/eifl-in-action/copyright-reform-</a:t>
            </a:r>
            <a:r>
              <a:rPr lang="pl-PL" sz="2800" dirty="0" smtClean="0">
                <a:solidFill>
                  <a:srgbClr val="FF0000"/>
                </a:solidFill>
                <a:hlinkClick r:id="rId4"/>
              </a:rPr>
              <a:t>poland</a:t>
            </a:r>
            <a:endParaRPr lang="pl-PL" sz="2800" dirty="0">
              <a:solidFill>
                <a:srgbClr val="FF0000"/>
              </a:solidFill>
            </a:endParaRPr>
          </a:p>
        </p:txBody>
      </p:sp>
      <p:pic>
        <p:nvPicPr>
          <p:cNvPr id="5" name="Picture 4" descr="EIFL_LOGO_BottomTag_Blu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260648"/>
            <a:ext cx="2141984" cy="141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035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C</a:t>
            </a:r>
            <a:r>
              <a:rPr lang="en-GB" b="1" smtClean="0"/>
              <a:t>onsultation process </a:t>
            </a:r>
            <a:endParaRPr lang="pl-PL" b="1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Copyright Forum</a:t>
            </a:r>
            <a:r>
              <a:rPr lang="pl-PL" smtClean="0"/>
              <a:t> – </a:t>
            </a:r>
            <a:r>
              <a:rPr lang="en-GB" smtClean="0"/>
              <a:t>permanent platform established by the Ministry of Culture and National Heritage for discussion of copyright issues</a:t>
            </a:r>
            <a:r>
              <a:rPr lang="pl-PL" smtClean="0"/>
              <a:t>  </a:t>
            </a:r>
          </a:p>
          <a:p>
            <a:pPr eaLnBrk="1" hangingPunct="1"/>
            <a:endParaRPr lang="pl-PL" smtClean="0"/>
          </a:p>
          <a:p>
            <a:pPr eaLnBrk="1" hangingPunct="1"/>
            <a:endParaRPr lang="pl-PL" smtClean="0"/>
          </a:p>
          <a:p>
            <a:pPr eaLnBrk="1" hangingPunct="1"/>
            <a:endParaRPr lang="pl-PL" smtClean="0"/>
          </a:p>
          <a:p>
            <a:pPr eaLnBrk="1" hangingPunct="1"/>
            <a:endParaRPr lang="pl-PL" smtClean="0"/>
          </a:p>
          <a:p>
            <a:pPr eaLnBrk="1" hangingPunct="1"/>
            <a:endParaRPr lang="pl-PL" i="1" smtClean="0"/>
          </a:p>
          <a:p>
            <a:pPr eaLnBrk="1" hangingPunct="1"/>
            <a:endParaRPr lang="pl-PL" i="1" smtClean="0"/>
          </a:p>
          <a:p>
            <a:pPr eaLnBrk="1" hangingPunct="1"/>
            <a:endParaRPr lang="pl-PL" i="1" smtClean="0"/>
          </a:p>
          <a:p>
            <a:pPr eaLnBrk="1" hangingPunct="1"/>
            <a:endParaRPr lang="pl-PL" i="1" smtClean="0"/>
          </a:p>
          <a:p>
            <a:pPr eaLnBrk="1" hangingPunct="1"/>
            <a:endParaRPr lang="pl-PL" i="1" smtClean="0"/>
          </a:p>
          <a:p>
            <a:pPr eaLnBrk="1" hangingPunct="1"/>
            <a:endParaRPr lang="pl-PL" sz="1400" smtClean="0"/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3728" y="3413306"/>
            <a:ext cx="6148734" cy="2900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smtClean="0"/>
              <a:t>C</a:t>
            </a:r>
            <a:r>
              <a:rPr lang="en-GB" b="1" smtClean="0"/>
              <a:t>onsultation process</a:t>
            </a:r>
            <a:endParaRPr lang="pl-PL" b="1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b="1" dirty="0" err="1" smtClean="0"/>
              <a:t>Consultation</a:t>
            </a:r>
            <a:r>
              <a:rPr lang="pl-PL" dirty="0" smtClean="0"/>
              <a:t> of the draft law and </a:t>
            </a:r>
            <a:r>
              <a:rPr lang="pl-PL" dirty="0" err="1" smtClean="0"/>
              <a:t>regulations</a:t>
            </a:r>
            <a:endParaRPr lang="pl-PL" dirty="0" smtClean="0"/>
          </a:p>
          <a:p>
            <a:pPr marL="457200" lvl="1" indent="0" eaLnBrk="1" hangingPunct="1">
              <a:buNone/>
            </a:pPr>
            <a:r>
              <a:rPr lang="pl-PL" sz="2000" dirty="0" smtClean="0"/>
              <a:t>	(draft, </a:t>
            </a:r>
            <a:r>
              <a:rPr lang="pl-PL" sz="2000" dirty="0" err="1" smtClean="0"/>
              <a:t>explanatory</a:t>
            </a:r>
            <a:r>
              <a:rPr lang="pl-PL" sz="2000" dirty="0" smtClean="0"/>
              <a:t> </a:t>
            </a:r>
            <a:r>
              <a:rPr lang="pl-PL" sz="2000" dirty="0" err="1" smtClean="0"/>
              <a:t>note</a:t>
            </a:r>
            <a:r>
              <a:rPr lang="pl-PL" sz="2000" dirty="0" smtClean="0"/>
              <a:t>, </a:t>
            </a:r>
            <a:r>
              <a:rPr lang="pl-PL" sz="2000" dirty="0" err="1" smtClean="0"/>
              <a:t>impact</a:t>
            </a:r>
            <a:r>
              <a:rPr lang="pl-PL" sz="2000" dirty="0" smtClean="0"/>
              <a:t> </a:t>
            </a:r>
            <a:r>
              <a:rPr lang="pl-PL" sz="2000" dirty="0" err="1" smtClean="0"/>
              <a:t>asessment</a:t>
            </a:r>
            <a:r>
              <a:rPr lang="pl-PL" sz="2000" dirty="0" smtClean="0"/>
              <a:t>, </a:t>
            </a:r>
            <a:r>
              <a:rPr lang="pl-PL" sz="2000" dirty="0" err="1" smtClean="0"/>
              <a:t>consultation</a:t>
            </a:r>
            <a:r>
              <a:rPr lang="pl-PL" sz="2000" dirty="0" smtClean="0"/>
              <a:t> report)</a:t>
            </a:r>
          </a:p>
          <a:p>
            <a:pPr eaLnBrk="1" hangingPunct="1"/>
            <a:endParaRPr lang="pl-PL" dirty="0" smtClean="0"/>
          </a:p>
          <a:p>
            <a:endParaRPr lang="pl-PL" dirty="0" smtClean="0"/>
          </a:p>
        </p:txBody>
      </p:sp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3728" y="3068960"/>
            <a:ext cx="6353175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95536" y="5805264"/>
            <a:ext cx="820891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solidFill>
                  <a:srgbClr val="FF0000"/>
                </a:solidFill>
              </a:rPr>
              <a:t>More</a:t>
            </a:r>
            <a:r>
              <a:rPr lang="pl-PL" sz="1400" dirty="0" smtClean="0">
                <a:solidFill>
                  <a:srgbClr val="FF0000"/>
                </a:solidFill>
              </a:rPr>
              <a:t> on the </a:t>
            </a:r>
            <a:r>
              <a:rPr lang="pl-PL" sz="1400" dirty="0" err="1" smtClean="0">
                <a:solidFill>
                  <a:srgbClr val="FF0000"/>
                </a:solidFill>
              </a:rPr>
              <a:t>website</a:t>
            </a:r>
            <a:r>
              <a:rPr lang="pl-PL" sz="1400" dirty="0">
                <a:solidFill>
                  <a:srgbClr val="FF0000"/>
                </a:solidFill>
              </a:rPr>
              <a:t>: </a:t>
            </a:r>
            <a:r>
              <a:rPr lang="pl-PL" sz="1400" dirty="0">
                <a:solidFill>
                  <a:srgbClr val="FF0000"/>
                </a:solidFill>
                <a:hlinkClick r:id="rId3"/>
              </a:rPr>
              <a:t>http://</a:t>
            </a:r>
            <a:r>
              <a:rPr lang="pl-PL" sz="1400" dirty="0" smtClean="0">
                <a:solidFill>
                  <a:srgbClr val="FF0000"/>
                </a:solidFill>
                <a:hlinkClick r:id="rId3"/>
              </a:rPr>
              <a:t>www.prawoautorskie.gov.pl/pages/strona-glowna/zmiany-w-prawie/prawo-autorskie/projekt-zmiany-ustawy-o-prawie-autorskim-i-prawach-pokrewnych.php</a:t>
            </a:r>
            <a:r>
              <a:rPr lang="pl-PL" sz="1400" dirty="0" smtClean="0">
                <a:solidFill>
                  <a:srgbClr val="FF0000"/>
                </a:solidFill>
              </a:rPr>
              <a:t>  </a:t>
            </a:r>
            <a:endParaRPr lang="pl-PL" sz="1400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err="1" smtClean="0"/>
              <a:t>Legal</a:t>
            </a:r>
            <a:r>
              <a:rPr lang="pl-PL" sz="4000" b="1" dirty="0" smtClean="0"/>
              <a:t> Framework</a:t>
            </a:r>
            <a:br>
              <a:rPr lang="pl-PL" sz="4000" b="1" dirty="0" smtClean="0"/>
            </a:br>
            <a:r>
              <a:rPr lang="pl-PL" b="1" dirty="0" smtClean="0"/>
              <a:t> </a:t>
            </a:r>
            <a:r>
              <a:rPr lang="en-US" sz="2400" b="1" dirty="0" smtClean="0"/>
              <a:t>A</a:t>
            </a:r>
            <a:r>
              <a:rPr lang="pl-PL" sz="2400" b="1" dirty="0" err="1" smtClean="0"/>
              <a:t>ct</a:t>
            </a:r>
            <a:r>
              <a:rPr lang="en-US" sz="2400" b="1" dirty="0" smtClean="0"/>
              <a:t> of 4 February 1994</a:t>
            </a:r>
            <a:r>
              <a:rPr lang="pl-PL" sz="2400" b="1" dirty="0" smtClean="0"/>
              <a:t> </a:t>
            </a:r>
            <a:r>
              <a:rPr lang="en-US" sz="2400" b="1" dirty="0" smtClean="0"/>
              <a:t>on Copyright and Related Rights</a:t>
            </a:r>
            <a:r>
              <a:rPr lang="en-US" b="1" dirty="0" smtClean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sz="2400" b="1" dirty="0" smtClean="0"/>
              <a:t>2004 Poland </a:t>
            </a:r>
            <a:r>
              <a:rPr lang="pl-PL" sz="2400" b="1" dirty="0" err="1" smtClean="0"/>
              <a:t>joined</a:t>
            </a:r>
            <a:r>
              <a:rPr lang="pl-PL" sz="2400" b="1" dirty="0" smtClean="0"/>
              <a:t> EU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468313" y="2060848"/>
            <a:ext cx="8229600" cy="409389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pl-PL" sz="2400" b="1" dirty="0" smtClean="0"/>
              <a:t>20 </a:t>
            </a:r>
            <a:r>
              <a:rPr lang="pl-PL" sz="2400" b="1" dirty="0" err="1" smtClean="0"/>
              <a:t>November</a:t>
            </a:r>
            <a:r>
              <a:rPr lang="pl-PL" sz="2400" b="1" dirty="0" smtClean="0"/>
              <a:t> 2015 - </a:t>
            </a:r>
            <a:r>
              <a:rPr lang="pl-PL" sz="2400" dirty="0" smtClean="0"/>
              <a:t>t</a:t>
            </a:r>
            <a:r>
              <a:rPr lang="en-US" sz="2400" dirty="0" smtClean="0"/>
              <a:t>he Act of 11th September 2015 on amendments to the Copyright and Related Rights Act and </a:t>
            </a:r>
            <a:r>
              <a:rPr lang="pl-PL" sz="2400" dirty="0" smtClean="0"/>
              <a:t>t</a:t>
            </a:r>
            <a:r>
              <a:rPr lang="en-US" sz="2400" dirty="0" smtClean="0"/>
              <a:t>he Law on Gambling</a:t>
            </a:r>
            <a:endParaRPr lang="pl-PL" sz="24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pl-PL" sz="2400" dirty="0" smtClean="0"/>
              <a:t>+ </a:t>
            </a:r>
            <a:r>
              <a:rPr lang="pl-PL" sz="2400" dirty="0" err="1" smtClean="0"/>
              <a:t>regulations</a:t>
            </a:r>
            <a:endParaRPr lang="pl-PL" sz="2400" dirty="0" smtClean="0"/>
          </a:p>
          <a:p>
            <a:pPr lvl="1">
              <a:buFontTx/>
              <a:buChar char="•"/>
            </a:pPr>
            <a:r>
              <a:rPr lang="pl-PL" sz="2000" dirty="0" err="1" smtClean="0"/>
              <a:t>Regulation</a:t>
            </a:r>
            <a:r>
              <a:rPr lang="pl-PL" sz="2000" dirty="0" smtClean="0"/>
              <a:t> on out-of-</a:t>
            </a:r>
            <a:r>
              <a:rPr lang="pl-PL" sz="2000" dirty="0" err="1" smtClean="0"/>
              <a:t>commerce</a:t>
            </a:r>
            <a:r>
              <a:rPr lang="pl-PL" sz="2000" dirty="0" smtClean="0"/>
              <a:t> </a:t>
            </a:r>
            <a:r>
              <a:rPr lang="pl-PL" sz="2000" dirty="0" err="1" smtClean="0"/>
              <a:t>works</a:t>
            </a:r>
            <a:r>
              <a:rPr lang="pl-PL" sz="2000" dirty="0" smtClean="0"/>
              <a:t>: </a:t>
            </a:r>
            <a:r>
              <a:rPr lang="pl-PL" sz="2000" dirty="0" err="1" smtClean="0"/>
              <a:t>template</a:t>
            </a:r>
            <a:r>
              <a:rPr lang="pl-PL" sz="2000" dirty="0" smtClean="0"/>
              <a:t> to </a:t>
            </a:r>
            <a:r>
              <a:rPr lang="pl-PL" sz="2000" dirty="0" err="1" smtClean="0"/>
              <a:t>apply</a:t>
            </a:r>
            <a:r>
              <a:rPr lang="pl-PL" sz="2000" dirty="0" smtClean="0"/>
              <a:t> for the </a:t>
            </a:r>
            <a:r>
              <a:rPr lang="pl-PL" sz="2000" dirty="0" err="1" smtClean="0"/>
              <a:t>use</a:t>
            </a:r>
            <a:r>
              <a:rPr lang="pl-PL" sz="2000" dirty="0" smtClean="0"/>
              <a:t> of out-of-</a:t>
            </a:r>
            <a:r>
              <a:rPr lang="pl-PL" sz="2000" dirty="0" err="1" smtClean="0"/>
              <a:t>commerce</a:t>
            </a:r>
            <a:r>
              <a:rPr lang="pl-PL" sz="2000" dirty="0" smtClean="0"/>
              <a:t> </a:t>
            </a:r>
            <a:r>
              <a:rPr lang="pl-PL" sz="2000" dirty="0" err="1" smtClean="0"/>
              <a:t>works</a:t>
            </a:r>
            <a:r>
              <a:rPr lang="pl-PL" sz="2000" dirty="0" smtClean="0"/>
              <a:t>  </a:t>
            </a:r>
          </a:p>
          <a:p>
            <a:pPr lvl="1">
              <a:buFontTx/>
              <a:buChar char="•"/>
            </a:pPr>
            <a:r>
              <a:rPr lang="pl-PL" sz="2000" dirty="0" err="1" smtClean="0"/>
              <a:t>Regulation</a:t>
            </a:r>
            <a:r>
              <a:rPr lang="pl-PL" sz="2000" dirty="0" smtClean="0"/>
              <a:t> on </a:t>
            </a:r>
            <a:r>
              <a:rPr lang="pl-PL" sz="2000" dirty="0" err="1" smtClean="0"/>
              <a:t>orphan</a:t>
            </a:r>
            <a:r>
              <a:rPr lang="pl-PL" sz="2000" dirty="0" smtClean="0"/>
              <a:t> </a:t>
            </a:r>
            <a:r>
              <a:rPr lang="pl-PL" sz="2000" dirty="0" err="1" smtClean="0"/>
              <a:t>works</a:t>
            </a:r>
            <a:r>
              <a:rPr lang="pl-PL" sz="2000" dirty="0" smtClean="0"/>
              <a:t>: </a:t>
            </a:r>
            <a:r>
              <a:rPr lang="pl-PL" sz="2000" dirty="0" err="1" smtClean="0"/>
              <a:t>sources</a:t>
            </a:r>
            <a:r>
              <a:rPr lang="pl-PL" sz="2000" dirty="0" smtClean="0"/>
              <a:t> for </a:t>
            </a:r>
            <a:r>
              <a:rPr lang="pl-PL" sz="2000" dirty="0" err="1" smtClean="0"/>
              <a:t>diligent</a:t>
            </a:r>
            <a:r>
              <a:rPr lang="pl-PL" sz="2000" dirty="0" smtClean="0"/>
              <a:t> </a:t>
            </a:r>
            <a:r>
              <a:rPr lang="pl-PL" sz="2000" dirty="0" err="1" smtClean="0"/>
              <a:t>search</a:t>
            </a:r>
            <a:r>
              <a:rPr lang="pl-PL" sz="2000" dirty="0" smtClean="0"/>
              <a:t> and </a:t>
            </a:r>
            <a:r>
              <a:rPr lang="pl-PL" sz="2000" dirty="0" err="1" smtClean="0"/>
              <a:t>documentation</a:t>
            </a:r>
            <a:r>
              <a:rPr lang="pl-PL" sz="2000" dirty="0" smtClean="0"/>
              <a:t> </a:t>
            </a:r>
          </a:p>
          <a:p>
            <a:pPr lvl="1">
              <a:buFontTx/>
              <a:buChar char="•"/>
            </a:pPr>
            <a:r>
              <a:rPr lang="pl-PL" sz="2000" dirty="0" err="1" smtClean="0"/>
              <a:t>Regulation</a:t>
            </a:r>
            <a:r>
              <a:rPr lang="pl-PL" sz="2000" dirty="0" smtClean="0"/>
              <a:t> on out-of-</a:t>
            </a:r>
            <a:r>
              <a:rPr lang="pl-PL" sz="2000" dirty="0" err="1" smtClean="0"/>
              <a:t>commerce</a:t>
            </a:r>
            <a:r>
              <a:rPr lang="pl-PL" sz="2000" dirty="0" smtClean="0"/>
              <a:t> </a:t>
            </a:r>
            <a:r>
              <a:rPr lang="pl-PL" sz="2000" dirty="0" err="1" smtClean="0"/>
              <a:t>works</a:t>
            </a:r>
            <a:r>
              <a:rPr lang="pl-PL" sz="2000" dirty="0" smtClean="0"/>
              <a:t>: tender for </a:t>
            </a:r>
            <a:r>
              <a:rPr lang="pl-PL" sz="2000" dirty="0" err="1" smtClean="0"/>
              <a:t>collecting</a:t>
            </a:r>
            <a:r>
              <a:rPr lang="pl-PL" sz="2000" dirty="0" smtClean="0"/>
              <a:t> </a:t>
            </a:r>
            <a:r>
              <a:rPr lang="pl-PL" sz="2000" dirty="0" err="1" smtClean="0"/>
              <a:t>societies</a:t>
            </a:r>
            <a:r>
              <a:rPr lang="pl-PL" sz="2000" dirty="0" smtClean="0"/>
              <a:t> </a:t>
            </a:r>
            <a:r>
              <a:rPr lang="pl-PL" sz="2000" dirty="0" err="1" smtClean="0"/>
              <a:t>authorized</a:t>
            </a:r>
            <a:r>
              <a:rPr lang="pl-PL" sz="2000" dirty="0" smtClean="0"/>
              <a:t> to </a:t>
            </a:r>
            <a:r>
              <a:rPr lang="pl-PL" sz="2000" dirty="0" err="1" smtClean="0"/>
              <a:t>conclude</a:t>
            </a:r>
            <a:r>
              <a:rPr lang="pl-PL" sz="2000" dirty="0" smtClean="0"/>
              <a:t> </a:t>
            </a:r>
            <a:r>
              <a:rPr lang="pl-PL" sz="2000" dirty="0" err="1" smtClean="0"/>
              <a:t>contracts</a:t>
            </a:r>
            <a:r>
              <a:rPr lang="pl-PL" sz="2000" dirty="0" smtClean="0"/>
              <a:t> for </a:t>
            </a:r>
            <a:r>
              <a:rPr lang="pl-PL" sz="2000" dirty="0" err="1" smtClean="0"/>
              <a:t>use</a:t>
            </a:r>
            <a:r>
              <a:rPr lang="pl-PL" sz="2000" dirty="0" smtClean="0"/>
              <a:t> of out-of-</a:t>
            </a:r>
            <a:r>
              <a:rPr lang="pl-PL" sz="2000" dirty="0" err="1" smtClean="0"/>
              <a:t>commerce</a:t>
            </a:r>
            <a:r>
              <a:rPr lang="pl-PL" sz="2000" dirty="0" smtClean="0"/>
              <a:t> </a:t>
            </a:r>
            <a:r>
              <a:rPr lang="pl-PL" sz="2000" dirty="0" err="1" smtClean="0"/>
              <a:t>works</a:t>
            </a:r>
            <a:r>
              <a:rPr lang="pl-PL" sz="2000" dirty="0" smtClean="0"/>
              <a:t>  </a:t>
            </a:r>
          </a:p>
          <a:p>
            <a:pPr lvl="1">
              <a:buFontTx/>
              <a:buChar char="•"/>
            </a:pPr>
            <a:r>
              <a:rPr lang="pl-PL" sz="2000" dirty="0" err="1" smtClean="0"/>
              <a:t>Regulation</a:t>
            </a:r>
            <a:r>
              <a:rPr lang="pl-PL" sz="2000" dirty="0" smtClean="0"/>
              <a:t> on Public </a:t>
            </a:r>
            <a:r>
              <a:rPr lang="pl-PL" sz="2000" dirty="0" err="1" smtClean="0"/>
              <a:t>Lending</a:t>
            </a:r>
            <a:r>
              <a:rPr lang="pl-PL" sz="2000" dirty="0" smtClean="0"/>
              <a:t> Right </a:t>
            </a:r>
            <a:r>
              <a:rPr lang="pl-PL" sz="2000" dirty="0" err="1" smtClean="0"/>
              <a:t>payments</a:t>
            </a:r>
            <a:r>
              <a:rPr lang="pl-PL" sz="2000" dirty="0"/>
              <a:t> tender for </a:t>
            </a:r>
            <a:r>
              <a:rPr lang="pl-PL" sz="2000" dirty="0" err="1"/>
              <a:t>collecting</a:t>
            </a:r>
            <a:r>
              <a:rPr lang="pl-PL" sz="2000" dirty="0"/>
              <a:t> </a:t>
            </a:r>
            <a:r>
              <a:rPr lang="pl-PL" sz="2000" dirty="0" err="1"/>
              <a:t>societies</a:t>
            </a:r>
            <a:r>
              <a:rPr lang="pl-PL" sz="2000" dirty="0"/>
              <a:t> </a:t>
            </a:r>
            <a:r>
              <a:rPr lang="pl-PL" sz="2000" dirty="0" err="1"/>
              <a:t>authorized</a:t>
            </a:r>
            <a:r>
              <a:rPr lang="pl-PL" sz="2000" dirty="0"/>
              <a:t> </a:t>
            </a:r>
            <a:r>
              <a:rPr lang="pl-PL" sz="2000" dirty="0" smtClean="0"/>
              <a:t>to </a:t>
            </a:r>
            <a:r>
              <a:rPr lang="pl-PL" sz="2000" dirty="0" err="1" smtClean="0"/>
              <a:t>collect</a:t>
            </a:r>
            <a:r>
              <a:rPr lang="pl-PL" sz="2000" dirty="0" smtClean="0"/>
              <a:t> and </a:t>
            </a:r>
            <a:r>
              <a:rPr lang="pl-PL" sz="2000" dirty="0" err="1" smtClean="0"/>
              <a:t>distribute</a:t>
            </a:r>
            <a:r>
              <a:rPr lang="pl-PL" sz="2000" dirty="0" smtClean="0"/>
              <a:t> PLR</a:t>
            </a:r>
          </a:p>
          <a:p>
            <a:pPr lvl="1">
              <a:lnSpc>
                <a:spcPct val="80000"/>
              </a:lnSpc>
              <a:buFont typeface="Arial" charset="0"/>
              <a:buChar char="•"/>
            </a:pPr>
            <a:endParaRPr lang="pl-PL" sz="20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pl-PL" sz="2400" b="1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l-PL" b="1" smtClean="0"/>
              <a:t>EU Legal Framework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323850" y="16287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000" dirty="0" smtClean="0"/>
              <a:t>„</a:t>
            </a:r>
            <a:r>
              <a:rPr lang="pl-PL" sz="2000" dirty="0" err="1" smtClean="0"/>
              <a:t>Better</a:t>
            </a:r>
            <a:r>
              <a:rPr lang="pl-PL" sz="2000" dirty="0" smtClean="0"/>
              <a:t>” </a:t>
            </a:r>
            <a:r>
              <a:rPr lang="pl-PL" sz="2000" dirty="0" err="1" smtClean="0"/>
              <a:t>implementation</a:t>
            </a:r>
            <a:r>
              <a:rPr lang="pl-PL" sz="2000" dirty="0" smtClean="0"/>
              <a:t> of the </a:t>
            </a:r>
            <a:r>
              <a:rPr lang="en-US" sz="2000" dirty="0" smtClean="0"/>
              <a:t>Directive 2001/29/EC of the European Parliament and of the Council of 22 May 2001 on the </a:t>
            </a:r>
            <a:r>
              <a:rPr lang="en-US" sz="2000" b="1" dirty="0" err="1" smtClean="0"/>
              <a:t>harmonisation</a:t>
            </a:r>
            <a:r>
              <a:rPr lang="en-US" sz="2000" b="1" dirty="0" smtClean="0"/>
              <a:t> of certain aspects of copyright and related rights in the information society</a:t>
            </a:r>
            <a:endParaRPr lang="pl-PL" sz="2000" b="1" dirty="0" smtClean="0"/>
          </a:p>
          <a:p>
            <a:pPr>
              <a:lnSpc>
                <a:spcPct val="80000"/>
              </a:lnSpc>
            </a:pPr>
            <a:endParaRPr lang="pl-PL" sz="2000" b="1" dirty="0" smtClean="0"/>
          </a:p>
          <a:p>
            <a:pPr>
              <a:lnSpc>
                <a:spcPct val="80000"/>
              </a:lnSpc>
            </a:pPr>
            <a:r>
              <a:rPr lang="pl-PL" sz="2000" dirty="0" smtClean="0"/>
              <a:t>„</a:t>
            </a:r>
            <a:r>
              <a:rPr lang="pl-PL" sz="2000" dirty="0" err="1" smtClean="0"/>
              <a:t>Revised</a:t>
            </a:r>
            <a:r>
              <a:rPr lang="pl-PL" sz="2000" dirty="0" smtClean="0"/>
              <a:t>” </a:t>
            </a:r>
            <a:r>
              <a:rPr lang="pl-PL" sz="2000" dirty="0" err="1" smtClean="0"/>
              <a:t>implementation</a:t>
            </a:r>
            <a:r>
              <a:rPr lang="pl-PL" sz="2000" dirty="0" smtClean="0"/>
              <a:t> of the </a:t>
            </a:r>
            <a:r>
              <a:rPr lang="en-US" sz="2000" dirty="0" smtClean="0"/>
              <a:t>Directive </a:t>
            </a:r>
            <a:r>
              <a:rPr lang="pl-PL" sz="2000" dirty="0" smtClean="0"/>
              <a:t>2006/115/EC of the </a:t>
            </a:r>
            <a:r>
              <a:rPr lang="pl-PL" sz="2000" dirty="0" err="1" smtClean="0"/>
              <a:t>European</a:t>
            </a:r>
            <a:r>
              <a:rPr lang="pl-PL" sz="2000" dirty="0" smtClean="0"/>
              <a:t> </a:t>
            </a:r>
            <a:r>
              <a:rPr lang="pl-PL" sz="2000" dirty="0" err="1" smtClean="0"/>
              <a:t>Parliament</a:t>
            </a:r>
            <a:r>
              <a:rPr lang="pl-PL" sz="2000" dirty="0" smtClean="0"/>
              <a:t> and of the </a:t>
            </a:r>
            <a:r>
              <a:rPr lang="pl-PL" sz="2000" dirty="0" err="1" smtClean="0"/>
              <a:t>Council</a:t>
            </a:r>
            <a:r>
              <a:rPr lang="pl-PL" sz="2000" dirty="0" smtClean="0"/>
              <a:t> of 12 </a:t>
            </a:r>
            <a:r>
              <a:rPr lang="pl-PL" sz="2000" dirty="0" err="1" smtClean="0"/>
              <a:t>December</a:t>
            </a:r>
            <a:r>
              <a:rPr lang="pl-PL" sz="2000" dirty="0" smtClean="0"/>
              <a:t> 2006 on </a:t>
            </a:r>
            <a:r>
              <a:rPr lang="pl-PL" sz="2000" b="1" dirty="0" err="1" smtClean="0"/>
              <a:t>rental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right</a:t>
            </a:r>
            <a:r>
              <a:rPr lang="pl-PL" sz="2000" b="1" dirty="0" smtClean="0"/>
              <a:t> and </a:t>
            </a:r>
            <a:r>
              <a:rPr lang="pl-PL" sz="2000" b="1" dirty="0" err="1" smtClean="0"/>
              <a:t>lending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right</a:t>
            </a:r>
            <a:r>
              <a:rPr lang="pl-PL" sz="2000" dirty="0" smtClean="0"/>
              <a:t> and on </a:t>
            </a:r>
            <a:r>
              <a:rPr lang="pl-PL" sz="2000" dirty="0" err="1" smtClean="0"/>
              <a:t>certain</a:t>
            </a:r>
            <a:r>
              <a:rPr lang="pl-PL" sz="2000" dirty="0" smtClean="0"/>
              <a:t> </a:t>
            </a:r>
            <a:r>
              <a:rPr lang="pl-PL" sz="2000" dirty="0" err="1" smtClean="0"/>
              <a:t>rights</a:t>
            </a:r>
            <a:r>
              <a:rPr lang="pl-PL" sz="2000" dirty="0" smtClean="0"/>
              <a:t> </a:t>
            </a:r>
            <a:r>
              <a:rPr lang="pl-PL" sz="2000" dirty="0" err="1" smtClean="0"/>
              <a:t>related</a:t>
            </a:r>
            <a:r>
              <a:rPr lang="pl-PL" sz="2000" dirty="0" smtClean="0"/>
              <a:t> to copyright in the field of </a:t>
            </a:r>
            <a:r>
              <a:rPr lang="pl-PL" sz="2000" dirty="0" err="1" smtClean="0"/>
              <a:t>intellectual</a:t>
            </a:r>
            <a:r>
              <a:rPr lang="pl-PL" sz="2000" dirty="0" smtClean="0"/>
              <a:t> </a:t>
            </a:r>
            <a:r>
              <a:rPr lang="pl-PL" sz="2000" dirty="0" err="1" smtClean="0"/>
              <a:t>property</a:t>
            </a:r>
            <a:r>
              <a:rPr lang="pl-PL" sz="2000" dirty="0" smtClean="0"/>
              <a:t>     </a:t>
            </a:r>
          </a:p>
          <a:p>
            <a:pPr>
              <a:lnSpc>
                <a:spcPct val="80000"/>
              </a:lnSpc>
            </a:pPr>
            <a:endParaRPr lang="pl-PL" sz="2000" dirty="0" smtClean="0"/>
          </a:p>
          <a:p>
            <a:pPr>
              <a:lnSpc>
                <a:spcPct val="80000"/>
              </a:lnSpc>
            </a:pPr>
            <a:r>
              <a:rPr lang="pl-PL" sz="2000" dirty="0" err="1" smtClean="0"/>
              <a:t>Implementation</a:t>
            </a:r>
            <a:r>
              <a:rPr lang="pl-PL" sz="2000" dirty="0" smtClean="0"/>
              <a:t> of the Directive 2012/28/EU  of the </a:t>
            </a:r>
            <a:r>
              <a:rPr lang="pl-PL" sz="2000" dirty="0" err="1" smtClean="0"/>
              <a:t>European</a:t>
            </a:r>
            <a:r>
              <a:rPr lang="pl-PL" sz="2000" dirty="0" smtClean="0"/>
              <a:t> </a:t>
            </a:r>
            <a:r>
              <a:rPr lang="pl-PL" sz="2000" dirty="0" err="1" smtClean="0"/>
              <a:t>Parliament</a:t>
            </a:r>
            <a:r>
              <a:rPr lang="pl-PL" sz="2000" dirty="0" smtClean="0"/>
              <a:t> and of the </a:t>
            </a:r>
            <a:r>
              <a:rPr lang="pl-PL" sz="2000" dirty="0" err="1" smtClean="0"/>
              <a:t>Council</a:t>
            </a:r>
            <a:r>
              <a:rPr lang="pl-PL" sz="2000" dirty="0" smtClean="0"/>
              <a:t> of 25 </a:t>
            </a:r>
            <a:r>
              <a:rPr lang="pl-PL" sz="2000" dirty="0" err="1" smtClean="0"/>
              <a:t>October</a:t>
            </a:r>
            <a:r>
              <a:rPr lang="pl-PL" sz="2000" dirty="0" smtClean="0"/>
              <a:t> 2012 on </a:t>
            </a:r>
            <a:r>
              <a:rPr lang="pl-PL" sz="2000" b="1" dirty="0" err="1" smtClean="0"/>
              <a:t>certain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permitted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uses</a:t>
            </a:r>
            <a:r>
              <a:rPr lang="pl-PL" sz="2000" b="1" dirty="0" smtClean="0"/>
              <a:t> of </a:t>
            </a:r>
            <a:r>
              <a:rPr lang="pl-PL" sz="2000" b="1" dirty="0" err="1" smtClean="0"/>
              <a:t>orphan</a:t>
            </a:r>
            <a:r>
              <a:rPr lang="pl-PL" sz="2000" b="1" dirty="0" smtClean="0"/>
              <a:t> </a:t>
            </a:r>
            <a:r>
              <a:rPr lang="pl-PL" sz="2000" b="1" dirty="0" err="1" smtClean="0"/>
              <a:t>works</a:t>
            </a:r>
            <a:r>
              <a:rPr lang="pl-PL" sz="2000" b="1" dirty="0" smtClean="0"/>
              <a:t> </a:t>
            </a:r>
          </a:p>
          <a:p>
            <a:pPr>
              <a:lnSpc>
                <a:spcPct val="80000"/>
              </a:lnSpc>
            </a:pPr>
            <a:endParaRPr lang="pl-PL" sz="2000" dirty="0" smtClean="0"/>
          </a:p>
          <a:p>
            <a:pPr>
              <a:lnSpc>
                <a:spcPct val="80000"/>
              </a:lnSpc>
            </a:pPr>
            <a:r>
              <a:rPr lang="pl-PL" sz="2000" dirty="0" err="1" smtClean="0"/>
              <a:t>Implementation</a:t>
            </a:r>
            <a:r>
              <a:rPr lang="pl-PL" sz="2000" dirty="0" smtClean="0"/>
              <a:t> of the Memorandum of </a:t>
            </a:r>
            <a:r>
              <a:rPr lang="pl-PL" sz="2000" dirty="0" err="1" smtClean="0"/>
              <a:t>Understanding</a:t>
            </a:r>
            <a:r>
              <a:rPr lang="pl-PL" sz="2000" dirty="0" smtClean="0"/>
              <a:t> on </a:t>
            </a:r>
            <a:r>
              <a:rPr lang="pl-PL" sz="2000" dirty="0" err="1" smtClean="0"/>
              <a:t>Key</a:t>
            </a:r>
            <a:r>
              <a:rPr lang="pl-PL" sz="2000" dirty="0" smtClean="0"/>
              <a:t> </a:t>
            </a:r>
            <a:r>
              <a:rPr lang="pl-PL" sz="2000" dirty="0" err="1" smtClean="0"/>
              <a:t>Principles</a:t>
            </a:r>
            <a:r>
              <a:rPr lang="pl-PL" sz="2000" dirty="0" smtClean="0"/>
              <a:t> on the </a:t>
            </a:r>
            <a:r>
              <a:rPr lang="pl-PL" sz="2000" dirty="0" err="1" smtClean="0"/>
              <a:t>Digitization</a:t>
            </a:r>
            <a:r>
              <a:rPr lang="pl-PL" sz="2000" dirty="0" smtClean="0"/>
              <a:t> and </a:t>
            </a:r>
            <a:r>
              <a:rPr lang="pl-PL" sz="2000" dirty="0" err="1" smtClean="0"/>
              <a:t>Making</a:t>
            </a:r>
            <a:r>
              <a:rPr lang="pl-PL" sz="2000" dirty="0" smtClean="0"/>
              <a:t> </a:t>
            </a:r>
            <a:r>
              <a:rPr lang="pl-PL" sz="2000" dirty="0" err="1" smtClean="0"/>
              <a:t>Available</a:t>
            </a:r>
            <a:r>
              <a:rPr lang="pl-PL" sz="2000" dirty="0" smtClean="0"/>
              <a:t> of </a:t>
            </a:r>
            <a:r>
              <a:rPr lang="pl-PL" sz="2000" b="1" dirty="0" smtClean="0"/>
              <a:t>Out-of-Commerce Works</a:t>
            </a:r>
            <a:r>
              <a:rPr lang="pl-PL" sz="2000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K</a:t>
            </a:r>
            <a:r>
              <a:rPr lang="en-GB" b="1" smtClean="0"/>
              <a:t>ey amendments</a:t>
            </a:r>
            <a:r>
              <a:rPr lang="en-GB" smtClean="0"/>
              <a:t> </a:t>
            </a:r>
            <a:endParaRPr lang="pl-PL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060825"/>
          </a:xfrm>
        </p:spPr>
        <p:txBody>
          <a:bodyPr/>
          <a:lstStyle/>
          <a:p>
            <a:r>
              <a:rPr lang="en-GB" dirty="0" smtClean="0"/>
              <a:t>permitted uses by libraries</a:t>
            </a:r>
            <a:endParaRPr lang="pl-PL" dirty="0" smtClean="0"/>
          </a:p>
          <a:p>
            <a:r>
              <a:rPr lang="en-GB" dirty="0" smtClean="0"/>
              <a:t>permitted uses of orphan works</a:t>
            </a:r>
            <a:endParaRPr lang="pl-PL" dirty="0" smtClean="0"/>
          </a:p>
          <a:p>
            <a:r>
              <a:rPr lang="en-GB" dirty="0" smtClean="0"/>
              <a:t>permitted uses out-of-commerce works</a:t>
            </a:r>
            <a:endParaRPr lang="pl-PL" dirty="0" smtClean="0"/>
          </a:p>
          <a:p>
            <a:r>
              <a:rPr lang="en-GB" dirty="0" smtClean="0"/>
              <a:t>permitted </a:t>
            </a:r>
            <a:r>
              <a:rPr lang="en-GB" dirty="0"/>
              <a:t>uses in education and </a:t>
            </a:r>
            <a:r>
              <a:rPr lang="en-GB" dirty="0" smtClean="0"/>
              <a:t>science</a:t>
            </a:r>
          </a:p>
          <a:p>
            <a:r>
              <a:rPr lang="en-GB" dirty="0"/>
              <a:t>introduction of a public lending right (PLR</a:t>
            </a:r>
            <a:r>
              <a:rPr lang="en-GB" dirty="0" smtClean="0"/>
              <a:t>)</a:t>
            </a:r>
            <a:endParaRPr lang="pl-PL" dirty="0"/>
          </a:p>
          <a:p>
            <a:r>
              <a:rPr lang="en-GB" dirty="0" smtClean="0"/>
              <a:t>abolition of the</a:t>
            </a:r>
            <a:r>
              <a:rPr lang="en-GB" b="1" dirty="0" smtClean="0"/>
              <a:t> </a:t>
            </a:r>
            <a:r>
              <a:rPr lang="en-US" dirty="0" smtClean="0"/>
              <a:t>paying public domain</a:t>
            </a:r>
          </a:p>
          <a:p>
            <a:pPr marL="0" indent="0">
              <a:buNone/>
            </a:pPr>
            <a:endParaRPr lang="pl-PL" dirty="0" smtClean="0"/>
          </a:p>
          <a:p>
            <a:pPr algn="just">
              <a:buFont typeface="Symbol" pitchFamily="18" charset="2"/>
              <a:buNone/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en-GB" b="1" smtClean="0"/>
              <a:t>Permitted uses by libraries</a:t>
            </a:r>
            <a:endParaRPr lang="pl-PL" b="1" smtClean="0"/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 dirty="0" err="1" smtClean="0"/>
              <a:t>extended</a:t>
            </a:r>
            <a:r>
              <a:rPr lang="pl-PL" sz="2400" dirty="0" smtClean="0"/>
              <a:t> list of </a:t>
            </a:r>
            <a:r>
              <a:rPr lang="pl-PL" sz="2400" dirty="0" err="1" smtClean="0"/>
              <a:t>beneficiaries</a:t>
            </a:r>
            <a:r>
              <a:rPr lang="pl-PL" sz="2400" dirty="0" smtClean="0"/>
              <a:t> – </a:t>
            </a:r>
            <a:r>
              <a:rPr lang="pl-PL" sz="2400" dirty="0" err="1" smtClean="0"/>
              <a:t>museums</a:t>
            </a:r>
            <a:r>
              <a:rPr lang="pl-PL" sz="2400" dirty="0" smtClean="0"/>
              <a:t>, </a:t>
            </a:r>
            <a:r>
              <a:rPr lang="pl-PL" sz="2400" dirty="0" err="1" smtClean="0"/>
              <a:t>reaserch</a:t>
            </a:r>
            <a:r>
              <a:rPr lang="pl-PL" sz="2400" dirty="0" smtClean="0"/>
              <a:t> and </a:t>
            </a:r>
            <a:r>
              <a:rPr lang="pl-PL" sz="2400" dirty="0" err="1" smtClean="0"/>
              <a:t>scientific</a:t>
            </a:r>
            <a:r>
              <a:rPr lang="pl-PL" sz="2400" dirty="0" smtClean="0"/>
              <a:t> </a:t>
            </a:r>
            <a:r>
              <a:rPr lang="pl-PL" sz="2400" dirty="0" err="1" smtClean="0"/>
              <a:t>institutions</a:t>
            </a:r>
            <a:r>
              <a:rPr lang="pl-PL" sz="2400" dirty="0" smtClean="0"/>
              <a:t>, etc.</a:t>
            </a:r>
          </a:p>
          <a:p>
            <a:pPr marL="0" indent="0">
              <a:lnSpc>
                <a:spcPct val="80000"/>
              </a:lnSpc>
              <a:buNone/>
            </a:pPr>
            <a:endParaRPr lang="pl-PL" sz="2400" dirty="0" smtClean="0"/>
          </a:p>
          <a:p>
            <a:pPr>
              <a:lnSpc>
                <a:spcPct val="80000"/>
              </a:lnSpc>
            </a:pPr>
            <a:r>
              <a:rPr lang="pl-PL" sz="2400" dirty="0" err="1" smtClean="0"/>
              <a:t>requirement</a:t>
            </a:r>
            <a:r>
              <a:rPr lang="pl-PL" sz="2400" dirty="0" smtClean="0"/>
              <a:t> - </a:t>
            </a:r>
            <a:r>
              <a:rPr lang="en-GB" sz="2400" dirty="0" smtClean="0"/>
              <a:t>institutions</a:t>
            </a:r>
            <a:r>
              <a:rPr lang="pl-PL" sz="2400" dirty="0" smtClean="0"/>
              <a:t> </a:t>
            </a:r>
            <a:r>
              <a:rPr lang="pl-PL" sz="2400" dirty="0" err="1" smtClean="0"/>
              <a:t>whose</a:t>
            </a:r>
            <a:r>
              <a:rPr lang="pl-PL" sz="2400" dirty="0" smtClean="0"/>
              <a:t> </a:t>
            </a:r>
            <a:r>
              <a:rPr lang="pl-PL" sz="2400" dirty="0" err="1" smtClean="0"/>
              <a:t>activities</a:t>
            </a:r>
            <a:r>
              <a:rPr lang="pl-PL" sz="2400" dirty="0" smtClean="0"/>
              <a:t> </a:t>
            </a:r>
            <a:r>
              <a:rPr lang="pl-PL" sz="2400" dirty="0" err="1" smtClean="0"/>
              <a:t>are</a:t>
            </a:r>
            <a:r>
              <a:rPr lang="en-GB" sz="2400" dirty="0" smtClean="0"/>
              <a:t> not for direct or indirect financial gain</a:t>
            </a:r>
            <a:r>
              <a:rPr lang="pl-PL" sz="2400" dirty="0" smtClean="0"/>
              <a:t> </a:t>
            </a:r>
          </a:p>
          <a:p>
            <a:pPr>
              <a:lnSpc>
                <a:spcPct val="80000"/>
              </a:lnSpc>
            </a:pPr>
            <a:endParaRPr lang="pl-PL" sz="2400" dirty="0" smtClean="0"/>
          </a:p>
          <a:p>
            <a:pPr>
              <a:lnSpc>
                <a:spcPct val="80000"/>
              </a:lnSpc>
            </a:pPr>
            <a:r>
              <a:rPr lang="pl-PL" sz="2400" dirty="0" smtClean="0"/>
              <a:t>from </a:t>
            </a:r>
            <a:r>
              <a:rPr lang="pl-PL" sz="2400" dirty="0" err="1" smtClean="0"/>
              <a:t>providing</a:t>
            </a:r>
            <a:r>
              <a:rPr lang="pl-PL" sz="2400" dirty="0" smtClean="0"/>
              <a:t> </a:t>
            </a:r>
            <a:r>
              <a:rPr lang="pl-PL" sz="2400" dirty="0" err="1" smtClean="0"/>
              <a:t>access</a:t>
            </a:r>
            <a:r>
              <a:rPr lang="pl-PL" sz="2400" dirty="0" smtClean="0"/>
              <a:t> to </a:t>
            </a:r>
            <a:r>
              <a:rPr lang="pl-PL" sz="2400" dirty="0" err="1" smtClean="0"/>
              <a:t>lending</a:t>
            </a:r>
            <a:r>
              <a:rPr lang="pl-PL" sz="2400" dirty="0" smtClean="0"/>
              <a:t> - </a:t>
            </a:r>
            <a:r>
              <a:rPr lang="pl-PL" sz="2400" dirty="0" err="1" smtClean="0"/>
              <a:t>new</a:t>
            </a:r>
            <a:r>
              <a:rPr lang="pl-PL" sz="2400" dirty="0" smtClean="0"/>
              <a:t> </a:t>
            </a:r>
            <a:r>
              <a:rPr lang="pl-PL" sz="2400" dirty="0" err="1" smtClean="0"/>
              <a:t>definition</a:t>
            </a:r>
            <a:endParaRPr lang="pl-PL" sz="24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pl-PL" sz="2400" dirty="0" smtClean="0"/>
          </a:p>
          <a:p>
            <a:pPr>
              <a:lnSpc>
                <a:spcPct val="80000"/>
              </a:lnSpc>
            </a:pPr>
            <a:r>
              <a:rPr lang="pl-PL" sz="2400" dirty="0" err="1" smtClean="0"/>
              <a:t>extended</a:t>
            </a:r>
            <a:r>
              <a:rPr lang="pl-PL" sz="2400" dirty="0" smtClean="0"/>
              <a:t> </a:t>
            </a:r>
            <a:r>
              <a:rPr lang="pl-PL" sz="2400" dirty="0" err="1" smtClean="0"/>
              <a:t>preservation</a:t>
            </a:r>
            <a:r>
              <a:rPr lang="pl-PL" sz="2400" dirty="0" smtClean="0"/>
              <a:t> </a:t>
            </a:r>
            <a:r>
              <a:rPr lang="pl-PL" sz="2400" dirty="0" err="1" smtClean="0"/>
              <a:t>exception</a:t>
            </a:r>
            <a:r>
              <a:rPr lang="pl-PL" sz="2400" dirty="0" smtClean="0"/>
              <a:t> – </a:t>
            </a:r>
            <a:r>
              <a:rPr lang="pl-PL" sz="2400" dirty="0" err="1" smtClean="0"/>
              <a:t>digital</a:t>
            </a:r>
            <a:r>
              <a:rPr lang="pl-PL" sz="2400" dirty="0" smtClean="0"/>
              <a:t> form and </a:t>
            </a:r>
            <a:r>
              <a:rPr lang="pl-PL" sz="2400" dirty="0" err="1" smtClean="0"/>
              <a:t>unpublished</a:t>
            </a:r>
            <a:r>
              <a:rPr lang="pl-PL" sz="2400" dirty="0" smtClean="0"/>
              <a:t> </a:t>
            </a:r>
            <a:r>
              <a:rPr lang="pl-PL" sz="2400" dirty="0" err="1" smtClean="0"/>
              <a:t>works</a:t>
            </a:r>
            <a:endParaRPr lang="pl-PL" sz="2400" dirty="0" smtClean="0"/>
          </a:p>
          <a:p>
            <a:pPr>
              <a:lnSpc>
                <a:spcPct val="80000"/>
              </a:lnSpc>
            </a:pPr>
            <a:endParaRPr lang="pl-PL" sz="2400" dirty="0" smtClean="0"/>
          </a:p>
          <a:p>
            <a:pPr>
              <a:lnSpc>
                <a:spcPct val="80000"/>
              </a:lnSpc>
            </a:pPr>
            <a:r>
              <a:rPr lang="pl-PL" sz="2400" dirty="0" err="1" smtClean="0"/>
              <a:t>clarification</a:t>
            </a:r>
            <a:r>
              <a:rPr lang="pl-PL" sz="2400" dirty="0" smtClean="0"/>
              <a:t> in the </a:t>
            </a:r>
            <a:r>
              <a:rPr lang="pl-PL" sz="2400" dirty="0" err="1" smtClean="0"/>
              <a:t>provision</a:t>
            </a:r>
            <a:r>
              <a:rPr lang="pl-PL" sz="2400" dirty="0" smtClean="0"/>
              <a:t> on the </a:t>
            </a:r>
            <a:r>
              <a:rPr lang="pl-PL" sz="2400" dirty="0" err="1" smtClean="0"/>
              <a:t>access</a:t>
            </a:r>
            <a:r>
              <a:rPr lang="pl-PL" sz="2400" dirty="0" smtClean="0"/>
              <a:t> on </a:t>
            </a:r>
            <a:r>
              <a:rPr lang="pl-PL" sz="2400" dirty="0" err="1" smtClean="0"/>
              <a:t>premises</a:t>
            </a:r>
            <a:r>
              <a:rPr lang="pl-PL" sz="2400" dirty="0" smtClean="0"/>
              <a:t> </a:t>
            </a:r>
            <a:r>
              <a:rPr lang="pl-PL" sz="2400" dirty="0" err="1" smtClean="0"/>
              <a:t>at</a:t>
            </a:r>
            <a:r>
              <a:rPr lang="pl-PL" sz="2400" dirty="0" smtClean="0"/>
              <a:t> the </a:t>
            </a:r>
            <a:r>
              <a:rPr lang="pl-PL" sz="2400" dirty="0" err="1" smtClean="0"/>
              <a:t>dedicated</a:t>
            </a:r>
            <a:r>
              <a:rPr lang="pl-PL" sz="2400" dirty="0" smtClean="0"/>
              <a:t> </a:t>
            </a:r>
            <a:r>
              <a:rPr lang="pl-PL" sz="2400" dirty="0" err="1" smtClean="0"/>
              <a:t>terminals</a:t>
            </a:r>
            <a:endParaRPr lang="pl-PL" sz="2400" dirty="0" smtClean="0"/>
          </a:p>
          <a:p>
            <a:pPr>
              <a:lnSpc>
                <a:spcPct val="80000"/>
              </a:lnSpc>
            </a:pPr>
            <a:endParaRPr lang="pl-PL" sz="2400" dirty="0" smtClean="0"/>
          </a:p>
          <a:p>
            <a:pPr>
              <a:lnSpc>
                <a:spcPct val="80000"/>
              </a:lnSpc>
            </a:pPr>
            <a:endParaRPr lang="pl-PL" sz="2400" dirty="0" smtClean="0"/>
          </a:p>
          <a:p>
            <a:pPr>
              <a:lnSpc>
                <a:spcPct val="80000"/>
              </a:lnSpc>
            </a:pPr>
            <a:endParaRPr lang="pl-PL" sz="2400" dirty="0" smtClean="0"/>
          </a:p>
          <a:p>
            <a:pPr>
              <a:lnSpc>
                <a:spcPct val="80000"/>
              </a:lnSpc>
            </a:pPr>
            <a:endParaRPr lang="pl-PL" sz="2400" dirty="0" smtClean="0"/>
          </a:p>
          <a:p>
            <a:pPr>
              <a:lnSpc>
                <a:spcPct val="80000"/>
              </a:lnSpc>
            </a:pPr>
            <a:endParaRPr lang="pl-PL" sz="2400" dirty="0" smtClean="0"/>
          </a:p>
          <a:p>
            <a:pPr>
              <a:lnSpc>
                <a:spcPct val="80000"/>
              </a:lnSpc>
            </a:pPr>
            <a:endParaRPr lang="pl-PL" sz="2400" dirty="0" smtClean="0"/>
          </a:p>
          <a:p>
            <a:pPr>
              <a:lnSpc>
                <a:spcPct val="80000"/>
              </a:lnSpc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pl-PL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pl-PL" b="1" smtClean="0"/>
              <a:t>Digital preservation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From: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pl-PL" sz="2400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pl-PL" sz="2400" dirty="0" err="1" smtClean="0"/>
              <a:t>Exception</a:t>
            </a:r>
            <a:r>
              <a:rPr lang="pl-PL" sz="2400" dirty="0" smtClean="0"/>
              <a:t> for </a:t>
            </a:r>
            <a:r>
              <a:rPr lang="pl-PL" sz="2400" dirty="0" err="1" smtClean="0"/>
              <a:t>making</a:t>
            </a:r>
            <a:r>
              <a:rPr lang="pl-PL" sz="2400" dirty="0" smtClean="0"/>
              <a:t>  </a:t>
            </a:r>
            <a:r>
              <a:rPr lang="pl-PL" sz="2400" b="1" dirty="0" err="1" smtClean="0"/>
              <a:t>copies</a:t>
            </a:r>
            <a:r>
              <a:rPr lang="pl-PL" sz="2400" b="1" dirty="0" smtClean="0"/>
              <a:t> </a:t>
            </a:r>
            <a:r>
              <a:rPr lang="pl-PL" sz="2400" dirty="0" smtClean="0"/>
              <a:t>of </a:t>
            </a:r>
            <a:r>
              <a:rPr lang="pl-PL" sz="2400" b="1" dirty="0" err="1" smtClean="0"/>
              <a:t>disseminated</a:t>
            </a:r>
            <a:r>
              <a:rPr lang="pl-PL" sz="2400" dirty="0" smtClean="0"/>
              <a:t> </a:t>
            </a:r>
            <a:r>
              <a:rPr lang="pl-PL" sz="2400" dirty="0" err="1" smtClean="0"/>
              <a:t>works</a:t>
            </a:r>
            <a:r>
              <a:rPr lang="pl-PL" sz="2400" dirty="0" smtClean="0"/>
              <a:t> in order to </a:t>
            </a:r>
            <a:r>
              <a:rPr lang="pl-PL" sz="2400" dirty="0" err="1" smtClean="0"/>
              <a:t>supplement</a:t>
            </a:r>
            <a:r>
              <a:rPr lang="pl-PL" sz="2400" dirty="0" smtClean="0"/>
              <a:t> </a:t>
            </a:r>
            <a:r>
              <a:rPr lang="pl-PL" sz="2400" dirty="0" err="1" smtClean="0"/>
              <a:t>them</a:t>
            </a:r>
            <a:r>
              <a:rPr lang="pl-PL" sz="2400" dirty="0" smtClean="0"/>
              <a:t>, </a:t>
            </a:r>
            <a:r>
              <a:rPr lang="pl-PL" sz="2400" dirty="0" err="1" smtClean="0"/>
              <a:t>maintain</a:t>
            </a:r>
            <a:r>
              <a:rPr lang="pl-PL" sz="2400" dirty="0" smtClean="0"/>
              <a:t> </a:t>
            </a:r>
            <a:r>
              <a:rPr lang="pl-PL" sz="2400" dirty="0" err="1" smtClean="0"/>
              <a:t>or</a:t>
            </a:r>
            <a:r>
              <a:rPr lang="pl-PL" sz="2400" dirty="0" smtClean="0"/>
              <a:t> </a:t>
            </a:r>
            <a:r>
              <a:rPr lang="pl-PL" sz="2400" dirty="0" err="1" smtClean="0"/>
              <a:t>protect</a:t>
            </a:r>
            <a:r>
              <a:rPr lang="pl-PL" sz="2400" dirty="0" smtClean="0"/>
              <a:t> </a:t>
            </a:r>
            <a:r>
              <a:rPr lang="pl-PL" sz="2400" dirty="0" err="1" smtClean="0"/>
              <a:t>one's</a:t>
            </a:r>
            <a:r>
              <a:rPr lang="pl-PL" sz="2400" dirty="0" smtClean="0"/>
              <a:t> </a:t>
            </a:r>
            <a:r>
              <a:rPr lang="pl-PL" sz="2400" b="1" dirty="0" err="1" smtClean="0"/>
              <a:t>own</a:t>
            </a:r>
            <a:r>
              <a:rPr lang="pl-PL" sz="2400" b="1" dirty="0" smtClean="0"/>
              <a:t> </a:t>
            </a:r>
            <a:r>
              <a:rPr lang="pl-PL" sz="2400" b="1" dirty="0" err="1" smtClean="0"/>
              <a:t>collections</a:t>
            </a:r>
            <a:r>
              <a:rPr lang="pl-PL" sz="2400" dirty="0" smtClean="0"/>
              <a:t> 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pl-PL" sz="2400" dirty="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To: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pl-PL" sz="2400" dirty="0" err="1" smtClean="0"/>
              <a:t>Exception</a:t>
            </a:r>
            <a:r>
              <a:rPr lang="pl-PL" sz="2400" dirty="0" smtClean="0"/>
              <a:t> for</a:t>
            </a:r>
            <a:r>
              <a:rPr lang="en-US" dirty="0" smtClean="0"/>
              <a:t> </a:t>
            </a:r>
            <a:r>
              <a:rPr lang="en-US" sz="2400" dirty="0" err="1" smtClean="0"/>
              <a:t>reprod</a:t>
            </a:r>
            <a:r>
              <a:rPr lang="pl-PL" sz="2400" dirty="0" err="1" smtClean="0"/>
              <a:t>uction</a:t>
            </a:r>
            <a:r>
              <a:rPr lang="pl-PL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b="1" dirty="0" smtClean="0"/>
              <a:t>works</a:t>
            </a:r>
            <a:r>
              <a:rPr lang="en-US" sz="2400" dirty="0" smtClean="0"/>
              <a:t> constituting a part of </a:t>
            </a:r>
            <a:r>
              <a:rPr lang="en-US" sz="2400" b="1" dirty="0" smtClean="0"/>
              <a:t>their own</a:t>
            </a:r>
            <a:r>
              <a:rPr lang="en-US" sz="2400" dirty="0" smtClean="0"/>
              <a:t> collections to supplement, maintain or protect such collections</a:t>
            </a:r>
            <a:r>
              <a:rPr lang="pl-PL" sz="2400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Hogan Lovells">
      <a:dk1>
        <a:sysClr val="windowText" lastClr="000000"/>
      </a:dk1>
      <a:lt1>
        <a:srgbClr val="FFFFFF"/>
      </a:lt1>
      <a:dk2>
        <a:srgbClr val="1F497D"/>
      </a:dk2>
      <a:lt2>
        <a:srgbClr val="BED600"/>
      </a:lt2>
      <a:accent1>
        <a:srgbClr val="005A8C"/>
      </a:accent1>
      <a:accent2>
        <a:srgbClr val="4B116F"/>
      </a:accent2>
      <a:accent3>
        <a:srgbClr val="567632"/>
      </a:accent3>
      <a:accent4>
        <a:srgbClr val="EF8200"/>
      </a:accent4>
      <a:accent5>
        <a:srgbClr val="00AAD2"/>
      </a:accent5>
      <a:accent6>
        <a:srgbClr val="F32837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ogan Lovell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gan Lovell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gan Lovell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gan Lovell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gan Lovell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gan Lovell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gan Lovell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gan Lovell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gan Lovell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gan Lovell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gan Lovell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gan Lovell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gan Lovells 13">
        <a:dk1>
          <a:srgbClr val="000000"/>
        </a:dk1>
        <a:lt1>
          <a:srgbClr val="FFFFFF"/>
        </a:lt1>
        <a:dk2>
          <a:srgbClr val="000000"/>
        </a:dk2>
        <a:lt2>
          <a:srgbClr val="EF8200"/>
        </a:lt2>
        <a:accent1>
          <a:srgbClr val="B6ACA7"/>
        </a:accent1>
        <a:accent2>
          <a:srgbClr val="005A8C"/>
        </a:accent2>
        <a:accent3>
          <a:srgbClr val="FFFFFF"/>
        </a:accent3>
        <a:accent4>
          <a:srgbClr val="000000"/>
        </a:accent4>
        <a:accent5>
          <a:srgbClr val="D7D2D0"/>
        </a:accent5>
        <a:accent6>
          <a:srgbClr val="00517E"/>
        </a:accent6>
        <a:hlink>
          <a:srgbClr val="00BEB7"/>
        </a:hlink>
        <a:folHlink>
          <a:srgbClr val="98487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HoganLovells</Template>
  <TotalTime>1147</TotalTime>
  <Words>1141</Words>
  <Application>Microsoft Macintosh PowerPoint</Application>
  <PresentationFormat>On-screen Show (4:3)</PresentationFormat>
  <Paragraphs>170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Theme1</vt:lpstr>
      <vt:lpstr>Office Theme</vt:lpstr>
      <vt:lpstr>POLISH COPYRIGHT LAW 2015 ANALYSIS OF LIBRARY-RELATED PROVISIONS</vt:lpstr>
      <vt:lpstr>PowerPoint Presentation</vt:lpstr>
      <vt:lpstr>Consultation process </vt:lpstr>
      <vt:lpstr>Consultation process</vt:lpstr>
      <vt:lpstr> Legal Framework  Act of 4 February 1994 on Copyright and Related Rights  2004 Poland joined EU</vt:lpstr>
      <vt:lpstr>EU Legal Framework</vt:lpstr>
      <vt:lpstr>Key amendments </vt:lpstr>
      <vt:lpstr>Permitted uses by libraries</vt:lpstr>
      <vt:lpstr>Digital preservation</vt:lpstr>
      <vt:lpstr>Dedicated terminals TU Darmstadt case </vt:lpstr>
      <vt:lpstr>Orphan works</vt:lpstr>
      <vt:lpstr>Orphan works</vt:lpstr>
      <vt:lpstr>Orphan works</vt:lpstr>
      <vt:lpstr>Orphan works</vt:lpstr>
      <vt:lpstr>Orphan works</vt:lpstr>
      <vt:lpstr>Out of commerce works Works still protected by copyright but no longer available on the market</vt:lpstr>
      <vt:lpstr>   Permitted uses in education and science  </vt:lpstr>
      <vt:lpstr>Public Lending Right Payment for lending by libraries</vt:lpstr>
      <vt:lpstr>Abolition of the Paying Public Domain</vt:lpstr>
      <vt:lpstr>PowerPoint Presentation</vt:lpstr>
    </vt:vector>
  </TitlesOfParts>
  <Company>DOM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Basia</dc:creator>
  <cp:lastModifiedBy>Hackett</cp:lastModifiedBy>
  <cp:revision>104</cp:revision>
  <dcterms:created xsi:type="dcterms:W3CDTF">2013-06-04T20:14:49Z</dcterms:created>
  <dcterms:modified xsi:type="dcterms:W3CDTF">2016-08-09T18:39:21Z</dcterms:modified>
</cp:coreProperties>
</file>