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74" r:id="rId3"/>
    <p:sldId id="360" r:id="rId4"/>
    <p:sldId id="260" r:id="rId5"/>
    <p:sldId id="362" r:id="rId6"/>
    <p:sldId id="264" r:id="rId7"/>
    <p:sldId id="378" r:id="rId8"/>
    <p:sldId id="363" r:id="rId9"/>
    <p:sldId id="355" r:id="rId10"/>
    <p:sldId id="358" r:id="rId11"/>
    <p:sldId id="359" r:id="rId12"/>
    <p:sldId id="365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4"/>
  </p:normalViewPr>
  <p:slideViewPr>
    <p:cSldViewPr snapToGrid="0">
      <p:cViewPr varScale="1">
        <p:scale>
          <a:sx n="119" d="100"/>
          <a:sy n="119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F4B2-5557-4D6F-8F77-CCBC2B48274E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A7A48-2A3B-4E55-9989-9078A1D2B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5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A7A48-2A3B-4E55-9989-9078A1D2B7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A7A48-2A3B-4E55-9989-9078A1D2B7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A7A48-2A3B-4E55-9989-9078A1D2B7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2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25C8-110A-0126-69BB-4F6A23EE6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AD015-55B2-C135-C4D0-D070004C1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F964-3EFD-32DF-0C04-0B909509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8C04-901C-4A86-841F-30881FA91965}" type="datetime1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60BB9-EAA0-7D10-05D9-5A2866D7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B64C9-FA37-2C74-674D-7D6092D6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1002-69BD-CADE-CD84-688DE9E6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46798-F83A-49DB-283B-600FFDCA5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B908-08B6-AB47-8EAD-0148C578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8774-7723-4BF0-A1F4-9327E79F3D8E}" type="datetime1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9DF3B-3B2F-8C60-6257-FA0272A7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9673D-08EE-230F-9E1B-3E5D69DC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7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5F462-2C32-DAC9-94BF-C374372A8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86DBB-F2D8-7BC8-3A9E-DDBAB25C8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03B8A-7520-647E-70B3-77FAC730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E552-20F6-4424-AA0E-E56858A759E4}" type="datetime1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7CAC-936B-6902-06CD-0AF3A8A1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489C7-6D38-73F5-CDC6-B5A59023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2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5BFB5-466E-90FA-5722-6E9014A2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6367-0DBF-ABC1-82AE-4716BADB8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D58EB-A770-06B4-386D-A45D9FBA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64C51-A6C9-457A-86AB-00CC6257E24A}" type="datetime1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951B-007B-DF5A-AFEE-71A2D7EB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F1E83-2097-0C2B-71A9-E18F6D8D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8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33F8-58E5-D304-7E14-77847A68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E1CC9-F073-D5F0-AC06-70C80597E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8B8A-A2EA-BCC3-21F8-710A87DB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CC02-8CBF-41E8-88D4-6DD8371C87D0}" type="datetime1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233D0-FC8E-D768-4BA7-E3B12009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95FE7-A105-0679-F0FB-FD83D9EE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4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49E3-1EBB-45E1-3995-A72E980A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730E9-136B-B3CE-C3A8-FF094B208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24F88-84D3-6AF1-57F0-D06A3A062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47EA7-74A2-D0B2-F67D-4649CDD0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02B3-201E-4115-BD4D-5A92677FCDC6}" type="datetime1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86722-F098-F4C5-5252-838F91FC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99172-81E6-C7BD-6A3B-87035C39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43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D7BC-AF31-403E-F1B6-E6E073B9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2CBC6-236C-2673-31BF-356EB10E6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BFD90-96F2-552D-A75F-26A774BFE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9544A-B46A-DBD6-5E51-3E4F27515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A3778-22FE-F6D7-0F09-72BE0DE92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10765-8A40-95F5-066A-D7ADECABB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C2C0-DEFF-4E0D-B1D9-AA7DD069B9B6}" type="datetime1">
              <a:rPr lang="en-GB" smtClean="0"/>
              <a:t>08/08/2024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ADD22-5245-CEC4-BCE9-C760C083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E67705-BF77-8518-F89C-F1AEF76C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0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0DB5-F60D-2602-E9FE-CB96408F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ED9811-54E4-0B91-0806-C8B8585B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CBAD-7DF0-455B-B01B-DFDFD91BFACF}" type="datetime1">
              <a:rPr lang="en-GB" smtClean="0"/>
              <a:t>08/08/2024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E8C8A-CB10-D54D-F7C8-2AB014FA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F7E5A-D8EE-B896-8E7A-00CC13E0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9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0294C-95D1-A387-CD7A-320EABAD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23E0-79AC-4AAB-BB80-BC6A98D61DA1}" type="datetime1">
              <a:rPr lang="en-GB" smtClean="0"/>
              <a:t>08/08/2024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43806-ED5D-A47A-A534-46D2152A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90A8F-565E-AF5A-B5A8-BA71CB6D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3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9695-65DA-485F-FD9C-4BF91560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96E1-967C-22A8-FD3F-BAC409C71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3D5CB-6A5B-5AF2-1BE2-DD55B1FB4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73866-76B2-7760-9136-7009905D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49CC-9250-4214-9C19-A1F833465638}" type="datetime1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A8C47-4BEF-C28F-8D3A-B00CB4D9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A66B8-2929-01A8-5412-DE7C3AB4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6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E74B-FD7A-B2A2-6A4D-5825886B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23650-D5B1-C0E4-E4BB-A2C8FB751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BE86D-CB15-6D0A-C20E-B5B0F9C9B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F13D-7E58-6F71-3575-2E2DA44E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D17F-97AE-490D-8E28-6E1F4FBDBAB2}" type="datetime1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9FDB1-92A1-AD01-9B84-6C2A325D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3804F-3442-07A1-09D0-9A294F02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2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037C1-6442-CF14-737C-B99A5957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F1B23-37C5-A116-47AB-F709166F1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84AF-C649-058C-CF59-9C4E9821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8213-C97B-4A37-B732-0464653B4314}" type="datetime1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A5A5-989A-5085-92A5-BFA84ABE8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730F-3C2A-383E-6CAD-5593AF67C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E5B6-788B-4943-9375-98AF4DB53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sense.ren.africa/en/ec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libsensenigeri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docs.google.com/spreadsheets/d/14DftpDbWuhe81Vr0VUZCpWLfR6kwCzjl/edit#gid=1808480562" TargetMode="External"/><Relationship Id="rId7" Type="http://schemas.openxmlformats.org/officeDocument/2006/relationships/hyperlink" Target="https://indico.wacren.net/event/195/attachments/635/861/Model%20Open%20Science%20Policy%20of%20Nigeria.pdf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ifl.net/eifl-in-action/collaboration-sustainable-open-access-publishing-africa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s://indico.wacren.net/event/186/" TargetMode="External"/><Relationship Id="rId10" Type="http://schemas.openxmlformats.org/officeDocument/2006/relationships/image" Target="../media/image8.jpg"/><Relationship Id="rId4" Type="http://schemas.openxmlformats.org/officeDocument/2006/relationships/hyperlink" Target="https://zenodo.org/records/10710011" TargetMode="Externa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libsense.ren.africa/en/ec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ibsense.ren.africa/wp-content/uploads/2022/05/Institutonal-Open-Science-Policy-Template.pdf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4E23-55A8-D211-39CE-86B621ACD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6864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ptos Display" panose="020B0004020202020204" pitchFamily="34" charset="0"/>
              </a:rPr>
              <a:t>Open Science Advocacy and Capacity Building in Nigeria </a:t>
            </a:r>
            <a:endParaRPr lang="en-GB" sz="4000" b="1" dirty="0">
              <a:latin typeface="Aptos Display" panose="020B00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6BCBB-42FA-5431-2948-0DC5C54C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776" y="4621596"/>
            <a:ext cx="9144000" cy="173595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300" b="1" i="1" dirty="0">
                <a:latin typeface="Aptos" panose="020B0004020202020204" pitchFamily="34" charset="0"/>
              </a:rPr>
              <a:t>By:</a:t>
            </a:r>
          </a:p>
          <a:p>
            <a:pPr>
              <a:lnSpc>
                <a:spcPct val="120000"/>
              </a:lnSpc>
            </a:pPr>
            <a:r>
              <a:rPr lang="en-US" sz="5500" b="1" dirty="0">
                <a:latin typeface="Aptos" panose="020B0004020202020204" pitchFamily="34" charset="0"/>
              </a:rPr>
              <a:t>LIBSENSE ECR- Nigeria </a:t>
            </a:r>
          </a:p>
          <a:p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6F2B0-F612-A858-C4F3-BDE244191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83" y="701476"/>
            <a:ext cx="2056517" cy="1584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21BDD-F754-A733-A09E-5256BEC29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83" y="496447"/>
            <a:ext cx="2295060" cy="158954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A58A-5FE1-9372-EE39-CFAEF899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9A08D5-DE61-B8CB-51F2-0F5C2917E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62" y="57151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65E-9EC6-AF93-2A8A-F15FB93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6" y="21848"/>
            <a:ext cx="10515600" cy="10175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Contributions at our various campuses</a:t>
            </a:r>
            <a:endParaRPr lang="en-GB" sz="40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2DDCF-1369-2B47-7324-CFB9F0F2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0984"/>
            <a:ext cx="4012471" cy="2257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FBF8E-6032-EA88-40FF-C3AE29E98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" y="2896806"/>
            <a:ext cx="4003839" cy="2067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309B6-8303-4603-4DE8-4EF509ED0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507" y="2896806"/>
            <a:ext cx="3851208" cy="2013707"/>
          </a:xfrm>
          <a:prstGeom prst="rect">
            <a:avLst/>
          </a:prstGeom>
        </p:spPr>
      </p:pic>
      <p:pic>
        <p:nvPicPr>
          <p:cNvPr id="12" name="Picture 11" descr="DVC ACADEMICS.jpg">
            <a:extLst>
              <a:ext uri="{FF2B5EF4-FFF2-40B4-BE49-F238E27FC236}">
                <a16:creationId xmlns:a16="http://schemas.microsoft.com/office/drawing/2014/main" id="{C067A1EC-9628-5AB7-649D-A819387918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47496" y="4977576"/>
            <a:ext cx="1612605" cy="1802916"/>
          </a:xfrm>
          <a:prstGeom prst="rect">
            <a:avLst/>
          </a:prstGeom>
        </p:spPr>
      </p:pic>
      <p:pic>
        <p:nvPicPr>
          <p:cNvPr id="13" name="Picture 12" descr="PG STUDENTS.jpg">
            <a:extLst>
              <a:ext uri="{FF2B5EF4-FFF2-40B4-BE49-F238E27FC236}">
                <a16:creationId xmlns:a16="http://schemas.microsoft.com/office/drawing/2014/main" id="{4525819F-0EB0-6369-20C6-E43BFC8A0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427" y="4977575"/>
            <a:ext cx="2304170" cy="1878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197F6-439A-3B74-CFCB-9AB431037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23" y="2896806"/>
            <a:ext cx="3500900" cy="2155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BBCE1-35B2-C332-9FAF-0514BB08DD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75" y="4979982"/>
            <a:ext cx="3378849" cy="187801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9D5ED0-513F-49A0-7450-1CED88739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6" y="800952"/>
            <a:ext cx="12032436" cy="2067938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AutoNum type="arabicPeriod"/>
            </a:pPr>
            <a:r>
              <a:rPr lang="en-US" sz="2000" b="0" i="0" u="none" strike="noStrike" baseline="0" dirty="0">
                <a:latin typeface="Aptos Display" panose="020B0004020202020204" pitchFamily="34" charset="0"/>
              </a:rPr>
              <a:t>Establishing the Research Management Office headed by the Deputy Vice-Chancellor (Research) and deployment of the Institutional Repository online (</a:t>
            </a:r>
            <a:r>
              <a:rPr lang="en-US" sz="2000" b="1" i="0" u="none" strike="noStrike" baseline="0" dirty="0">
                <a:latin typeface="Aptos Display" panose="020B0004020202020204" pitchFamily="34" charset="0"/>
              </a:rPr>
              <a:t>Lead City University</a:t>
            </a:r>
            <a:r>
              <a:rPr lang="en-US" sz="2000" b="0" i="0" u="none" strike="noStrike" baseline="0" dirty="0">
                <a:latin typeface="Aptos Display" panose="020B0004020202020204" pitchFamily="34" charset="0"/>
              </a:rPr>
              <a:t>).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ptos Display" panose="020B0004020202020204" pitchFamily="34" charset="0"/>
              </a:rPr>
              <a:t>Increased awareness and number of researchers with persistent identifiers (ORCID) in our institutions (</a:t>
            </a:r>
            <a:r>
              <a:rPr lang="en-US" sz="2000" b="1" dirty="0">
                <a:latin typeface="Aptos Display" panose="020B0004020202020204" pitchFamily="34" charset="0"/>
              </a:rPr>
              <a:t>LASUSTECH, Uni Jos, ABU Zaria</a:t>
            </a:r>
            <a:r>
              <a:rPr lang="en-US" sz="2000" dirty="0">
                <a:latin typeface="Aptos Display" panose="020B0004020202020204" pitchFamily="34" charset="0"/>
              </a:rPr>
              <a:t>).</a:t>
            </a:r>
          </a:p>
          <a:p>
            <a:pPr marL="457200" indent="-457200" algn="l">
              <a:buAutoNum type="arabicPeriod"/>
            </a:pPr>
            <a:r>
              <a:rPr lang="en-US" sz="2000" b="0" i="0" u="none" strike="noStrike" baseline="0" dirty="0">
                <a:latin typeface="Aptos Display" panose="020B0004020202020204" pitchFamily="34" charset="0"/>
              </a:rPr>
              <a:t>Capacity building for postgraduate students, librarians, and faculty staff on research data management, open access literature search, open access publishing routes, and use of open data repository and IR (</a:t>
            </a:r>
            <a:r>
              <a:rPr lang="en-US" sz="2000" b="1" i="0" u="none" strike="noStrike" baseline="0" dirty="0">
                <a:latin typeface="Aptos Display" panose="020B0004020202020204" pitchFamily="34" charset="0"/>
              </a:rPr>
              <a:t>FUT Minna, Redeemers University, UNN, Ignatius </a:t>
            </a:r>
            <a:r>
              <a:rPr lang="en-US" sz="2000" b="1" i="0" u="none" strike="noStrike" baseline="0" dirty="0" err="1">
                <a:latin typeface="Aptos Display" panose="020B0004020202020204" pitchFamily="34" charset="0"/>
              </a:rPr>
              <a:t>Ajuru</a:t>
            </a:r>
            <a:r>
              <a:rPr lang="en-US" sz="2000" b="1" i="0" u="none" strike="noStrike" baseline="0" dirty="0">
                <a:latin typeface="Aptos Display" panose="020B0004020202020204" pitchFamily="34" charset="0"/>
              </a:rPr>
              <a:t> Uni</a:t>
            </a:r>
            <a:r>
              <a:rPr lang="en-US" sz="2000" b="0" i="0" u="none" strike="noStrike" baseline="0" dirty="0">
                <a:latin typeface="Aptos Display" panose="020B0004020202020204" pitchFamily="34" charset="0"/>
              </a:rPr>
              <a:t>) 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ptos Display" panose="020B0004020202020204" pitchFamily="34" charset="0"/>
              </a:rPr>
              <a:t>Stakeholder engagement on RDM and Research Ethics policy review and implementation (</a:t>
            </a:r>
            <a:r>
              <a:rPr lang="en-US" sz="2000" b="1" dirty="0">
                <a:latin typeface="Aptos Display" panose="020B0004020202020204" pitchFamily="34" charset="0"/>
              </a:rPr>
              <a:t>All universities</a:t>
            </a:r>
            <a:r>
              <a:rPr lang="en-US" sz="2000" dirty="0">
                <a:latin typeface="Aptos Display" panose="020B0004020202020204" pitchFamily="34" charset="0"/>
              </a:rPr>
              <a:t>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36CB8B-EADF-E2B2-23C8-A0AE5BD7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65E-9EC6-AF93-2A8A-F15FB93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6" y="21848"/>
            <a:ext cx="10515600" cy="10175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Contributions at our various campuses</a:t>
            </a:r>
            <a:endParaRPr lang="en-GB" sz="40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BBB0-0D15-FA40-81C1-3D57665CA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4" y="1039359"/>
            <a:ext cx="12032436" cy="4820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latin typeface="Aptos Display" panose="020B0004020202020204" pitchFamily="34" charset="0"/>
              </a:rPr>
              <a:t>5. Capacity building workshop series for postgraduate students and lecturers</a:t>
            </a:r>
            <a:endParaRPr lang="en-US" sz="2000" b="0" i="0" u="none" strike="noStrike" baseline="0" dirty="0">
              <a:latin typeface="Aptos Display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CA5CCB-13B5-4A85-A2B3-8463A53358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83" y="1936378"/>
            <a:ext cx="4403525" cy="2204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789179-A092-4753-9F3F-75A57C2C03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78" y="3912759"/>
            <a:ext cx="3915722" cy="2945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4AF15-2310-4A8A-9318-20838CF8594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" y="1936378"/>
            <a:ext cx="3767285" cy="48997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D4E991-24BB-4EC2-91B6-6568335DA6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3" y="4453992"/>
            <a:ext cx="4329953" cy="2409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32BDA-33D7-9BA5-8EBB-B98948051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78" y="1508448"/>
            <a:ext cx="3915722" cy="2395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6946-7BCF-40F6-2938-EFA97FCC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7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D05B-25F2-8267-EF32-34A86492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5" y="563426"/>
            <a:ext cx="10515600" cy="1325563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Follow our activities on:</a:t>
            </a:r>
            <a:endParaRPr lang="en-GB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0658-7229-8149-4D39-7446ECDAAD4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5235" y="3010977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Aptos Display" panose="020B0004020202020204" pitchFamily="34" charset="0"/>
              </a:rPr>
              <a:t>LIBSENSE NIGERIA</a:t>
            </a:r>
          </a:p>
          <a:p>
            <a:r>
              <a:rPr lang="en-GB" dirty="0">
                <a:latin typeface="Aptos Display" panose="020B0004020202020204" pitchFamily="34" charset="0"/>
                <a:hlinkClick r:id="rId3"/>
              </a:rPr>
              <a:t>https://libsense.ren.africa/en/ecr/</a:t>
            </a:r>
            <a:endParaRPr lang="en-GB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en-GB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endParaRPr lang="en-GB" dirty="0">
              <a:latin typeface="Aptos Display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DA8D4-E0DF-BD43-2864-ECAA98AE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9F556-3C6A-4DD0-B89A-206F4F0A8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0" y="933672"/>
            <a:ext cx="5422678" cy="542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1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CD4694-62C4-490E-93B5-B006BDE35443}"/>
              </a:ext>
            </a:extLst>
          </p:cNvPr>
          <p:cNvSpPr txBox="1"/>
          <p:nvPr/>
        </p:nvSpPr>
        <p:spPr>
          <a:xfrm>
            <a:off x="319695" y="5312356"/>
            <a:ext cx="4135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For further information: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b="1" i="1" dirty="0">
                <a:latin typeface="Aptos" panose="020B0004020202020204" pitchFamily="34" charset="0"/>
                <a:hlinkClick r:id="rId2"/>
              </a:rPr>
              <a:t>libsensenigeria@gmail.com</a:t>
            </a:r>
            <a:endParaRPr lang="en-GB" b="1" i="1" dirty="0">
              <a:latin typeface="Aptos" panose="020B0004020202020204" pitchFamily="34" charset="0"/>
            </a:endParaRPr>
          </a:p>
          <a:p>
            <a:endParaRPr lang="en-GB" i="1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8D6FA-D57B-C9BE-1D1D-9B42E629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11592-C3B7-4E04-9142-17609C9F2854}" type="slidenum">
              <a:rPr lang="en-GB" smtClean="0"/>
              <a:t>13</a:t>
            </a:fld>
            <a:endParaRPr lang="en-GB"/>
          </a:p>
        </p:txBody>
      </p:sp>
      <p:pic>
        <p:nvPicPr>
          <p:cNvPr id="6" name="Content Placeholder 108">
            <a:extLst>
              <a:ext uri="{FF2B5EF4-FFF2-40B4-BE49-F238E27FC236}">
                <a16:creationId xmlns:a16="http://schemas.microsoft.com/office/drawing/2014/main" id="{5830982F-8C88-DF36-4674-7FCBD5A2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399" b="27583"/>
          <a:stretch>
            <a:fillRect/>
          </a:stretch>
        </p:blipFill>
        <p:spPr>
          <a:xfrm>
            <a:off x="3535986" y="1232148"/>
            <a:ext cx="6469862" cy="30421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2815E28-CF0E-FE9F-2EBD-59C310F0AAD0}"/>
              </a:ext>
            </a:extLst>
          </p:cNvPr>
          <p:cNvSpPr>
            <a:spLocks noGrp="1"/>
          </p:cNvSpPr>
          <p:nvPr/>
        </p:nvSpPr>
        <p:spPr>
          <a:xfrm>
            <a:off x="5087073" y="3586720"/>
            <a:ext cx="231013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500" dirty="0">
                <a:latin typeface="Aptos" panose="020B0004020202020204" pitchFamily="34" charset="0"/>
                <a:cs typeface="Times New Roman" panose="02020603050405020304" charset="0"/>
              </a:rPr>
              <a:t>for your time!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3E45C6-7FAC-B976-72C0-BAD130885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441960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3DF1-A8A7-3822-0C9D-976C73C8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12" y="550456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ptos Display" panose="020B0004020202020204" pitchFamily="34" charset="0"/>
              </a:rPr>
              <a:t>Introduction</a:t>
            </a:r>
            <a:br>
              <a:rPr lang="en-US" sz="4800" b="1" dirty="0">
                <a:solidFill>
                  <a:srgbClr val="7030A0"/>
                </a:solidFill>
                <a:latin typeface="Aptos Display" panose="020B0004020202020204" pitchFamily="34" charset="0"/>
              </a:rPr>
            </a:br>
            <a:endParaRPr lang="en-GB" sz="48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8CAAB-F12D-4859-88C4-DC4FD8C3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29" y="106126"/>
            <a:ext cx="1841800" cy="1419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8CA6A-6685-6283-1327-9DFB5DC9D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57" y="101146"/>
            <a:ext cx="2051565" cy="1420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64FDC-11C3-3C4C-F1DA-BB786EBF9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36" y="136525"/>
            <a:ext cx="1706165" cy="149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CA9AF-08AD-556C-14E0-1D1ABE1D2AE6}"/>
              </a:ext>
            </a:extLst>
          </p:cNvPr>
          <p:cNvSpPr txBox="1"/>
          <p:nvPr/>
        </p:nvSpPr>
        <p:spPr>
          <a:xfrm>
            <a:off x="194442" y="2415324"/>
            <a:ext cx="1180311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b="1" dirty="0">
                <a:latin typeface="Aptos" panose="020B0004020202020204" pitchFamily="34" charset="0"/>
              </a:rPr>
              <a:t>The Research Data Management (RDM) Advocacy Group </a:t>
            </a:r>
            <a:r>
              <a:rPr lang="en-US" sz="2600" dirty="0">
                <a:latin typeface="Aptos" panose="020B0004020202020204" pitchFamily="34" charset="0"/>
              </a:rPr>
              <a:t>is a group of Early Career Researchers (ECRs) from various academic institutions in Nigeria who debuted to develop and implement a coordinated set of activities to inform Research Data Management (RDM) policy, research ethic practices, open access and research assessment reforms in Nigerian institutions.</a:t>
            </a:r>
          </a:p>
          <a:p>
            <a:pPr algn="just"/>
            <a:endParaRPr lang="en-US" sz="2400" dirty="0">
              <a:latin typeface="Aptos" panose="020B00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Aptos" panose="020B0004020202020204" pitchFamily="34" charset="0"/>
              </a:rPr>
              <a:t>The group have metamorphosed to be known as the </a:t>
            </a:r>
            <a:r>
              <a:rPr lang="en-US" sz="2600" b="1" dirty="0">
                <a:solidFill>
                  <a:srgbClr val="8E0000"/>
                </a:solidFill>
                <a:latin typeface="Aptos" panose="020B0004020202020204" pitchFamily="34" charset="0"/>
              </a:rPr>
              <a:t>LIBSENSE Open Science Nigeria.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5D791C-A9A2-AA54-1B91-EB2BD35D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3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76AE-B1E9-E109-3B32-4A6F8EEB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07" y="180753"/>
            <a:ext cx="10515600" cy="98700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ptos" panose="020B0004020202020204" pitchFamily="34" charset="0"/>
              </a:rPr>
              <a:t>The LIBSENSE Nigeria Group</a:t>
            </a:r>
            <a:endParaRPr lang="en-GB" sz="4000" b="1" dirty="0">
              <a:latin typeface="Aptos" panose="020B00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781F2-C22F-8BB9-D37A-004759EAE1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898174"/>
            <a:ext cx="5055475" cy="587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US" sz="2000" dirty="0">
                <a:latin typeface="Aptos" panose="020B0004020202020204" pitchFamily="34" charset="0"/>
              </a:rPr>
              <a:t>The founding ECRs and their institutions of affiliation are: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Federal University of Technology Minna </a:t>
            </a:r>
            <a:r>
              <a:rPr lang="en-US" sz="2000" b="1" dirty="0">
                <a:latin typeface="Aptos" panose="020B0004020202020204" pitchFamily="34" charset="0"/>
              </a:rPr>
              <a:t>(Dr Fatimah Jibril </a:t>
            </a:r>
            <a:r>
              <a:rPr lang="en-US" sz="2000" b="1" dirty="0" err="1">
                <a:latin typeface="Aptos" panose="020B0004020202020204" pitchFamily="34" charset="0"/>
              </a:rPr>
              <a:t>Aduldayan</a:t>
            </a:r>
            <a:r>
              <a:rPr lang="en-US" sz="2000" b="1" dirty="0">
                <a:latin typeface="Aptos" panose="020B0004020202020204" pitchFamily="34" charset="0"/>
              </a:rPr>
              <a:t> &amp; Dr </a:t>
            </a:r>
            <a:r>
              <a:rPr lang="en-US" sz="2000" b="1" dirty="0" err="1">
                <a:latin typeface="Aptos" panose="020B0004020202020204" pitchFamily="34" charset="0"/>
              </a:rPr>
              <a:t>Sadiat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Adetoro</a:t>
            </a:r>
            <a:r>
              <a:rPr lang="en-US" sz="2000" b="1" dirty="0">
                <a:latin typeface="Aptos" panose="020B00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Redeemers University, Ede </a:t>
            </a:r>
            <a:r>
              <a:rPr lang="en-US" sz="2000" b="1" dirty="0">
                <a:latin typeface="Aptos" panose="020B0004020202020204" pitchFamily="34" charset="0"/>
              </a:rPr>
              <a:t>(Dr </a:t>
            </a:r>
            <a:r>
              <a:rPr lang="en-US" sz="2000" b="1" dirty="0" err="1">
                <a:latin typeface="Aptos" panose="020B0004020202020204" pitchFamily="34" charset="0"/>
              </a:rPr>
              <a:t>Basiru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Adetomiwa</a:t>
            </a:r>
            <a:r>
              <a:rPr lang="en-US" sz="2000" b="1" dirty="0">
                <a:latin typeface="Aptos" panose="020B00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Lead City University, Ibadan </a:t>
            </a:r>
            <a:r>
              <a:rPr lang="en-US" sz="2000" b="1" dirty="0">
                <a:latin typeface="Aptos" panose="020B0004020202020204" pitchFamily="34" charset="0"/>
              </a:rPr>
              <a:t>(Dr Sophia </a:t>
            </a:r>
            <a:r>
              <a:rPr lang="en-US" sz="2000" b="1" dirty="0" err="1">
                <a:latin typeface="Aptos" panose="020B0004020202020204" pitchFamily="34" charset="0"/>
              </a:rPr>
              <a:t>Adeyeye</a:t>
            </a:r>
            <a:r>
              <a:rPr lang="en-US" sz="2000" b="1" dirty="0">
                <a:latin typeface="Aptos" panose="020B00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University of Nigeria, Nsukka </a:t>
            </a:r>
            <a:r>
              <a:rPr lang="en-US" sz="2000" b="1" dirty="0">
                <a:latin typeface="Aptos" panose="020B0004020202020204" pitchFamily="34" charset="0"/>
              </a:rPr>
              <a:t>(</a:t>
            </a:r>
            <a:r>
              <a:rPr lang="en-US" sz="2000" b="1" dirty="0" err="1">
                <a:latin typeface="Aptos" panose="020B0004020202020204" pitchFamily="34" charset="0"/>
              </a:rPr>
              <a:t>Mrs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Ify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Obim</a:t>
            </a:r>
            <a:r>
              <a:rPr lang="en-US" sz="2000" b="1" dirty="0">
                <a:latin typeface="Aptos" panose="020B0004020202020204" pitchFamily="34" charset="0"/>
              </a:rPr>
              <a:t>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Ignatius </a:t>
            </a:r>
            <a:r>
              <a:rPr lang="en-US" sz="2000" dirty="0" err="1">
                <a:latin typeface="Aptos" panose="020B0004020202020204" pitchFamily="34" charset="0"/>
              </a:rPr>
              <a:t>Ajuru</a:t>
            </a:r>
            <a:r>
              <a:rPr lang="en-US" sz="2000" dirty="0">
                <a:latin typeface="Aptos" panose="020B0004020202020204" pitchFamily="34" charset="0"/>
              </a:rPr>
              <a:t> University of Education, </a:t>
            </a:r>
            <a:r>
              <a:rPr lang="en-US" sz="2000" dirty="0" err="1">
                <a:latin typeface="Aptos" panose="020B0004020202020204" pitchFamily="34" charset="0"/>
              </a:rPr>
              <a:t>Portharcourt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  <a:r>
              <a:rPr lang="en-US" sz="2000" b="1" dirty="0">
                <a:latin typeface="Aptos" panose="020B0004020202020204" pitchFamily="34" charset="0"/>
              </a:rPr>
              <a:t>(</a:t>
            </a:r>
            <a:r>
              <a:rPr lang="en-US" sz="2000" b="1" dirty="0" err="1">
                <a:latin typeface="Aptos" panose="020B0004020202020204" pitchFamily="34" charset="0"/>
              </a:rPr>
              <a:t>Mrs</a:t>
            </a:r>
            <a:r>
              <a:rPr lang="en-US" sz="2000" b="1" dirty="0">
                <a:latin typeface="Aptos" panose="020B0004020202020204" pitchFamily="34" charset="0"/>
              </a:rPr>
              <a:t> Benedicta Uchendu)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Lagos State University of Science &amp; Technology </a:t>
            </a:r>
            <a:r>
              <a:rPr lang="en-US" sz="2000" b="1" dirty="0">
                <a:latin typeface="Aptos" panose="020B0004020202020204" pitchFamily="34" charset="0"/>
              </a:rPr>
              <a:t>(Dr Taiwo Ajayi)</a:t>
            </a:r>
            <a:r>
              <a:rPr lang="en-US" sz="2000" dirty="0">
                <a:latin typeface="Aptos" panose="020B0004020202020204" pitchFamily="34" charset="0"/>
              </a:rPr>
              <a:t>.</a:t>
            </a:r>
            <a:endParaRPr lang="en-GB" sz="2000" dirty="0">
              <a:latin typeface="Aptos" panose="020B0004020202020204" pitchFamily="34" charset="0"/>
            </a:endParaRP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ABU Zaria </a:t>
            </a:r>
            <a:r>
              <a:rPr lang="en-US" sz="2000" b="1" dirty="0">
                <a:latin typeface="Aptos" panose="020B0004020202020204" pitchFamily="34" charset="0"/>
              </a:rPr>
              <a:t>(Dr </a:t>
            </a:r>
            <a:r>
              <a:rPr lang="en-US" sz="2000" b="1" dirty="0" err="1">
                <a:latin typeface="Aptos" panose="020B0004020202020204" pitchFamily="34" charset="0"/>
              </a:rPr>
              <a:t>Opeyemi</a:t>
            </a:r>
            <a:r>
              <a:rPr lang="en-US" sz="2000" b="1" dirty="0">
                <a:latin typeface="Aptos" panose="020B0004020202020204" pitchFamily="34" charset="0"/>
              </a:rPr>
              <a:t> Quadri)</a:t>
            </a:r>
          </a:p>
          <a:p>
            <a:pPr lvl="1"/>
            <a:r>
              <a:rPr lang="en-US" sz="2000" dirty="0">
                <a:latin typeface="Aptos" panose="020B0004020202020204" pitchFamily="34" charset="0"/>
              </a:rPr>
              <a:t>University of Jos </a:t>
            </a:r>
            <a:r>
              <a:rPr lang="en-US" sz="2000" b="1" dirty="0">
                <a:latin typeface="Aptos" panose="020B0004020202020204" pitchFamily="34" charset="0"/>
              </a:rPr>
              <a:t>(</a:t>
            </a:r>
            <a:r>
              <a:rPr lang="en-US" sz="2000" b="1" dirty="0" err="1">
                <a:latin typeface="Aptos" panose="020B0004020202020204" pitchFamily="34" charset="0"/>
              </a:rPr>
              <a:t>Mrs</a:t>
            </a:r>
            <a:r>
              <a:rPr lang="en-US" sz="2000" b="1" dirty="0"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latin typeface="Aptos" panose="020B0004020202020204" pitchFamily="34" charset="0"/>
              </a:rPr>
              <a:t>Tihyaunin</a:t>
            </a:r>
            <a:r>
              <a:rPr lang="en-US" sz="2000" b="1" dirty="0">
                <a:latin typeface="Aptos" panose="020B0004020202020204" pitchFamily="34" charset="0"/>
              </a:rPr>
              <a:t> Dang)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6F00E-006D-00A6-CC42-65775985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90" y="1486739"/>
            <a:ext cx="7023340" cy="3989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D102A-E021-7EDA-76AE-D8F75FBEE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98" y="5371261"/>
            <a:ext cx="1659702" cy="1455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9FA6-9644-CF0D-5038-8AF8A2E6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B961-09F7-0D6C-0060-5FC9D69B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LIBSENSE Nigeria Priority Areas</a:t>
            </a:r>
            <a:endParaRPr lang="en-GB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4B06-6D51-B0B0-2312-1E1AE13A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8545"/>
            <a:ext cx="10996449" cy="4954329"/>
          </a:xfrm>
        </p:spPr>
        <p:txBody>
          <a:bodyPr>
            <a:normAutofit/>
          </a:bodyPr>
          <a:lstStyle/>
          <a:p>
            <a:r>
              <a:rPr lang="en-US" sz="3200" i="0" u="none" strike="noStrike" baseline="0" dirty="0">
                <a:latin typeface="Aptos" panose="020B0004020202020204" pitchFamily="34" charset="0"/>
              </a:rPr>
              <a:t>Research Data Management Policy</a:t>
            </a:r>
          </a:p>
          <a:p>
            <a:r>
              <a:rPr lang="en-US" sz="3200" dirty="0">
                <a:latin typeface="Aptos" panose="020B0004020202020204" pitchFamily="34" charset="0"/>
              </a:rPr>
              <a:t>Diamond Open Access Publishing</a:t>
            </a:r>
          </a:p>
          <a:p>
            <a:r>
              <a:rPr lang="en-US" sz="3200" dirty="0">
                <a:latin typeface="Aptos" panose="020B0004020202020204" pitchFamily="34" charset="0"/>
              </a:rPr>
              <a:t>Responsible Research Assessment Reforms</a:t>
            </a:r>
          </a:p>
          <a:p>
            <a:r>
              <a:rPr lang="en-US" sz="3200" dirty="0">
                <a:latin typeface="Aptos" panose="020B0004020202020204" pitchFamily="34" charset="0"/>
              </a:rPr>
              <a:t>Capacity Building</a:t>
            </a:r>
          </a:p>
          <a:p>
            <a:r>
              <a:rPr lang="en-US" sz="3200" dirty="0">
                <a:latin typeface="Aptos" panose="020B0004020202020204" pitchFamily="34" charset="0"/>
              </a:rPr>
              <a:t>Research Infrastructure</a:t>
            </a:r>
          </a:p>
          <a:p>
            <a:r>
              <a:rPr lang="en-US" sz="3200" dirty="0">
                <a:latin typeface="Aptos" panose="020B0004020202020204" pitchFamily="34" charset="0"/>
              </a:rPr>
              <a:t>Research Ethics</a:t>
            </a:r>
          </a:p>
          <a:p>
            <a:r>
              <a:rPr lang="en-US" sz="3200" dirty="0">
                <a:latin typeface="Aptos" panose="020B0004020202020204" pitchFamily="34" charset="0"/>
              </a:rPr>
              <a:t>Open Science Governance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C7AE5-3B7B-8E52-8D4F-9ED78057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1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220E6-9FE7-4E83-F007-AE65DCE4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1039"/>
            <a:ext cx="9144000" cy="2387600"/>
          </a:xfrm>
        </p:spPr>
        <p:txBody>
          <a:bodyPr/>
          <a:lstStyle/>
          <a:p>
            <a:r>
              <a:rPr lang="en-US" b="1" dirty="0">
                <a:latin typeface="Aptos" panose="020B0004020202020204" pitchFamily="34" charset="0"/>
              </a:rPr>
              <a:t>LIBSENSE NIGERIA</a:t>
            </a:r>
            <a:endParaRPr lang="en-GB" b="1" dirty="0">
              <a:latin typeface="Aptos" panose="020B00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923A33-CEA5-B06D-8D65-18E72B32F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897" y="3688639"/>
            <a:ext cx="9144000" cy="165576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Contributions at the National Level</a:t>
            </a:r>
            <a:endParaRPr lang="en-GB" sz="2600" dirty="0">
              <a:latin typeface="Aptos" panose="020B00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0DE04-DB36-F811-F77A-165291BD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C69C3-935B-FD9C-05E4-35657F760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8257"/>
            <a:ext cx="1706165" cy="14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2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65E-9EC6-AF93-2A8A-F15FB93D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8" y="83708"/>
            <a:ext cx="9882645" cy="101751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Our Contributions at National Level</a:t>
            </a:r>
            <a:br>
              <a:rPr lang="en-US" sz="4000" b="1" dirty="0">
                <a:solidFill>
                  <a:schemeClr val="accent1"/>
                </a:solidFill>
                <a:latin typeface="Aptos Display" panose="020B0004020202020204" pitchFamily="34" charset="0"/>
              </a:rPr>
            </a:br>
            <a:endParaRPr lang="en-GB" sz="4000" b="1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8A26C-50E1-4B55-B998-36E2C603C481}"/>
              </a:ext>
            </a:extLst>
          </p:cNvPr>
          <p:cNvSpPr txBox="1"/>
          <p:nvPr/>
        </p:nvSpPr>
        <p:spPr>
          <a:xfrm>
            <a:off x="182453" y="526395"/>
            <a:ext cx="113368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The group in collaboration with the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Association of University Librarians of Nigerian Universities (AULNU), Committee of Vice Chancellors in Nigerian Universities (CVC-NU),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LIBSENSE Network of Experts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have come out with several outputs: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000000"/>
                </a:solidFill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new common repository </a:t>
            </a:r>
            <a:r>
              <a:rPr lang="en-GB" sz="2000" u="sng" dirty="0">
                <a:solidFill>
                  <a:srgbClr val="0099CC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metadata schema</a:t>
            </a:r>
            <a:endParaRPr lang="en-GB" sz="2000" dirty="0">
              <a:solidFill>
                <a:srgbClr val="777777"/>
              </a:solidFill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777777"/>
                </a:solidFill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call to </a:t>
            </a:r>
            <a:r>
              <a:rPr lang="en-GB" sz="2000" u="sng" dirty="0">
                <a:solidFill>
                  <a:srgbClr val="0099CC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action on assessment systems</a:t>
            </a:r>
            <a:r>
              <a:rPr lang="en-GB" sz="2000" dirty="0">
                <a:solidFill>
                  <a:srgbClr val="777777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solidFill>
                <a:srgbClr val="000000"/>
              </a:solidFill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Work plans and policy directions derived from a research data management </a:t>
            </a:r>
            <a:r>
              <a:rPr lang="en-GB" sz="2000" u="sng" dirty="0">
                <a:solidFill>
                  <a:srgbClr val="0099CC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(RDM) workshop</a:t>
            </a:r>
            <a:endParaRPr lang="en-GB" sz="2000" dirty="0">
              <a:solidFill>
                <a:srgbClr val="777777"/>
              </a:solidFill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A national report on </a:t>
            </a:r>
            <a:r>
              <a:rPr lang="en-GB" sz="2000" dirty="0"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Diamond Open Access journal </a:t>
            </a:r>
            <a:endParaRPr lang="en-GB" sz="2000" dirty="0"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sz="2000" u="sng" dirty="0">
                <a:solidFill>
                  <a:srgbClr val="0000FF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presented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these outputs at priority-setting leadership engagement meetings in Lagos, Abuja, Port Harcourt, and Ghana.</a:t>
            </a:r>
            <a:endParaRPr lang="en-NG" sz="2000" dirty="0">
              <a:effectLst/>
              <a:latin typeface="Aptos" panose="020B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3CC73-A902-466B-936A-528C0912E7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0" y="3148642"/>
            <a:ext cx="4069798" cy="1958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E9C311-0B52-419F-85D5-FB621545E4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08" y="3148642"/>
            <a:ext cx="3882239" cy="20906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7D2571-DEA6-45FF-B0E7-A6E7EA8B82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08" y="5017053"/>
            <a:ext cx="4040449" cy="1840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A24F8-8DDB-1C32-8827-C2C1C851C7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" y="3665716"/>
            <a:ext cx="3923100" cy="2926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9A5C13-524D-DB3F-B0D3-68994C1475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70" y="4854440"/>
            <a:ext cx="3898718" cy="20035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43353-6F18-290D-0A85-D72F4B8B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5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CD7D40-4486-61B4-48B8-D6003EF1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699" y="498513"/>
            <a:ext cx="10272623" cy="59240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Aptos Display" panose="020B0004020202020204" pitchFamily="34" charset="0"/>
              </a:rPr>
              <a:t>Our Contributions at the National Level</a:t>
            </a:r>
            <a:br>
              <a:rPr lang="en-US" sz="4400" b="1" dirty="0">
                <a:solidFill>
                  <a:schemeClr val="accent1"/>
                </a:solidFill>
                <a:latin typeface="Aptos Display" panose="020B0004020202020204" pitchFamily="34" charset="0"/>
              </a:rPr>
            </a:b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2EE0CDC-19CF-ECFB-A417-AFFC57E8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62" y="988853"/>
            <a:ext cx="11253948" cy="5732621"/>
          </a:xfrm>
        </p:spPr>
        <p:txBody>
          <a:bodyPr/>
          <a:lstStyle/>
          <a:p>
            <a:r>
              <a:rPr lang="en-GB" sz="28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A call to action by librarians on Open Science practices on campuses at the Nige</a:t>
            </a:r>
            <a:r>
              <a:rPr lang="en-GB" dirty="0">
                <a:latin typeface="Aptos Display" panose="020B0004020202020204" pitchFamily="34" charset="0"/>
              </a:rPr>
              <a:t>rian Library Association (NLA) Conference in Port Harcourt, Rivers State</a:t>
            </a:r>
            <a:r>
              <a:rPr lang="en-GB" sz="28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NLA Workshop</a:t>
            </a:r>
            <a:r>
              <a:rPr lang="en-GB" sz="2800" dirty="0">
                <a:effectLst/>
                <a:latin typeface="Aptos" panose="020B000402020202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Aptos Display" panose="020B00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2F98BC9-3658-2761-DC9F-C4E026385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4"/>
          <a:stretch/>
        </p:blipFill>
        <p:spPr>
          <a:xfrm>
            <a:off x="1107461" y="2324264"/>
            <a:ext cx="4342410" cy="2713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B59862-BF77-F4A6-45F0-50288AAD0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4264"/>
            <a:ext cx="4823424" cy="27131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98610-446A-6B7B-E34B-FBC3AB2F94C5}"/>
              </a:ext>
            </a:extLst>
          </p:cNvPr>
          <p:cNvSpPr txBox="1"/>
          <p:nvPr/>
        </p:nvSpPr>
        <p:spPr>
          <a:xfrm>
            <a:off x="568713" y="5186960"/>
            <a:ext cx="114076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Aptos Display" panose="020B0004020202020204" pitchFamily="34" charset="0"/>
              </a:rPr>
              <a:t>Adapting the</a:t>
            </a:r>
            <a:r>
              <a:rPr lang="en-US" sz="2800" b="0" i="0" u="none" strike="noStrike" dirty="0">
                <a:latin typeface="Aptos Display" panose="020B0004020202020204" pitchFamily="34" charset="0"/>
              </a:rPr>
              <a:t> LIBSENSE Institutional Open Science template at the Summit University Offa and UBEC-DRC Researc</a:t>
            </a:r>
            <a:r>
              <a:rPr lang="en-US" sz="2800" dirty="0">
                <a:latin typeface="Aptos Display" panose="020B0004020202020204" pitchFamily="34" charset="0"/>
              </a:rPr>
              <a:t>h Grant Cycle (</a:t>
            </a:r>
            <a:r>
              <a:rPr lang="en-US" sz="2800" dirty="0">
                <a:latin typeface="Aptos Display" panose="020B0004020202020204" pitchFamily="34" charset="0"/>
                <a:hlinkClick r:id="rId5"/>
              </a:rPr>
              <a:t>LIBSENSE Open Science Policy Template</a:t>
            </a:r>
            <a:r>
              <a:rPr lang="en-US" sz="2800" dirty="0">
                <a:latin typeface="Aptos Display" panose="020B0004020202020204" pitchFamily="34" charset="0"/>
              </a:rPr>
              <a:t>)</a:t>
            </a:r>
            <a:endParaRPr lang="en-US" sz="2800" b="0" i="0" u="none" strike="noStrike" baseline="0" dirty="0">
              <a:latin typeface="Aptos Display" panose="020B0004020202020204" pitchFamily="34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721F5DC-8479-6D36-7541-EBCC07F8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6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4220E6-9FE7-4E83-F007-AE65DCE4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1039"/>
            <a:ext cx="9144000" cy="2387600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LIBSENSE NIGERIA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923A33-CEA5-B06D-8D65-18E72B32F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8593" y="3770204"/>
            <a:ext cx="9144000" cy="1655762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ptos" panose="020B0004020202020204" pitchFamily="34" charset="0"/>
              </a:rPr>
              <a:t>Contributions at our various campuses</a:t>
            </a:r>
            <a:endParaRPr lang="en-GB" sz="2600" dirty="0">
              <a:latin typeface="Aptos" panose="020B00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26B96-B5BC-0F19-71F7-B0DAA69B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2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BADD-BB69-042D-3642-FBDD2F29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" y="506367"/>
            <a:ext cx="10007231" cy="59369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ptos" panose="020B0004020202020204" pitchFamily="34" charset="0"/>
              </a:rPr>
              <a:t>Survey Results on Perception of Librarians on Open Science</a:t>
            </a:r>
            <a:endParaRPr lang="en-GB" sz="3200" dirty="0">
              <a:latin typeface="Aptos" panose="020B0004020202020204" pitchFamily="34" charset="0"/>
            </a:endParaRPr>
          </a:p>
        </p:txBody>
      </p:sp>
      <p:pic>
        <p:nvPicPr>
          <p:cNvPr id="2050" name="Picture 2" descr="Forms response chart. Question title: 1. How familiar are you with the concept of Open Science?. Number of responses: 40 responses.">
            <a:extLst>
              <a:ext uri="{FF2B5EF4-FFF2-40B4-BE49-F238E27FC236}">
                <a16:creationId xmlns:a16="http://schemas.microsoft.com/office/drawing/2014/main" id="{4896B4FD-8914-4587-B434-D7856C82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9" y="1181017"/>
            <a:ext cx="7832494" cy="485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s response chart. Question title: 2. Rate your level of awareness of the following aspects  Open Science.. Number of responses: .">
            <a:extLst>
              <a:ext uri="{FF2B5EF4-FFF2-40B4-BE49-F238E27FC236}">
                <a16:creationId xmlns:a16="http://schemas.microsoft.com/office/drawing/2014/main" id="{FF3444F8-885C-470E-86FF-32623772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97" y="2247522"/>
            <a:ext cx="7596503" cy="38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20E6F-D754-1A44-0765-93712963AACD}"/>
              </a:ext>
            </a:extLst>
          </p:cNvPr>
          <p:cNvSpPr txBox="1"/>
          <p:nvPr/>
        </p:nvSpPr>
        <p:spPr>
          <a:xfrm>
            <a:off x="136634" y="5287493"/>
            <a:ext cx="3712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–  Very Familiar</a:t>
            </a:r>
          </a:p>
          <a:p>
            <a:r>
              <a:rPr lang="en-US" dirty="0"/>
              <a:t>               –  Somewhat Familiar</a:t>
            </a:r>
          </a:p>
          <a:p>
            <a:endParaRPr lang="en-US" dirty="0"/>
          </a:p>
          <a:p>
            <a:r>
              <a:rPr lang="en-US" dirty="0"/>
              <a:t>               –  Not Familiar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90B247-14D6-B820-4E1B-023962D9C5C3}"/>
              </a:ext>
            </a:extLst>
          </p:cNvPr>
          <p:cNvSpPr/>
          <p:nvPr/>
        </p:nvSpPr>
        <p:spPr>
          <a:xfrm>
            <a:off x="482489" y="5320219"/>
            <a:ext cx="420414" cy="2102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58CD5-D71B-094F-363B-36F2C5031E6C}"/>
              </a:ext>
            </a:extLst>
          </p:cNvPr>
          <p:cNvSpPr/>
          <p:nvPr/>
        </p:nvSpPr>
        <p:spPr>
          <a:xfrm>
            <a:off x="498748" y="5692344"/>
            <a:ext cx="420414" cy="210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0912E-B57C-99E6-3E61-086AEE0761BD}"/>
              </a:ext>
            </a:extLst>
          </p:cNvPr>
          <p:cNvSpPr/>
          <p:nvPr/>
        </p:nvSpPr>
        <p:spPr>
          <a:xfrm>
            <a:off x="483474" y="6171042"/>
            <a:ext cx="420414" cy="21020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4691C-B212-1861-E0D9-4B3F7D05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E5B6-788B-4943-9375-98AF4DB530A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1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590</Words>
  <Application>Microsoft Macintosh PowerPoint</Application>
  <PresentationFormat>Widescreen</PresentationFormat>
  <Paragraphs>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 Theme</vt:lpstr>
      <vt:lpstr>Open Science Advocacy and Capacity Building in Nigeria </vt:lpstr>
      <vt:lpstr>Introduction </vt:lpstr>
      <vt:lpstr>The LIBSENSE Nigeria Group</vt:lpstr>
      <vt:lpstr>LIBSENSE Nigeria Priority Areas</vt:lpstr>
      <vt:lpstr>LIBSENSE NIGERIA</vt:lpstr>
      <vt:lpstr>Our Contributions at National Level </vt:lpstr>
      <vt:lpstr>Our Contributions at the National Level </vt:lpstr>
      <vt:lpstr>LIBSENSE NIGERIA</vt:lpstr>
      <vt:lpstr>Survey Results on Perception of Librarians on Open Science</vt:lpstr>
      <vt:lpstr>Contributions at our various campuses</vt:lpstr>
      <vt:lpstr>Contributions at our various campuses</vt:lpstr>
      <vt:lpstr>Follow our activities on: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Advocacy and Capacity Building in Nigeria </dc:title>
  <dc:creator>Dr Fatimah Jibril Abduldayan</dc:creator>
  <cp:lastModifiedBy>Jean Fairbairn</cp:lastModifiedBy>
  <cp:revision>36</cp:revision>
  <dcterms:created xsi:type="dcterms:W3CDTF">2024-08-07T07:47:03Z</dcterms:created>
  <dcterms:modified xsi:type="dcterms:W3CDTF">2024-08-08T13:25:57Z</dcterms:modified>
</cp:coreProperties>
</file>