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4" r:id="rId2"/>
    <p:sldId id="305" r:id="rId3"/>
    <p:sldId id="269" r:id="rId4"/>
    <p:sldId id="337" r:id="rId5"/>
    <p:sldId id="331" r:id="rId6"/>
    <p:sldId id="324" r:id="rId7"/>
    <p:sldId id="333" r:id="rId8"/>
    <p:sldId id="335" r:id="rId9"/>
    <p:sldId id="336" r:id="rId10"/>
    <p:sldId id="339" r:id="rId11"/>
    <p:sldId id="33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pen Book Publishers Libraries" initials="OBPL" lastIdx="2" clrIdx="0">
    <p:extLst>
      <p:ext uri="{19B8F6BF-5375-455C-9EA6-DF929625EA0E}">
        <p15:presenceInfo xmlns:p15="http://schemas.microsoft.com/office/powerpoint/2012/main" userId="93ea96cbcc717c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5742" autoAdjust="0"/>
  </p:normalViewPr>
  <p:slideViewPr>
    <p:cSldViewPr snapToGrid="0">
      <p:cViewPr varScale="1">
        <p:scale>
          <a:sx n="126" d="100"/>
          <a:sy n="126" d="100"/>
        </p:scale>
        <p:origin x="208" y="360"/>
      </p:cViewPr>
      <p:guideLst>
        <p:guide orient="horz" pos="2160"/>
        <p:guide pos="3840"/>
      </p:guideLst>
    </p:cSldViewPr>
  </p:slideViewPr>
  <p:outlineViewPr>
    <p:cViewPr>
      <p:scale>
        <a:sx n="33" d="100"/>
        <a:sy n="33" d="100"/>
      </p:scale>
      <p:origin x="0" y="-6678"/>
    </p:cViewPr>
  </p:outlin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F475F8-3D75-42AF-AE7B-DE1D499C2926}" type="datetimeFigureOut">
              <a:rPr lang="en-GB" smtClean="0"/>
              <a:t>28/10/2024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E0604-A807-4515-A4FC-01C0FC1F22AA}" type="slidenum">
              <a:rPr lang="en-GB" smtClean="0"/>
              <a:t>‹#›</a:t>
            </a:fld>
            <a:endParaRPr lang="en-GB"/>
          </a:p>
        </p:txBody>
      </p:sp>
    </p:spTree>
    <p:extLst>
      <p:ext uri="{BB962C8B-B14F-4D97-AF65-F5344CB8AC3E}">
        <p14:creationId xmlns:p14="http://schemas.microsoft.com/office/powerpoint/2010/main" val="42288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E0604-A807-4515-A4FC-01C0FC1F22AA}" type="slidenum">
              <a:rPr lang="en-GB" smtClean="0"/>
              <a:t>1</a:t>
            </a:fld>
            <a:endParaRPr lang="en-GB"/>
          </a:p>
        </p:txBody>
      </p:sp>
    </p:spTree>
    <p:extLst>
      <p:ext uri="{BB962C8B-B14F-4D97-AF65-F5344CB8AC3E}">
        <p14:creationId xmlns:p14="http://schemas.microsoft.com/office/powerpoint/2010/main" val="384074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E0604-A807-4515-A4FC-01C0FC1F22AA}" type="slidenum">
              <a:rPr lang="en-GB" smtClean="0"/>
              <a:t>2</a:t>
            </a:fld>
            <a:endParaRPr lang="en-GB"/>
          </a:p>
        </p:txBody>
      </p:sp>
    </p:spTree>
    <p:extLst>
      <p:ext uri="{BB962C8B-B14F-4D97-AF65-F5344CB8AC3E}">
        <p14:creationId xmlns:p14="http://schemas.microsoft.com/office/powerpoint/2010/main" val="4204977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E0604-A807-4515-A4FC-01C0FC1F22AA}" type="slidenum">
              <a:rPr lang="en-GB" smtClean="0"/>
              <a:t>5</a:t>
            </a:fld>
            <a:endParaRPr lang="en-GB"/>
          </a:p>
        </p:txBody>
      </p:sp>
    </p:spTree>
    <p:extLst>
      <p:ext uri="{BB962C8B-B14F-4D97-AF65-F5344CB8AC3E}">
        <p14:creationId xmlns:p14="http://schemas.microsoft.com/office/powerpoint/2010/main" val="21771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E0604-A807-4515-A4FC-01C0FC1F22AA}" type="slidenum">
              <a:rPr lang="en-GB" smtClean="0"/>
              <a:t>6</a:t>
            </a:fld>
            <a:endParaRPr lang="en-GB"/>
          </a:p>
        </p:txBody>
      </p:sp>
    </p:spTree>
    <p:extLst>
      <p:ext uri="{BB962C8B-B14F-4D97-AF65-F5344CB8AC3E}">
        <p14:creationId xmlns:p14="http://schemas.microsoft.com/office/powerpoint/2010/main" val="1910165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field of Semitic languages and cultures involves the study of languages and cultures of living communities. In the past, the typical practice of academics was to do fieldwork among living communities and then publish their work in expensive academic books. As a result, the communities whose cultures the academics described could not themselves get access to these descriptions of their own culture. To put it bluntly, it was a form of depredation and asset-stripping that benefited the career of academics but had no benefit for the communities themselves. </a:t>
            </a:r>
            <a:r>
              <a:rPr lang="en-GB" sz="1800" kern="100">
                <a:effectLst/>
                <a:latin typeface="Calibri" panose="020F0502020204030204" pitchFamily="34" charset="0"/>
                <a:ea typeface="Calibri" panose="020F0502020204030204" pitchFamily="34" charset="0"/>
                <a:cs typeface="Times New Roman" panose="02020603050405020304" pitchFamily="18" charset="0"/>
              </a:rPr>
              <a:t>Open-access publishing is the solution to this immoral practice.</a:t>
            </a:r>
          </a:p>
        </p:txBody>
      </p:sp>
      <p:sp>
        <p:nvSpPr>
          <p:cNvPr id="4" name="Slide Number Placeholder 3"/>
          <p:cNvSpPr>
            <a:spLocks noGrp="1"/>
          </p:cNvSpPr>
          <p:nvPr>
            <p:ph type="sldNum" sz="quarter" idx="5"/>
          </p:nvPr>
        </p:nvSpPr>
        <p:spPr/>
        <p:txBody>
          <a:bodyPr/>
          <a:lstStyle/>
          <a:p>
            <a:fld id="{CD9E0604-A807-4515-A4FC-01C0FC1F22AA}" type="slidenum">
              <a:rPr lang="en-GB" smtClean="0"/>
              <a:t>9</a:t>
            </a:fld>
            <a:endParaRPr lang="en-GB"/>
          </a:p>
        </p:txBody>
      </p:sp>
    </p:spTree>
    <p:extLst>
      <p:ext uri="{BB962C8B-B14F-4D97-AF65-F5344CB8AC3E}">
        <p14:creationId xmlns:p14="http://schemas.microsoft.com/office/powerpoint/2010/main" val="913409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E0604-A807-4515-A4FC-01C0FC1F22AA}" type="slidenum">
              <a:rPr lang="en-GB" smtClean="0"/>
              <a:t>11</a:t>
            </a:fld>
            <a:endParaRPr lang="en-GB"/>
          </a:p>
        </p:txBody>
      </p:sp>
    </p:spTree>
    <p:extLst>
      <p:ext uri="{BB962C8B-B14F-4D97-AF65-F5344CB8AC3E}">
        <p14:creationId xmlns:p14="http://schemas.microsoft.com/office/powerpoint/2010/main" val="172566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1744545-958C-444D-99FF-F848D72C355D}" type="datetimeFigureOut">
              <a:rPr lang="en-GB" smtClean="0"/>
              <a:t>28/10/2024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3377B4-A294-487C-91D0-8492D200C942}" type="slidenum">
              <a:rPr lang="en-GB" smtClean="0"/>
              <a:t>‹#›</a:t>
            </a:fld>
            <a:endParaRPr lang="en-GB"/>
          </a:p>
        </p:txBody>
      </p:sp>
    </p:spTree>
    <p:extLst>
      <p:ext uri="{BB962C8B-B14F-4D97-AF65-F5344CB8AC3E}">
        <p14:creationId xmlns:p14="http://schemas.microsoft.com/office/powerpoint/2010/main" val="1696943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744545-958C-444D-99FF-F848D72C355D}" type="datetimeFigureOut">
              <a:rPr lang="en-GB" smtClean="0"/>
              <a:t>28/10/2024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3377B4-A294-487C-91D0-8492D200C942}" type="slidenum">
              <a:rPr lang="en-GB" smtClean="0"/>
              <a:t>‹#›</a:t>
            </a:fld>
            <a:endParaRPr lang="en-GB"/>
          </a:p>
        </p:txBody>
      </p:sp>
    </p:spTree>
    <p:extLst>
      <p:ext uri="{BB962C8B-B14F-4D97-AF65-F5344CB8AC3E}">
        <p14:creationId xmlns:p14="http://schemas.microsoft.com/office/powerpoint/2010/main" val="308456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744545-958C-444D-99FF-F848D72C355D}" type="datetimeFigureOut">
              <a:rPr lang="en-GB" smtClean="0"/>
              <a:t>28/10/2024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3377B4-A294-487C-91D0-8492D200C942}" type="slidenum">
              <a:rPr lang="en-GB" smtClean="0"/>
              <a:t>‹#›</a:t>
            </a:fld>
            <a:endParaRPr lang="en-GB"/>
          </a:p>
        </p:txBody>
      </p:sp>
    </p:spTree>
    <p:extLst>
      <p:ext uri="{BB962C8B-B14F-4D97-AF65-F5344CB8AC3E}">
        <p14:creationId xmlns:p14="http://schemas.microsoft.com/office/powerpoint/2010/main" val="2327434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744545-958C-444D-99FF-F848D72C355D}" type="datetimeFigureOut">
              <a:rPr lang="en-GB" smtClean="0"/>
              <a:t>28/10/2024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3377B4-A294-487C-91D0-8492D200C942}" type="slidenum">
              <a:rPr lang="en-GB" smtClean="0"/>
              <a:t>‹#›</a:t>
            </a:fld>
            <a:endParaRPr lang="en-GB"/>
          </a:p>
        </p:txBody>
      </p:sp>
    </p:spTree>
    <p:extLst>
      <p:ext uri="{BB962C8B-B14F-4D97-AF65-F5344CB8AC3E}">
        <p14:creationId xmlns:p14="http://schemas.microsoft.com/office/powerpoint/2010/main" val="14950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744545-958C-444D-99FF-F848D72C355D}" type="datetimeFigureOut">
              <a:rPr lang="en-GB" smtClean="0"/>
              <a:t>28/10/2024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3377B4-A294-487C-91D0-8492D200C942}" type="slidenum">
              <a:rPr lang="en-GB" smtClean="0"/>
              <a:t>‹#›</a:t>
            </a:fld>
            <a:endParaRPr lang="en-GB"/>
          </a:p>
        </p:txBody>
      </p:sp>
    </p:spTree>
    <p:extLst>
      <p:ext uri="{BB962C8B-B14F-4D97-AF65-F5344CB8AC3E}">
        <p14:creationId xmlns:p14="http://schemas.microsoft.com/office/powerpoint/2010/main" val="303478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1744545-958C-444D-99FF-F848D72C355D}" type="datetimeFigureOut">
              <a:rPr lang="en-GB" smtClean="0"/>
              <a:t>28/10/2024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3377B4-A294-487C-91D0-8492D200C942}" type="slidenum">
              <a:rPr lang="en-GB" smtClean="0"/>
              <a:t>‹#›</a:t>
            </a:fld>
            <a:endParaRPr lang="en-GB"/>
          </a:p>
        </p:txBody>
      </p:sp>
    </p:spTree>
    <p:extLst>
      <p:ext uri="{BB962C8B-B14F-4D97-AF65-F5344CB8AC3E}">
        <p14:creationId xmlns:p14="http://schemas.microsoft.com/office/powerpoint/2010/main" val="81866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744545-958C-444D-99FF-F848D72C355D}" type="datetimeFigureOut">
              <a:rPr lang="en-GB" smtClean="0"/>
              <a:t>28/10/2024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3377B4-A294-487C-91D0-8492D200C942}" type="slidenum">
              <a:rPr lang="en-GB" smtClean="0"/>
              <a:t>‹#›</a:t>
            </a:fld>
            <a:endParaRPr lang="en-GB"/>
          </a:p>
        </p:txBody>
      </p:sp>
    </p:spTree>
    <p:extLst>
      <p:ext uri="{BB962C8B-B14F-4D97-AF65-F5344CB8AC3E}">
        <p14:creationId xmlns:p14="http://schemas.microsoft.com/office/powerpoint/2010/main" val="237270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744545-958C-444D-99FF-F848D72C355D}" type="datetimeFigureOut">
              <a:rPr lang="en-GB" smtClean="0"/>
              <a:t>28/10/2024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3377B4-A294-487C-91D0-8492D200C942}" type="slidenum">
              <a:rPr lang="en-GB" smtClean="0"/>
              <a:t>‹#›</a:t>
            </a:fld>
            <a:endParaRPr lang="en-GB"/>
          </a:p>
        </p:txBody>
      </p:sp>
    </p:spTree>
    <p:extLst>
      <p:ext uri="{BB962C8B-B14F-4D97-AF65-F5344CB8AC3E}">
        <p14:creationId xmlns:p14="http://schemas.microsoft.com/office/powerpoint/2010/main" val="297881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44545-958C-444D-99FF-F848D72C355D}" type="datetimeFigureOut">
              <a:rPr lang="en-GB" smtClean="0"/>
              <a:t>28/10/2024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3377B4-A294-487C-91D0-8492D200C942}" type="slidenum">
              <a:rPr lang="en-GB" smtClean="0"/>
              <a:t>‹#›</a:t>
            </a:fld>
            <a:endParaRPr lang="en-GB"/>
          </a:p>
        </p:txBody>
      </p:sp>
    </p:spTree>
    <p:extLst>
      <p:ext uri="{BB962C8B-B14F-4D97-AF65-F5344CB8AC3E}">
        <p14:creationId xmlns:p14="http://schemas.microsoft.com/office/powerpoint/2010/main" val="155258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744545-958C-444D-99FF-F848D72C355D}" type="datetimeFigureOut">
              <a:rPr lang="en-GB" smtClean="0"/>
              <a:t>28/10/2024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3377B4-A294-487C-91D0-8492D200C942}" type="slidenum">
              <a:rPr lang="en-GB" smtClean="0"/>
              <a:t>‹#›</a:t>
            </a:fld>
            <a:endParaRPr lang="en-GB"/>
          </a:p>
        </p:txBody>
      </p:sp>
    </p:spTree>
    <p:extLst>
      <p:ext uri="{BB962C8B-B14F-4D97-AF65-F5344CB8AC3E}">
        <p14:creationId xmlns:p14="http://schemas.microsoft.com/office/powerpoint/2010/main" val="326709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744545-958C-444D-99FF-F848D72C355D}" type="datetimeFigureOut">
              <a:rPr lang="en-GB" smtClean="0"/>
              <a:t>28/10/2024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3377B4-A294-487C-91D0-8492D200C942}" type="slidenum">
              <a:rPr lang="en-GB" smtClean="0"/>
              <a:t>‹#›</a:t>
            </a:fld>
            <a:endParaRPr lang="en-GB"/>
          </a:p>
        </p:txBody>
      </p:sp>
    </p:spTree>
    <p:extLst>
      <p:ext uri="{BB962C8B-B14F-4D97-AF65-F5344CB8AC3E}">
        <p14:creationId xmlns:p14="http://schemas.microsoft.com/office/powerpoint/2010/main" val="703841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44545-958C-444D-99FF-F848D72C355D}" type="datetimeFigureOut">
              <a:rPr lang="en-GB" smtClean="0"/>
              <a:t>28/10/2024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377B4-A294-487C-91D0-8492D200C942}" type="slidenum">
              <a:rPr lang="en-GB" smtClean="0"/>
              <a:t>‹#›</a:t>
            </a:fld>
            <a:endParaRPr lang="en-GB"/>
          </a:p>
        </p:txBody>
      </p:sp>
    </p:spTree>
    <p:extLst>
      <p:ext uri="{BB962C8B-B14F-4D97-AF65-F5344CB8AC3E}">
        <p14:creationId xmlns:p14="http://schemas.microsoft.com/office/powerpoint/2010/main" val="444519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69F420C5-BE16-48AC-A024-F4E9FFC50D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1577" y="6117198"/>
            <a:ext cx="2074681" cy="55229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 name="TextBox 5">
            <a:extLst>
              <a:ext uri="{FF2B5EF4-FFF2-40B4-BE49-F238E27FC236}">
                <a16:creationId xmlns:a16="http://schemas.microsoft.com/office/drawing/2014/main" id="{20574DAF-600A-411C-82AB-0D0DFED51BA6}"/>
              </a:ext>
            </a:extLst>
          </p:cNvPr>
          <p:cNvSpPr txBox="1"/>
          <p:nvPr/>
        </p:nvSpPr>
        <p:spPr>
          <a:xfrm>
            <a:off x="2927475" y="5583356"/>
            <a:ext cx="6337043" cy="67268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800" i="0" u="none" strike="noStrike" kern="1200" cap="none" spc="0" normalizeH="0" baseline="0" noProof="0" dirty="0">
                <a:ln>
                  <a:noFill/>
                </a:ln>
                <a:solidFill>
                  <a:srgbClr val="0070C0"/>
                </a:solidFill>
                <a:effectLst/>
                <a:uLnTx/>
                <a:uFillTx/>
                <a:latin typeface="Corbel" panose="020B0503020204020204" pitchFamily="34" charset="0"/>
              </a:rPr>
              <a:t>openbookpublishers.com</a:t>
            </a:r>
          </a:p>
        </p:txBody>
      </p:sp>
      <p:pic>
        <p:nvPicPr>
          <p:cNvPr id="7" name="Picture 6">
            <a:extLst>
              <a:ext uri="{FF2B5EF4-FFF2-40B4-BE49-F238E27FC236}">
                <a16:creationId xmlns:a16="http://schemas.microsoft.com/office/drawing/2014/main" id="{5FC61A61-6E22-49B5-9892-10C445ADE2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28" y="-1454403"/>
            <a:ext cx="12617259" cy="3660708"/>
          </a:xfrm>
          <a:prstGeom prst="rect">
            <a:avLst/>
          </a:prstGeom>
        </p:spPr>
      </p:pic>
      <p:sp>
        <p:nvSpPr>
          <p:cNvPr id="8" name="Subtitle 2">
            <a:extLst>
              <a:ext uri="{FF2B5EF4-FFF2-40B4-BE49-F238E27FC236}">
                <a16:creationId xmlns:a16="http://schemas.microsoft.com/office/drawing/2014/main" id="{8747E308-085F-4B80-9D75-0F6B323CC985}"/>
              </a:ext>
            </a:extLst>
          </p:cNvPr>
          <p:cNvSpPr>
            <a:spLocks noGrp="1"/>
          </p:cNvSpPr>
          <p:nvPr>
            <p:ph type="subTitle" idx="1"/>
          </p:nvPr>
        </p:nvSpPr>
        <p:spPr>
          <a:xfrm>
            <a:off x="1523996" y="5013728"/>
            <a:ext cx="9144000" cy="1655762"/>
          </a:xfrm>
        </p:spPr>
        <p:txBody>
          <a:bodyPr>
            <a:normAutofit/>
          </a:bodyPr>
          <a:lstStyle/>
          <a:p>
            <a:r>
              <a:rPr lang="en-GB" sz="3200" dirty="0">
                <a:latin typeface="Corbel" panose="020B0503020204020204" pitchFamily="34" charset="0"/>
              </a:rPr>
              <a:t>Lucy Barnes</a:t>
            </a:r>
          </a:p>
        </p:txBody>
      </p:sp>
      <p:sp>
        <p:nvSpPr>
          <p:cNvPr id="9" name="Content Placeholder 2">
            <a:extLst>
              <a:ext uri="{FF2B5EF4-FFF2-40B4-BE49-F238E27FC236}">
                <a16:creationId xmlns:a16="http://schemas.microsoft.com/office/drawing/2014/main" id="{9F2EA77F-E01B-4F54-AFF6-7CBBA5E1B323}"/>
              </a:ext>
            </a:extLst>
          </p:cNvPr>
          <p:cNvSpPr txBox="1">
            <a:spLocks/>
          </p:cNvSpPr>
          <p:nvPr/>
        </p:nvSpPr>
        <p:spPr>
          <a:xfrm>
            <a:off x="987901" y="2619961"/>
            <a:ext cx="10515600" cy="45608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r>
              <a:rPr lang="en-GB" dirty="0">
                <a:latin typeface="Palatino Linotype" panose="02040502050505030304" pitchFamily="18" charset="0"/>
                <a:cs typeface="Palatino Linotype"/>
              </a:rPr>
            </a:br>
            <a:endParaRPr lang="en-GB" dirty="0">
              <a:latin typeface="Palatino Linotype" panose="02040502050505030304" pitchFamily="18" charset="0"/>
            </a:endParaRPr>
          </a:p>
          <a:p>
            <a:pPr marL="342900" indent="-342900" algn="l">
              <a:buFont typeface="Arial" panose="020B0604020202020204" pitchFamily="34" charset="0"/>
              <a:buChar char="•"/>
            </a:pPr>
            <a:endParaRPr lang="en-GB" dirty="0">
              <a:latin typeface="Palatino Linotype" panose="02040502050505030304" pitchFamily="18" charset="0"/>
            </a:endParaRPr>
          </a:p>
          <a:p>
            <a:pPr marL="342900" indent="-342900" algn="l">
              <a:buFont typeface="Arial" panose="020B0604020202020204" pitchFamily="34" charset="0"/>
              <a:buChar char="•"/>
            </a:pPr>
            <a:endParaRPr lang="en-GB" dirty="0">
              <a:latin typeface="Palatino Linotype" panose="02040502050505030304" pitchFamily="18" charset="0"/>
            </a:endParaRPr>
          </a:p>
          <a:p>
            <a:pPr marL="342900" indent="-342900" algn="l">
              <a:buFont typeface="Arial" panose="020B0604020202020204" pitchFamily="34" charset="0"/>
              <a:buChar char="•"/>
            </a:pPr>
            <a:endParaRPr lang="en-GB" dirty="0">
              <a:latin typeface="Palatino Linotype" panose="02040502050505030304" pitchFamily="18" charset="0"/>
            </a:endParaRPr>
          </a:p>
          <a:p>
            <a:pPr marL="342900" indent="-342900" algn="l">
              <a:buFont typeface="Arial" panose="020B0604020202020204" pitchFamily="34" charset="0"/>
              <a:buChar char="•"/>
            </a:pPr>
            <a:endParaRPr lang="en-GB" dirty="0">
              <a:latin typeface="Palatino Linotype" panose="02040502050505030304" pitchFamily="18" charset="0"/>
            </a:endParaRPr>
          </a:p>
        </p:txBody>
      </p:sp>
      <p:sp>
        <p:nvSpPr>
          <p:cNvPr id="10" name="Title 1">
            <a:extLst>
              <a:ext uri="{FF2B5EF4-FFF2-40B4-BE49-F238E27FC236}">
                <a16:creationId xmlns:a16="http://schemas.microsoft.com/office/drawing/2014/main" id="{06C1BF47-2B51-493C-8888-5ED74A1D1655}"/>
              </a:ext>
            </a:extLst>
          </p:cNvPr>
          <p:cNvSpPr txBox="1">
            <a:spLocks/>
          </p:cNvSpPr>
          <p:nvPr/>
        </p:nvSpPr>
        <p:spPr>
          <a:xfrm>
            <a:off x="838196" y="2577638"/>
            <a:ext cx="10515600" cy="8881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solidFill>
                  <a:srgbClr val="0070C0"/>
                </a:solidFill>
                <a:latin typeface="Corbel" panose="020B0503020204020204" pitchFamily="34" charset="0"/>
              </a:rPr>
              <a:t>Open Book Publishers</a:t>
            </a:r>
          </a:p>
        </p:txBody>
      </p:sp>
      <p:sp>
        <p:nvSpPr>
          <p:cNvPr id="3" name="TextBox 2">
            <a:extLst>
              <a:ext uri="{FF2B5EF4-FFF2-40B4-BE49-F238E27FC236}">
                <a16:creationId xmlns:a16="http://schemas.microsoft.com/office/drawing/2014/main" id="{55173FB1-A967-07E1-C510-96B193405357}"/>
              </a:ext>
            </a:extLst>
          </p:cNvPr>
          <p:cNvSpPr txBox="1"/>
          <p:nvPr/>
        </p:nvSpPr>
        <p:spPr>
          <a:xfrm>
            <a:off x="1836583" y="3508131"/>
            <a:ext cx="8518825" cy="830997"/>
          </a:xfrm>
          <a:prstGeom prst="rect">
            <a:avLst/>
          </a:prstGeom>
          <a:noFill/>
        </p:spPr>
        <p:txBody>
          <a:bodyPr wrap="square">
            <a:spAutoFit/>
          </a:bodyPr>
          <a:lstStyle/>
          <a:p>
            <a:r>
              <a:rPr lang="en-GB" sz="4800" b="1" dirty="0">
                <a:solidFill>
                  <a:srgbClr val="0070C0"/>
                </a:solidFill>
                <a:latin typeface="Corbel" panose="020B0503020204020204" pitchFamily="34" charset="0"/>
              </a:rPr>
              <a:t>A mission-driven OA book press</a:t>
            </a:r>
            <a:endParaRPr lang="en-GB" sz="4800" b="1" dirty="0"/>
          </a:p>
        </p:txBody>
      </p:sp>
    </p:spTree>
    <p:extLst>
      <p:ext uri="{BB962C8B-B14F-4D97-AF65-F5344CB8AC3E}">
        <p14:creationId xmlns:p14="http://schemas.microsoft.com/office/powerpoint/2010/main" val="3935185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4EDD41-0715-82AD-5F19-D3D858FA0A4F}"/>
              </a:ext>
            </a:extLst>
          </p:cNvPr>
          <p:cNvSpPr/>
          <p:nvPr/>
        </p:nvSpPr>
        <p:spPr>
          <a:xfrm>
            <a:off x="-112102" y="-48840"/>
            <a:ext cx="12430125" cy="690684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5243145" y="187633"/>
            <a:ext cx="1504870" cy="1325563"/>
          </a:xfrm>
        </p:spPr>
        <p:txBody>
          <a:bodyPr/>
          <a:lstStyle/>
          <a:p>
            <a:r>
              <a:rPr lang="en-GB" b="1" dirty="0">
                <a:solidFill>
                  <a:schemeClr val="bg1"/>
                </a:solidFill>
                <a:latin typeface="Corbel" panose="020B0503020204020204" pitchFamily="34" charset="0"/>
              </a:rPr>
              <a:t>Links</a:t>
            </a:r>
            <a:endParaRPr lang="en-GB" dirty="0">
              <a:solidFill>
                <a:schemeClr val="bg1"/>
              </a:solidFill>
              <a:latin typeface="Corbel" panose="020B0503020204020204" pitchFamily="34" charset="0"/>
            </a:endParaRPr>
          </a:p>
        </p:txBody>
      </p:sp>
      <p:sp>
        <p:nvSpPr>
          <p:cNvPr id="7" name="Rectangle: Rounded Corners 6">
            <a:extLst>
              <a:ext uri="{FF2B5EF4-FFF2-40B4-BE49-F238E27FC236}">
                <a16:creationId xmlns:a16="http://schemas.microsoft.com/office/drawing/2014/main" id="{076520B2-0B41-A44D-9304-1736454F0039}"/>
              </a:ext>
            </a:extLst>
          </p:cNvPr>
          <p:cNvSpPr/>
          <p:nvPr/>
        </p:nvSpPr>
        <p:spPr>
          <a:xfrm>
            <a:off x="404445" y="1749669"/>
            <a:ext cx="11182271" cy="406204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845160" y="2000046"/>
            <a:ext cx="10515599" cy="5491001"/>
          </a:xfrm>
        </p:spPr>
        <p:txBody>
          <a:bodyPr>
            <a:normAutofit/>
          </a:bodyPr>
          <a:lstStyle/>
          <a:p>
            <a:pPr marL="342900" indent="-342900">
              <a:buFont typeface="Arial" panose="020B0604020202020204" pitchFamily="34" charset="0"/>
              <a:buChar char="•"/>
            </a:pPr>
            <a:r>
              <a:rPr lang="en-GB" sz="2200" dirty="0">
                <a:latin typeface="Corbel" panose="020B0503020204020204" pitchFamily="34" charset="0"/>
              </a:rPr>
              <a:t>Interview with Alessandra Tosi and Rupert Gatti, 2018: </a:t>
            </a:r>
            <a:r>
              <a:rPr lang="en-GB" sz="2200" dirty="0">
                <a:latin typeface="Corbel" panose="020B0503020204020204" pitchFamily="34" charset="0"/>
                <a:cs typeface="Palatino Linotype"/>
                <a:hlinkClick r:id="rId2"/>
              </a:rPr>
              <a:t>https://blogs.openbookpublishers.com/ten-years-of-obp-an-interview-with-alessandra-tosi-and-rupert-gatti/</a:t>
            </a:r>
            <a:r>
              <a:rPr lang="en-GB" sz="2200" dirty="0">
                <a:latin typeface="Corbel" panose="020B0503020204020204" pitchFamily="34" charset="0"/>
              </a:rPr>
              <a:t> </a:t>
            </a:r>
            <a:br>
              <a:rPr lang="en-GB" sz="2200" dirty="0">
                <a:latin typeface="Corbel" panose="020B0503020204020204" pitchFamily="34" charset="0"/>
              </a:rPr>
            </a:br>
            <a:endParaRPr lang="en-GB" sz="2200" dirty="0">
              <a:latin typeface="Corbel" panose="020B0503020204020204" pitchFamily="34" charset="0"/>
            </a:endParaRPr>
          </a:p>
          <a:p>
            <a:pPr marL="285750" indent="-285750">
              <a:buFont typeface="Arial" panose="020B0604020202020204" pitchFamily="34" charset="0"/>
              <a:buChar char="•"/>
            </a:pPr>
            <a:r>
              <a:rPr lang="en-GB" sz="2200" dirty="0">
                <a:latin typeface="Corbel" panose="020B0503020204020204" pitchFamily="34" charset="0"/>
              </a:rPr>
              <a:t>Blog post by series editor Geoffrey Khan, 2024: </a:t>
            </a:r>
            <a:r>
              <a:rPr lang="en-GB" sz="2200" dirty="0">
                <a:latin typeface="Corbel" panose="020B0503020204020204" pitchFamily="34" charset="0"/>
                <a:hlinkClick r:id="rId2"/>
              </a:rPr>
              <a:t>https://openaccessbooksnetwork.hcommons.org/2024/02/20/open-access-book-publishing-a-series-editor-writes/</a:t>
            </a:r>
            <a:r>
              <a:rPr lang="en-GB" sz="2200" dirty="0">
                <a:latin typeface="Corbel" panose="020B0503020204020204" pitchFamily="34" charset="0"/>
              </a:rPr>
              <a:t> </a:t>
            </a:r>
          </a:p>
          <a:p>
            <a:pPr marL="285750" indent="-285750">
              <a:buFont typeface="Arial" panose="020B0604020202020204" pitchFamily="34" charset="0"/>
              <a:buChar char="•"/>
            </a:pPr>
            <a:endParaRPr lang="en-GB" sz="2200" dirty="0">
              <a:latin typeface="Corbel" panose="020B0503020204020204" pitchFamily="34" charset="0"/>
            </a:endParaRPr>
          </a:p>
          <a:p>
            <a:pPr marL="285750" indent="-285750">
              <a:buFont typeface="Arial" panose="020B0604020202020204" pitchFamily="34" charset="0"/>
              <a:buChar char="•"/>
            </a:pPr>
            <a:r>
              <a:rPr lang="en-GB" sz="2200" dirty="0">
                <a:latin typeface="Corbel" panose="020B0503020204020204" pitchFamily="34" charset="0"/>
              </a:rPr>
              <a:t>Author Success Stories collection, Open Access Books Toolkit: </a:t>
            </a:r>
            <a:r>
              <a:rPr lang="en-GB" sz="2200" dirty="0">
                <a:latin typeface="Corbel" panose="020B0503020204020204" pitchFamily="34" charset="0"/>
                <a:hlinkClick r:id="rId2"/>
              </a:rPr>
              <a:t>https://www.oabooks-toolkit.org/Open-acces-for-books/7555171-author-success-stories</a:t>
            </a:r>
            <a:r>
              <a:rPr lang="en-GB" sz="2200" dirty="0">
                <a:latin typeface="Corbel" panose="020B0503020204020204" pitchFamily="34" charset="0"/>
              </a:rPr>
              <a:t> </a:t>
            </a:r>
          </a:p>
        </p:txBody>
      </p:sp>
      <p:pic>
        <p:nvPicPr>
          <p:cNvPr id="6" name="Picture 5">
            <a:extLst>
              <a:ext uri="{FF2B5EF4-FFF2-40B4-BE49-F238E27FC236}">
                <a16:creationId xmlns:a16="http://schemas.microsoft.com/office/drawing/2014/main" id="{0998363A-8EBF-63E3-A972-45DD9C7FB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0885" y="96750"/>
            <a:ext cx="853442" cy="938786"/>
          </a:xfrm>
          <a:prstGeom prst="rect">
            <a:avLst/>
          </a:prstGeom>
        </p:spPr>
      </p:pic>
    </p:spTree>
    <p:extLst>
      <p:ext uri="{BB962C8B-B14F-4D97-AF65-F5344CB8AC3E}">
        <p14:creationId xmlns:p14="http://schemas.microsoft.com/office/powerpoint/2010/main" val="2115948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69" y="618794"/>
            <a:ext cx="10515600" cy="2251530"/>
          </a:xfrm>
        </p:spPr>
        <p:txBody>
          <a:bodyPr/>
          <a:lstStyle/>
          <a:p>
            <a:pPr>
              <a:lnSpc>
                <a:spcPct val="150000"/>
              </a:lnSpc>
            </a:pPr>
            <a:r>
              <a:rPr lang="en-GB" dirty="0">
                <a:solidFill>
                  <a:srgbClr val="0070C0"/>
                </a:solidFill>
                <a:latin typeface="Corbel" panose="020B0503020204020204" pitchFamily="34" charset="0"/>
              </a:rPr>
              <a:t>Thank you for listening!</a:t>
            </a:r>
            <a:br>
              <a:rPr lang="en-GB" dirty="0">
                <a:solidFill>
                  <a:srgbClr val="0070C0"/>
                </a:solidFill>
                <a:latin typeface="Corbel" panose="020B0503020204020204" pitchFamily="34" charset="0"/>
              </a:rPr>
            </a:br>
            <a:r>
              <a:rPr lang="en-GB" dirty="0">
                <a:solidFill>
                  <a:srgbClr val="0070C0"/>
                </a:solidFill>
                <a:latin typeface="Corbel" panose="020B0503020204020204" pitchFamily="34" charset="0"/>
              </a:rPr>
              <a:t>Any questions…?</a:t>
            </a:r>
          </a:p>
        </p:txBody>
      </p:sp>
      <p:pic>
        <p:nvPicPr>
          <p:cNvPr id="4" name="Picture 1">
            <a:extLst>
              <a:ext uri="{FF2B5EF4-FFF2-40B4-BE49-F238E27FC236}">
                <a16:creationId xmlns:a16="http://schemas.microsoft.com/office/drawing/2014/main" id="{69F420C5-BE16-48AC-A024-F4E9FFC50D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3900" y="188783"/>
            <a:ext cx="2343600" cy="62388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 name="Rectangle 6">
            <a:extLst>
              <a:ext uri="{FF2B5EF4-FFF2-40B4-BE49-F238E27FC236}">
                <a16:creationId xmlns:a16="http://schemas.microsoft.com/office/drawing/2014/main" id="{00EF7B30-E434-4148-B215-2A45DE40A432}"/>
              </a:ext>
            </a:extLst>
          </p:cNvPr>
          <p:cNvSpPr/>
          <p:nvPr/>
        </p:nvSpPr>
        <p:spPr>
          <a:xfrm>
            <a:off x="1532570" y="3793807"/>
            <a:ext cx="3503596"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orbel" panose="020B0503020204020204" pitchFamily="34" charset="0"/>
              </a:rPr>
              <a:t>lucy@openbookpublishers.com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orbel" panose="020B0503020204020204" pitchFamily="34" charset="0"/>
              </a:rPr>
              <a:t>www.openbookpublishers.com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0C0"/>
              </a:solidFill>
              <a:effectLst/>
              <a:uLnTx/>
              <a:uFillTx/>
              <a:latin typeface="Corbel" panose="020B0503020204020204" pitchFamily="34" charset="0"/>
            </a:endParaRPr>
          </a:p>
          <a:p>
            <a:pPr>
              <a:defRPr/>
            </a:pPr>
            <a:r>
              <a:rPr kumimoji="0" lang="en-GB" sz="1800" b="0" i="0" u="none" strike="noStrike" kern="1200" cap="none" spc="0" normalizeH="0" baseline="0" noProof="0" dirty="0">
                <a:ln>
                  <a:noFill/>
                </a:ln>
                <a:solidFill>
                  <a:srgbClr val="0070C0"/>
                </a:solidFill>
                <a:effectLst/>
                <a:uLnTx/>
                <a:uFillTx/>
                <a:latin typeface="Corbel" panose="020B0503020204020204" pitchFamily="34" charset="0"/>
              </a:rPr>
              <a:t>@alittleroad.bsky.social</a:t>
            </a:r>
          </a:p>
        </p:txBody>
      </p:sp>
      <p:pic>
        <p:nvPicPr>
          <p:cNvPr id="11" name="Picture 10">
            <a:extLst>
              <a:ext uri="{FF2B5EF4-FFF2-40B4-BE49-F238E27FC236}">
                <a16:creationId xmlns:a16="http://schemas.microsoft.com/office/drawing/2014/main" id="{8480F811-AF87-4F4A-9A70-C9CFDF0A3D95}"/>
              </a:ext>
            </a:extLst>
          </p:cNvPr>
          <p:cNvPicPr>
            <a:picLocks noChangeAspect="1"/>
          </p:cNvPicPr>
          <p:nvPr/>
        </p:nvPicPr>
        <p:blipFill>
          <a:blip r:embed="rId4"/>
          <a:stretch>
            <a:fillRect/>
          </a:stretch>
        </p:blipFill>
        <p:spPr>
          <a:xfrm>
            <a:off x="591780" y="4481255"/>
            <a:ext cx="691897" cy="661423"/>
          </a:xfrm>
          <a:prstGeom prst="rect">
            <a:avLst/>
          </a:prstGeom>
        </p:spPr>
      </p:pic>
      <p:pic>
        <p:nvPicPr>
          <p:cNvPr id="18" name="Picture 17">
            <a:extLst>
              <a:ext uri="{FF2B5EF4-FFF2-40B4-BE49-F238E27FC236}">
                <a16:creationId xmlns:a16="http://schemas.microsoft.com/office/drawing/2014/main" id="{3B292CC0-B5EA-FF44-C0EE-E137D676A4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566" y="3784424"/>
            <a:ext cx="558280" cy="558280"/>
          </a:xfrm>
          <a:prstGeom prst="rect">
            <a:avLst/>
          </a:prstGeom>
        </p:spPr>
      </p:pic>
      <p:pic>
        <p:nvPicPr>
          <p:cNvPr id="3" name="Picture 2">
            <a:extLst>
              <a:ext uri="{FF2B5EF4-FFF2-40B4-BE49-F238E27FC236}">
                <a16:creationId xmlns:a16="http://schemas.microsoft.com/office/drawing/2014/main" id="{CC6D7A9E-E5EC-20DC-A158-2C797FAF57AF}"/>
              </a:ext>
            </a:extLst>
          </p:cNvPr>
          <p:cNvPicPr>
            <a:picLocks noChangeAspect="1"/>
          </p:cNvPicPr>
          <p:nvPr/>
        </p:nvPicPr>
        <p:blipFill>
          <a:blip r:embed="rId6"/>
          <a:stretch>
            <a:fillRect/>
          </a:stretch>
        </p:blipFill>
        <p:spPr>
          <a:xfrm>
            <a:off x="591780" y="5281229"/>
            <a:ext cx="691897" cy="701574"/>
          </a:xfrm>
          <a:prstGeom prst="rect">
            <a:avLst/>
          </a:prstGeom>
        </p:spPr>
      </p:pic>
    </p:spTree>
    <p:extLst>
      <p:ext uri="{BB962C8B-B14F-4D97-AF65-F5344CB8AC3E}">
        <p14:creationId xmlns:p14="http://schemas.microsoft.com/office/powerpoint/2010/main" val="2048657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782" y="414"/>
            <a:ext cx="10515600" cy="1325563"/>
          </a:xfrm>
        </p:spPr>
        <p:txBody>
          <a:bodyPr>
            <a:normAutofit/>
          </a:bodyPr>
          <a:lstStyle/>
          <a:p>
            <a:r>
              <a:rPr lang="en-GB" b="1" dirty="0">
                <a:solidFill>
                  <a:srgbClr val="0070C0"/>
                </a:solidFill>
                <a:latin typeface="Corbel" panose="020B0503020204020204" pitchFamily="34" charset="0"/>
              </a:rPr>
              <a:t>Open Book Publishers</a:t>
            </a:r>
          </a:p>
        </p:txBody>
      </p:sp>
      <p:sp>
        <p:nvSpPr>
          <p:cNvPr id="3" name="Content Placeholder 2"/>
          <p:cNvSpPr>
            <a:spLocks noGrp="1"/>
          </p:cNvSpPr>
          <p:nvPr>
            <p:ph idx="1"/>
          </p:nvPr>
        </p:nvSpPr>
        <p:spPr>
          <a:xfrm>
            <a:off x="1092782" y="1424354"/>
            <a:ext cx="5186299" cy="4752562"/>
          </a:xfrm>
        </p:spPr>
        <p:txBody>
          <a:bodyPr>
            <a:normAutofit/>
          </a:bodyPr>
          <a:lstStyle/>
          <a:p>
            <a:r>
              <a:rPr lang="en-GB" sz="2400" dirty="0">
                <a:latin typeface="Corbel" panose="020B0503020204020204" pitchFamily="34" charset="0"/>
                <a:cs typeface="Palatino Linotype"/>
              </a:rPr>
              <a:t>A leading independent open access press, based in the UK</a:t>
            </a:r>
            <a:br>
              <a:rPr lang="en-GB" sz="2400" dirty="0">
                <a:latin typeface="Corbel" panose="020B0503020204020204" pitchFamily="34" charset="0"/>
                <a:cs typeface="Palatino Linotype"/>
              </a:rPr>
            </a:br>
            <a:endParaRPr lang="en-GB" sz="2400" dirty="0">
              <a:latin typeface="Corbel" panose="020B0503020204020204" pitchFamily="34" charset="0"/>
              <a:cs typeface="Palatino Linotype"/>
            </a:endParaRPr>
          </a:p>
          <a:p>
            <a:r>
              <a:rPr lang="en-GB" sz="2400" dirty="0">
                <a:latin typeface="Corbel" panose="020B0503020204020204" pitchFamily="34" charset="0"/>
                <a:cs typeface="Palatino Linotype"/>
              </a:rPr>
              <a:t>Founded in 2008 in Cambridge</a:t>
            </a:r>
            <a:br>
              <a:rPr lang="en-GB" sz="2400" dirty="0">
                <a:latin typeface="Corbel" panose="020B0503020204020204" pitchFamily="34" charset="0"/>
                <a:cs typeface="Palatino Linotype"/>
              </a:rPr>
            </a:br>
            <a:endParaRPr lang="en-GB" sz="2400" dirty="0">
              <a:latin typeface="Corbel" panose="020B0503020204020204" pitchFamily="34" charset="0"/>
              <a:cs typeface="Palatino Linotype"/>
            </a:endParaRPr>
          </a:p>
          <a:p>
            <a:r>
              <a:rPr lang="en-GB" sz="2400" dirty="0">
                <a:latin typeface="Corbel" panose="020B0503020204020204" pitchFamily="34" charset="0"/>
                <a:cs typeface="Palatino Linotype"/>
              </a:rPr>
              <a:t>Scholar-led, non-profit</a:t>
            </a:r>
            <a:br>
              <a:rPr lang="en-GB" sz="2400" dirty="0">
                <a:latin typeface="Corbel" panose="020B0503020204020204" pitchFamily="34" charset="0"/>
                <a:cs typeface="Palatino Linotype"/>
              </a:rPr>
            </a:br>
            <a:endParaRPr lang="en-GB" sz="2400" dirty="0">
              <a:latin typeface="Corbel" panose="020B0503020204020204" pitchFamily="34" charset="0"/>
              <a:cs typeface="Palatino Linotype"/>
            </a:endParaRPr>
          </a:p>
          <a:p>
            <a:r>
              <a:rPr lang="en-GB" sz="2400" b="1" dirty="0">
                <a:solidFill>
                  <a:srgbClr val="0070C0"/>
                </a:solidFill>
                <a:latin typeface="Corbel" panose="020B0503020204020204" pitchFamily="34" charset="0"/>
                <a:cs typeface="Palatino Linotype"/>
              </a:rPr>
              <a:t>Mission-driven: aim to make high-quality academic books freely accessible everywhere</a:t>
            </a:r>
          </a:p>
        </p:txBody>
      </p:sp>
      <p:pic>
        <p:nvPicPr>
          <p:cNvPr id="4" name="Picture 1">
            <a:extLst>
              <a:ext uri="{FF2B5EF4-FFF2-40B4-BE49-F238E27FC236}">
                <a16:creationId xmlns:a16="http://schemas.microsoft.com/office/drawing/2014/main" id="{69F420C5-BE16-48AC-A024-F4E9FFC50D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3900" y="188783"/>
            <a:ext cx="2343600" cy="62388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 name="Picture 6">
            <a:extLst>
              <a:ext uri="{FF2B5EF4-FFF2-40B4-BE49-F238E27FC236}">
                <a16:creationId xmlns:a16="http://schemas.microsoft.com/office/drawing/2014/main" id="{6BA2D142-F47C-4251-A4A1-223A518CCF3C}"/>
              </a:ext>
            </a:extLst>
          </p:cNvPr>
          <p:cNvPicPr>
            <a:picLocks noChangeAspect="1"/>
          </p:cNvPicPr>
          <p:nvPr/>
        </p:nvPicPr>
        <p:blipFill>
          <a:blip r:embed="rId4"/>
          <a:stretch>
            <a:fillRect/>
          </a:stretch>
        </p:blipFill>
        <p:spPr>
          <a:xfrm>
            <a:off x="6730408" y="1424354"/>
            <a:ext cx="4200965" cy="3275328"/>
          </a:xfrm>
          <a:prstGeom prst="rect">
            <a:avLst/>
          </a:prstGeom>
        </p:spPr>
      </p:pic>
      <p:sp>
        <p:nvSpPr>
          <p:cNvPr id="5" name="Subtitle 2">
            <a:extLst>
              <a:ext uri="{FF2B5EF4-FFF2-40B4-BE49-F238E27FC236}">
                <a16:creationId xmlns:a16="http://schemas.microsoft.com/office/drawing/2014/main" id="{196825E9-17BB-2473-1D59-60B45291FE4D}"/>
              </a:ext>
            </a:extLst>
          </p:cNvPr>
          <p:cNvSpPr txBox="1">
            <a:spLocks/>
          </p:cNvSpPr>
          <p:nvPr/>
        </p:nvSpPr>
        <p:spPr>
          <a:xfrm>
            <a:off x="7250193" y="4729373"/>
            <a:ext cx="3226464" cy="3942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200" dirty="0">
                <a:latin typeface="Corbel" panose="020B0503020204020204" pitchFamily="34" charset="0"/>
              </a:rPr>
              <a:t>Rupert Gatti, William St Clair and Alessandra Tosi</a:t>
            </a:r>
          </a:p>
        </p:txBody>
      </p:sp>
      <p:sp>
        <p:nvSpPr>
          <p:cNvPr id="6" name="Rectangle 5">
            <a:extLst>
              <a:ext uri="{FF2B5EF4-FFF2-40B4-BE49-F238E27FC236}">
                <a16:creationId xmlns:a16="http://schemas.microsoft.com/office/drawing/2014/main" id="{61B3F986-BA90-799A-D562-3BBB714D2796}"/>
              </a:ext>
            </a:extLst>
          </p:cNvPr>
          <p:cNvSpPr/>
          <p:nvPr/>
        </p:nvSpPr>
        <p:spPr>
          <a:xfrm>
            <a:off x="-70338" y="5814641"/>
            <a:ext cx="12335607" cy="1210413"/>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827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4EDD41-0715-82AD-5F19-D3D858FA0A4F}"/>
              </a:ext>
            </a:extLst>
          </p:cNvPr>
          <p:cNvSpPr/>
          <p:nvPr/>
        </p:nvSpPr>
        <p:spPr>
          <a:xfrm>
            <a:off x="-112102" y="-48840"/>
            <a:ext cx="12430125" cy="690684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605284" y="-66425"/>
            <a:ext cx="10515600" cy="1325563"/>
          </a:xfrm>
        </p:spPr>
        <p:txBody>
          <a:bodyPr/>
          <a:lstStyle/>
          <a:p>
            <a:r>
              <a:rPr lang="en-GB" b="1" dirty="0">
                <a:solidFill>
                  <a:schemeClr val="bg1"/>
                </a:solidFill>
                <a:latin typeface="Corbel" panose="020B0503020204020204" pitchFamily="34" charset="0"/>
              </a:rPr>
              <a:t>Why open access?</a:t>
            </a:r>
            <a:endParaRPr lang="en-GB" dirty="0">
              <a:solidFill>
                <a:schemeClr val="bg1"/>
              </a:solidFill>
              <a:latin typeface="Corbel" panose="020B0503020204020204" pitchFamily="34" charset="0"/>
            </a:endParaRPr>
          </a:p>
        </p:txBody>
      </p:sp>
      <p:sp>
        <p:nvSpPr>
          <p:cNvPr id="7" name="Rectangle: Rounded Corners 6">
            <a:extLst>
              <a:ext uri="{FF2B5EF4-FFF2-40B4-BE49-F238E27FC236}">
                <a16:creationId xmlns:a16="http://schemas.microsoft.com/office/drawing/2014/main" id="{076520B2-0B41-A44D-9304-1736454F0039}"/>
              </a:ext>
            </a:extLst>
          </p:cNvPr>
          <p:cNvSpPr/>
          <p:nvPr/>
        </p:nvSpPr>
        <p:spPr>
          <a:xfrm>
            <a:off x="404445" y="1186960"/>
            <a:ext cx="11182271" cy="5169878"/>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842675" y="1384585"/>
            <a:ext cx="10515599" cy="4857954"/>
          </a:xfrm>
        </p:spPr>
        <p:txBody>
          <a:bodyPr>
            <a:normAutofit/>
          </a:bodyPr>
          <a:lstStyle/>
          <a:p>
            <a:r>
              <a:rPr lang="en-GB" sz="2200" dirty="0">
                <a:latin typeface="Corbel" panose="020B0503020204020204" pitchFamily="34" charset="0"/>
                <a:cs typeface="Palatino Linotype"/>
              </a:rPr>
              <a:t>Frustrated by experiences as authors: believed open access offered something better</a:t>
            </a:r>
            <a:br>
              <a:rPr lang="en-GB" sz="2200" dirty="0">
                <a:latin typeface="Corbel" panose="020B0503020204020204" pitchFamily="34" charset="0"/>
                <a:cs typeface="Palatino Linotype"/>
              </a:rPr>
            </a:br>
            <a:endParaRPr lang="en-GB" sz="2200" dirty="0">
              <a:latin typeface="Corbel" panose="020B0503020204020204" pitchFamily="34" charset="0"/>
              <a:cs typeface="Palatino Linotype"/>
            </a:endParaRPr>
          </a:p>
          <a:p>
            <a:r>
              <a:rPr lang="en-GB" sz="2200" dirty="0">
                <a:latin typeface="Corbel" panose="020B0503020204020204" pitchFamily="34" charset="0"/>
                <a:cs typeface="Palatino Linotype"/>
              </a:rPr>
              <a:t>“If academics don’t do anything, who else is going to do it for them?”</a:t>
            </a:r>
            <a:br>
              <a:rPr lang="en-GB" sz="2200" dirty="0">
                <a:latin typeface="Corbel" panose="020B0503020204020204" pitchFamily="34" charset="0"/>
                <a:cs typeface="Palatino Linotype"/>
              </a:rPr>
            </a:br>
            <a:endParaRPr lang="en-GB" sz="2200" dirty="0">
              <a:latin typeface="Corbel" panose="020B0503020204020204" pitchFamily="34" charset="0"/>
              <a:cs typeface="Palatino Linotype"/>
            </a:endParaRPr>
          </a:p>
          <a:p>
            <a:r>
              <a:rPr lang="en-GB" sz="2200" dirty="0">
                <a:latin typeface="Corbel" panose="020B0503020204020204" pitchFamily="34" charset="0"/>
                <a:cs typeface="Palatino Linotype"/>
              </a:rPr>
              <a:t>Readership numbers and author responses show that there is a demand</a:t>
            </a:r>
            <a:br>
              <a:rPr lang="en-GB" sz="2200" dirty="0">
                <a:latin typeface="Corbel" panose="020B0503020204020204" pitchFamily="34" charset="0"/>
                <a:cs typeface="Palatino Linotype"/>
              </a:rPr>
            </a:br>
            <a:endParaRPr lang="en-GB" sz="2200" dirty="0">
              <a:latin typeface="Corbel" panose="020B0503020204020204" pitchFamily="34" charset="0"/>
              <a:cs typeface="Palatino Linotype"/>
            </a:endParaRPr>
          </a:p>
          <a:p>
            <a:r>
              <a:rPr lang="en-GB" sz="2200" dirty="0">
                <a:latin typeface="Corbel" panose="020B0503020204020204" pitchFamily="34" charset="0"/>
                <a:cs typeface="Palatino Linotype"/>
              </a:rPr>
              <a:t>Built a reputation as experts in open access book publishing:</a:t>
            </a:r>
          </a:p>
          <a:p>
            <a:pPr lvl="1"/>
            <a:r>
              <a:rPr lang="en-GB" sz="2000" dirty="0">
                <a:latin typeface="Corbel" panose="020B0503020204020204" pitchFamily="34" charset="0"/>
                <a:cs typeface="Palatino Linotype"/>
              </a:rPr>
              <a:t>Policy contributions, advisory boards: UK committees and white papers, PALOMERA</a:t>
            </a:r>
          </a:p>
          <a:p>
            <a:pPr lvl="1"/>
            <a:r>
              <a:rPr lang="en-GB" sz="2000" dirty="0">
                <a:latin typeface="Corbel" panose="020B0503020204020204" pitchFamily="34" charset="0"/>
                <a:cs typeface="Palatino Linotype"/>
              </a:rPr>
              <a:t>Consultancy for presses/organisations that ask our advice (we generally don’t charge)</a:t>
            </a:r>
          </a:p>
          <a:p>
            <a:pPr lvl="1"/>
            <a:r>
              <a:rPr lang="en-GB" sz="2000" dirty="0">
                <a:latin typeface="Corbel" panose="020B0503020204020204" pitchFamily="34" charset="0"/>
                <a:cs typeface="Palatino Linotype"/>
              </a:rPr>
              <a:t>Community-building: </a:t>
            </a:r>
            <a:r>
              <a:rPr lang="en-GB" sz="2000" dirty="0" err="1">
                <a:latin typeface="Corbel" panose="020B0503020204020204" pitchFamily="34" charset="0"/>
                <a:cs typeface="Palatino Linotype"/>
              </a:rPr>
              <a:t>ScholarLed</a:t>
            </a:r>
            <a:r>
              <a:rPr lang="en-GB" sz="2000" dirty="0">
                <a:latin typeface="Corbel" panose="020B0503020204020204" pitchFamily="34" charset="0"/>
                <a:cs typeface="Palatino Linotype"/>
              </a:rPr>
              <a:t>, the Open Access Books Network</a:t>
            </a:r>
          </a:p>
          <a:p>
            <a:pPr lvl="1"/>
            <a:r>
              <a:rPr lang="en-GB" sz="2000" dirty="0">
                <a:latin typeface="Corbel" panose="020B0503020204020204" pitchFamily="34" charset="0"/>
                <a:cs typeface="Palatino Linotype"/>
              </a:rPr>
              <a:t>Infrastructure-building: </a:t>
            </a:r>
            <a:r>
              <a:rPr lang="en-GB" sz="2000" dirty="0" err="1">
                <a:latin typeface="Corbel" panose="020B0503020204020204" pitchFamily="34" charset="0"/>
                <a:cs typeface="Palatino Linotype"/>
              </a:rPr>
              <a:t>Copim</a:t>
            </a:r>
            <a:r>
              <a:rPr lang="en-GB" sz="2000" dirty="0">
                <a:latin typeface="Corbel" panose="020B0503020204020204" pitchFamily="34" charset="0"/>
                <a:cs typeface="Palatino Linotype"/>
              </a:rPr>
              <a:t>, Thoth Open Metadata, Open Book Collective</a:t>
            </a:r>
            <a:br>
              <a:rPr lang="en-GB" sz="2200" dirty="0">
                <a:latin typeface="Corbel" panose="020B0503020204020204" pitchFamily="34" charset="0"/>
                <a:cs typeface="Palatino Linotype"/>
              </a:rPr>
            </a:br>
            <a:endParaRPr lang="en-GB" sz="2200" dirty="0">
              <a:latin typeface="Corbel" panose="020B0503020204020204" pitchFamily="34" charset="0"/>
              <a:cs typeface="Palatino Linotype"/>
            </a:endParaRPr>
          </a:p>
          <a:p>
            <a:r>
              <a:rPr lang="en-GB" sz="2200" b="1" dirty="0">
                <a:latin typeface="Corbel" panose="020B0503020204020204" pitchFamily="34" charset="0"/>
                <a:cs typeface="Palatino Linotype"/>
              </a:rPr>
              <a:t>We do these things to support the mission of the press</a:t>
            </a:r>
            <a:endParaRPr lang="en-GB" sz="2200" u="sng" dirty="0">
              <a:latin typeface="Corbel" panose="020B0503020204020204" pitchFamily="34" charset="0"/>
            </a:endParaRPr>
          </a:p>
        </p:txBody>
      </p:sp>
      <p:pic>
        <p:nvPicPr>
          <p:cNvPr id="6" name="Picture 5">
            <a:extLst>
              <a:ext uri="{FF2B5EF4-FFF2-40B4-BE49-F238E27FC236}">
                <a16:creationId xmlns:a16="http://schemas.microsoft.com/office/drawing/2014/main" id="{0998363A-8EBF-63E3-A972-45DD9C7FBD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0885" y="96750"/>
            <a:ext cx="853442" cy="938786"/>
          </a:xfrm>
          <a:prstGeom prst="rect">
            <a:avLst/>
          </a:prstGeom>
        </p:spPr>
      </p:pic>
    </p:spTree>
    <p:extLst>
      <p:ext uri="{BB962C8B-B14F-4D97-AF65-F5344CB8AC3E}">
        <p14:creationId xmlns:p14="http://schemas.microsoft.com/office/powerpoint/2010/main" val="1914604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283" y="14224"/>
            <a:ext cx="10515600" cy="1325563"/>
          </a:xfrm>
        </p:spPr>
        <p:txBody>
          <a:bodyPr/>
          <a:lstStyle/>
          <a:p>
            <a:r>
              <a:rPr lang="en-GB" b="1" dirty="0">
                <a:solidFill>
                  <a:srgbClr val="0070C0"/>
                </a:solidFill>
                <a:latin typeface="Corbel" panose="020B0503020204020204" pitchFamily="34" charset="0"/>
              </a:rPr>
              <a:t>Growth over time</a:t>
            </a:r>
            <a:endParaRPr lang="en-GB" dirty="0">
              <a:solidFill>
                <a:srgbClr val="0070C0"/>
              </a:solidFill>
              <a:latin typeface="Corbel" panose="020B0503020204020204" pitchFamily="34" charset="0"/>
            </a:endParaRPr>
          </a:p>
        </p:txBody>
      </p:sp>
      <p:pic>
        <p:nvPicPr>
          <p:cNvPr id="6" name="Picture 5">
            <a:extLst>
              <a:ext uri="{FF2B5EF4-FFF2-40B4-BE49-F238E27FC236}">
                <a16:creationId xmlns:a16="http://schemas.microsoft.com/office/drawing/2014/main" id="{0998363A-8EBF-63E3-A972-45DD9C7FBD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0885" y="96750"/>
            <a:ext cx="853442" cy="938786"/>
          </a:xfrm>
          <a:prstGeom prst="rect">
            <a:avLst/>
          </a:prstGeom>
        </p:spPr>
      </p:pic>
      <p:pic>
        <p:nvPicPr>
          <p:cNvPr id="11" name="Picture 10">
            <a:extLst>
              <a:ext uri="{FF2B5EF4-FFF2-40B4-BE49-F238E27FC236}">
                <a16:creationId xmlns:a16="http://schemas.microsoft.com/office/drawing/2014/main" id="{863B83BE-F4C7-9B9B-239C-74287CECC5FE}"/>
              </a:ext>
            </a:extLst>
          </p:cNvPr>
          <p:cNvPicPr>
            <a:picLocks noChangeAspect="1"/>
          </p:cNvPicPr>
          <p:nvPr/>
        </p:nvPicPr>
        <p:blipFill>
          <a:blip r:embed="rId3"/>
          <a:stretch>
            <a:fillRect/>
          </a:stretch>
        </p:blipFill>
        <p:spPr>
          <a:xfrm>
            <a:off x="1458384" y="1488550"/>
            <a:ext cx="8809399" cy="4692444"/>
          </a:xfrm>
          <a:prstGeom prst="rect">
            <a:avLst/>
          </a:prstGeom>
        </p:spPr>
      </p:pic>
    </p:spTree>
    <p:extLst>
      <p:ext uri="{BB962C8B-B14F-4D97-AF65-F5344CB8AC3E}">
        <p14:creationId xmlns:p14="http://schemas.microsoft.com/office/powerpoint/2010/main" val="1947484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FFBEC0-4A14-5E0C-FB38-7DD7F0A41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8" y="0"/>
            <a:ext cx="12381257" cy="8085212"/>
          </a:xfrm>
          <a:prstGeom prst="rect">
            <a:avLst/>
          </a:prstGeom>
        </p:spPr>
      </p:pic>
      <p:sp>
        <p:nvSpPr>
          <p:cNvPr id="2" name="Title 1"/>
          <p:cNvSpPr>
            <a:spLocks noGrp="1"/>
          </p:cNvSpPr>
          <p:nvPr>
            <p:ph type="title"/>
          </p:nvPr>
        </p:nvSpPr>
        <p:spPr>
          <a:xfrm>
            <a:off x="385597" y="-105090"/>
            <a:ext cx="10515600" cy="1325563"/>
          </a:xfrm>
        </p:spPr>
        <p:txBody>
          <a:bodyPr>
            <a:normAutofit/>
          </a:bodyPr>
          <a:lstStyle/>
          <a:p>
            <a:r>
              <a:rPr lang="en-GB" sz="5400" b="1" dirty="0">
                <a:solidFill>
                  <a:srgbClr val="0070C0"/>
                </a:solidFill>
                <a:latin typeface="Corbel" panose="020B0503020204020204" pitchFamily="34" charset="0"/>
              </a:rPr>
              <a:t>Where are we now?</a:t>
            </a:r>
          </a:p>
        </p:txBody>
      </p:sp>
      <p:sp>
        <p:nvSpPr>
          <p:cNvPr id="6" name="Rectangle 5">
            <a:extLst>
              <a:ext uri="{FF2B5EF4-FFF2-40B4-BE49-F238E27FC236}">
                <a16:creationId xmlns:a16="http://schemas.microsoft.com/office/drawing/2014/main" id="{61B3F986-BA90-799A-D562-3BBB714D2796}"/>
              </a:ext>
            </a:extLst>
          </p:cNvPr>
          <p:cNvSpPr/>
          <p:nvPr/>
        </p:nvSpPr>
        <p:spPr>
          <a:xfrm>
            <a:off x="-71803" y="1125418"/>
            <a:ext cx="9180634" cy="664752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244921" y="1360607"/>
            <a:ext cx="8644102" cy="5954595"/>
          </a:xfrm>
        </p:spPr>
        <p:txBody>
          <a:bodyPr>
            <a:normAutofit/>
          </a:bodyPr>
          <a:lstStyle/>
          <a:p>
            <a:r>
              <a:rPr lang="en-GB" sz="2400" dirty="0">
                <a:solidFill>
                  <a:schemeClr val="bg1"/>
                </a:solidFill>
                <a:latin typeface="Corbel" panose="020B0503020204020204" pitchFamily="34" charset="0"/>
                <a:cs typeface="Palatino Linotype"/>
              </a:rPr>
              <a:t>Around 50 peer-reviewed books per year (over 350 books in total)</a:t>
            </a:r>
            <a:br>
              <a:rPr lang="en-GB" sz="2000" dirty="0">
                <a:solidFill>
                  <a:schemeClr val="bg1"/>
                </a:solidFill>
                <a:latin typeface="Corbel" panose="020B0503020204020204" pitchFamily="34" charset="0"/>
                <a:cs typeface="Palatino Linotype"/>
              </a:rPr>
            </a:br>
            <a:endParaRPr lang="en-GB" sz="2000" dirty="0">
              <a:solidFill>
                <a:schemeClr val="bg1"/>
              </a:solidFill>
              <a:latin typeface="Corbel" panose="020B0503020204020204" pitchFamily="34" charset="0"/>
              <a:cs typeface="Palatino Linotype"/>
            </a:endParaRPr>
          </a:p>
          <a:p>
            <a:r>
              <a:rPr lang="en-GB" sz="2400" dirty="0">
                <a:solidFill>
                  <a:schemeClr val="bg1"/>
                </a:solidFill>
                <a:latin typeface="Corbel" panose="020B0503020204020204" pitchFamily="34" charset="0"/>
                <a:cs typeface="Palatino Linotype"/>
              </a:rPr>
              <a:t>All immediate OA: </a:t>
            </a:r>
          </a:p>
          <a:p>
            <a:pPr lvl="1"/>
            <a:r>
              <a:rPr lang="en-GB" sz="2000" dirty="0">
                <a:solidFill>
                  <a:schemeClr val="bg1"/>
                </a:solidFill>
                <a:latin typeface="Corbel" panose="020B0503020204020204" pitchFamily="34" charset="0"/>
                <a:cs typeface="Palatino Linotype"/>
              </a:rPr>
              <a:t>Creative Commons licences, authors retain copyright, </a:t>
            </a:r>
            <a:br>
              <a:rPr lang="en-GB" sz="2000" dirty="0">
                <a:solidFill>
                  <a:schemeClr val="bg1"/>
                </a:solidFill>
                <a:latin typeface="Corbel" panose="020B0503020204020204" pitchFamily="34" charset="0"/>
                <a:cs typeface="Palatino Linotype"/>
              </a:rPr>
            </a:br>
            <a:r>
              <a:rPr lang="en-GB" sz="2000" dirty="0">
                <a:solidFill>
                  <a:schemeClr val="bg1"/>
                </a:solidFill>
                <a:latin typeface="Corbel" panose="020B0503020204020204" pitchFamily="34" charset="0"/>
                <a:cs typeface="Palatino Linotype"/>
              </a:rPr>
              <a:t>non-exclusive license to publish</a:t>
            </a:r>
          </a:p>
          <a:p>
            <a:pPr lvl="1"/>
            <a:r>
              <a:rPr lang="en-GB" sz="2000" dirty="0">
                <a:solidFill>
                  <a:schemeClr val="bg1"/>
                </a:solidFill>
                <a:latin typeface="Corbel" panose="020B0503020204020204" pitchFamily="34" charset="0"/>
                <a:cs typeface="Palatino Linotype"/>
              </a:rPr>
              <a:t>No embargo</a:t>
            </a:r>
          </a:p>
          <a:p>
            <a:pPr lvl="1"/>
            <a:r>
              <a:rPr lang="en-GB" sz="2000" dirty="0">
                <a:solidFill>
                  <a:schemeClr val="bg1"/>
                </a:solidFill>
                <a:latin typeface="Corbel" panose="020B0503020204020204" pitchFamily="34" charset="0"/>
                <a:cs typeface="Palatino Linotype"/>
              </a:rPr>
              <a:t>Free PDF, HTML editions; paid-for paperback, hardback, EPUB</a:t>
            </a:r>
            <a:br>
              <a:rPr lang="en-GB" sz="2000" dirty="0">
                <a:solidFill>
                  <a:schemeClr val="bg1"/>
                </a:solidFill>
                <a:latin typeface="Corbel" panose="020B0503020204020204" pitchFamily="34" charset="0"/>
                <a:cs typeface="Palatino Linotype"/>
              </a:rPr>
            </a:br>
            <a:endParaRPr lang="en-GB" sz="2000" dirty="0">
              <a:solidFill>
                <a:schemeClr val="bg1"/>
              </a:solidFill>
              <a:latin typeface="Corbel" panose="020B0503020204020204" pitchFamily="34" charset="0"/>
              <a:cs typeface="Palatino Linotype"/>
            </a:endParaRPr>
          </a:p>
          <a:p>
            <a:r>
              <a:rPr lang="en-GB" sz="2400" dirty="0">
                <a:solidFill>
                  <a:schemeClr val="bg1"/>
                </a:solidFill>
                <a:latin typeface="Corbel" panose="020B0503020204020204" pitchFamily="34" charset="0"/>
              </a:rPr>
              <a:t>Accessed worldwide </a:t>
            </a:r>
            <a:r>
              <a:rPr lang="en-GB" sz="2400" b="1" dirty="0">
                <a:solidFill>
                  <a:schemeClr val="bg1"/>
                </a:solidFill>
                <a:latin typeface="Corbel" panose="020B0503020204020204" pitchFamily="34" charset="0"/>
              </a:rPr>
              <a:t>over 80,000 times each month</a:t>
            </a:r>
            <a:br>
              <a:rPr lang="en-GB" sz="2400" b="1" dirty="0">
                <a:solidFill>
                  <a:schemeClr val="bg1"/>
                </a:solidFill>
                <a:latin typeface="Corbel" panose="020B0503020204020204" pitchFamily="34" charset="0"/>
              </a:rPr>
            </a:br>
            <a:endParaRPr lang="en-GB" sz="2400" b="1" dirty="0">
              <a:solidFill>
                <a:schemeClr val="bg1"/>
              </a:solidFill>
              <a:latin typeface="Corbel" panose="020B0503020204020204" pitchFamily="34" charset="0"/>
            </a:endParaRPr>
          </a:p>
          <a:p>
            <a:r>
              <a:rPr lang="en-GB" sz="2400" dirty="0">
                <a:solidFill>
                  <a:schemeClr val="bg1"/>
                </a:solidFill>
                <a:latin typeface="Corbel" panose="020B0503020204020204" pitchFamily="34" charset="0"/>
              </a:rPr>
              <a:t>Available via open platforms and sales routes</a:t>
            </a:r>
          </a:p>
          <a:p>
            <a:pPr lvl="1"/>
            <a:r>
              <a:rPr lang="en-GB" sz="2000" dirty="0">
                <a:solidFill>
                  <a:schemeClr val="bg1"/>
                </a:solidFill>
                <a:latin typeface="Corbel" panose="020B0503020204020204" pitchFamily="34" charset="0"/>
              </a:rPr>
              <a:t>Google Scholar, OAPEN, Open Edition etc</a:t>
            </a:r>
          </a:p>
          <a:p>
            <a:pPr lvl="1"/>
            <a:r>
              <a:rPr lang="en-GB" sz="2000" dirty="0">
                <a:solidFill>
                  <a:schemeClr val="bg1"/>
                </a:solidFill>
                <a:latin typeface="Corbel" panose="020B0503020204020204" pitchFamily="34" charset="0"/>
              </a:rPr>
              <a:t>Amazon, our website, bookshops, museums etc</a:t>
            </a:r>
            <a:br>
              <a:rPr lang="en-GB" sz="2000" dirty="0">
                <a:solidFill>
                  <a:schemeClr val="bg1"/>
                </a:solidFill>
                <a:latin typeface="Corbel" panose="020B0503020204020204" pitchFamily="34" charset="0"/>
              </a:rPr>
            </a:br>
            <a:endParaRPr lang="en-GB" sz="2000" dirty="0">
              <a:solidFill>
                <a:schemeClr val="bg1"/>
              </a:solidFill>
              <a:latin typeface="Corbel" panose="020B0503020204020204" pitchFamily="34" charset="0"/>
            </a:endParaRPr>
          </a:p>
          <a:p>
            <a:r>
              <a:rPr lang="en-GB" sz="2400" dirty="0">
                <a:solidFill>
                  <a:schemeClr val="bg1"/>
                </a:solidFill>
                <a:latin typeface="Corbel" panose="020B0503020204020204" pitchFamily="34" charset="0"/>
              </a:rPr>
              <a:t>No charges for authors</a:t>
            </a:r>
          </a:p>
        </p:txBody>
      </p:sp>
      <p:pic>
        <p:nvPicPr>
          <p:cNvPr id="13" name="Graphic 12">
            <a:extLst>
              <a:ext uri="{FF2B5EF4-FFF2-40B4-BE49-F238E27FC236}">
                <a16:creationId xmlns:a16="http://schemas.microsoft.com/office/drawing/2014/main" id="{860BF85C-13DD-79B5-5AF8-249FF7ECE13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82805" y="193799"/>
            <a:ext cx="3124200" cy="1019175"/>
          </a:xfrm>
          <a:prstGeom prst="rect">
            <a:avLst/>
          </a:prstGeom>
        </p:spPr>
      </p:pic>
    </p:spTree>
    <p:extLst>
      <p:ext uri="{BB962C8B-B14F-4D97-AF65-F5344CB8AC3E}">
        <p14:creationId xmlns:p14="http://schemas.microsoft.com/office/powerpoint/2010/main" val="385938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6C6D779-3AEB-248A-4295-0CF006B55B9D}"/>
              </a:ext>
            </a:extLst>
          </p:cNvPr>
          <p:cNvSpPr>
            <a:spLocks noGrp="1"/>
          </p:cNvSpPr>
          <p:nvPr>
            <p:ph type="title"/>
          </p:nvPr>
        </p:nvSpPr>
        <p:spPr>
          <a:xfrm>
            <a:off x="444110" y="0"/>
            <a:ext cx="4420297" cy="1325563"/>
          </a:xfrm>
        </p:spPr>
        <p:txBody>
          <a:bodyPr>
            <a:noAutofit/>
          </a:bodyPr>
          <a:lstStyle/>
          <a:p>
            <a:r>
              <a:rPr lang="en-GB" dirty="0">
                <a:solidFill>
                  <a:srgbClr val="0070C0"/>
                </a:solidFill>
                <a:latin typeface="Corbel" panose="020B0503020204020204" pitchFamily="34" charset="0"/>
              </a:rPr>
              <a:t>Costs and revenue</a:t>
            </a:r>
          </a:p>
        </p:txBody>
      </p:sp>
      <p:sp>
        <p:nvSpPr>
          <p:cNvPr id="2" name="Rectangle 1">
            <a:extLst>
              <a:ext uri="{FF2B5EF4-FFF2-40B4-BE49-F238E27FC236}">
                <a16:creationId xmlns:a16="http://schemas.microsoft.com/office/drawing/2014/main" id="{4E03552E-FAC3-88B8-54A2-F7236431E1F3}"/>
              </a:ext>
            </a:extLst>
          </p:cNvPr>
          <p:cNvSpPr/>
          <p:nvPr/>
        </p:nvSpPr>
        <p:spPr>
          <a:xfrm>
            <a:off x="-70338" y="5814641"/>
            <a:ext cx="12335607" cy="1210413"/>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E06606A-585D-C870-E503-6C34D0E0A61F}"/>
              </a:ext>
            </a:extLst>
          </p:cNvPr>
          <p:cNvPicPr>
            <a:picLocks noChangeAspect="1"/>
          </p:cNvPicPr>
          <p:nvPr/>
        </p:nvPicPr>
        <p:blipFill>
          <a:blip r:embed="rId3"/>
          <a:srcRect t="6409"/>
          <a:stretch/>
        </p:blipFill>
        <p:spPr>
          <a:xfrm>
            <a:off x="5043327" y="870440"/>
            <a:ext cx="6645846" cy="4153370"/>
          </a:xfrm>
          <a:prstGeom prst="rect">
            <a:avLst/>
          </a:prstGeom>
        </p:spPr>
      </p:pic>
      <p:sp>
        <p:nvSpPr>
          <p:cNvPr id="9" name="TextBox 8">
            <a:extLst>
              <a:ext uri="{FF2B5EF4-FFF2-40B4-BE49-F238E27FC236}">
                <a16:creationId xmlns:a16="http://schemas.microsoft.com/office/drawing/2014/main" id="{48F8DAB0-258C-87B3-D6AA-8D5AFBA717AB}"/>
              </a:ext>
            </a:extLst>
          </p:cNvPr>
          <p:cNvSpPr txBox="1"/>
          <p:nvPr/>
        </p:nvSpPr>
        <p:spPr>
          <a:xfrm>
            <a:off x="444110" y="1491862"/>
            <a:ext cx="6368237" cy="327628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sz="2000" dirty="0">
                <a:latin typeface="Corbel" panose="020B0503020204020204" pitchFamily="34" charset="0"/>
              </a:rPr>
              <a:t>Financial year October 2022 – September 2023</a:t>
            </a:r>
          </a:p>
          <a:p>
            <a:pPr marL="285750" indent="-285750">
              <a:lnSpc>
                <a:spcPct val="150000"/>
              </a:lnSpc>
              <a:buFont typeface="Arial" panose="020B0604020202020204" pitchFamily="34" charset="0"/>
              <a:buChar char="•"/>
            </a:pPr>
            <a:r>
              <a:rPr lang="en-GB" sz="2000" dirty="0">
                <a:latin typeface="Corbel" panose="020B0503020204020204" pitchFamily="34" charset="0"/>
              </a:rPr>
              <a:t>Average cost per title: £5,500</a:t>
            </a:r>
          </a:p>
          <a:p>
            <a:pPr marL="285750" indent="-285750">
              <a:lnSpc>
                <a:spcPct val="150000"/>
              </a:lnSpc>
              <a:buFont typeface="Arial" panose="020B0604020202020204" pitchFamily="34" charset="0"/>
              <a:buChar char="•"/>
            </a:pPr>
            <a:r>
              <a:rPr lang="en-GB" sz="2000" dirty="0">
                <a:latin typeface="Corbel" panose="020B0503020204020204" pitchFamily="34" charset="0"/>
              </a:rPr>
              <a:t>49 titles (35 monographs, 15 edited collections </a:t>
            </a:r>
            <a:br>
              <a:rPr lang="en-GB" sz="2000" dirty="0">
                <a:latin typeface="Corbel" panose="020B0503020204020204" pitchFamily="34" charset="0"/>
              </a:rPr>
            </a:br>
            <a:r>
              <a:rPr lang="en-GB" sz="2000" dirty="0">
                <a:latin typeface="Corbel" panose="020B0503020204020204" pitchFamily="34" charset="0"/>
              </a:rPr>
              <a:t>&amp; 2 textbooks)</a:t>
            </a:r>
          </a:p>
          <a:p>
            <a:pPr marL="285750" indent="-285750">
              <a:lnSpc>
                <a:spcPct val="150000"/>
              </a:lnSpc>
              <a:buFont typeface="Arial" panose="020B0604020202020204" pitchFamily="34" charset="0"/>
              <a:buChar char="•"/>
            </a:pPr>
            <a:r>
              <a:rPr lang="en-GB" sz="2000" dirty="0">
                <a:latin typeface="Corbel" panose="020B0503020204020204" pitchFamily="34" charset="0"/>
              </a:rPr>
              <a:t>35 books had no funding attached</a:t>
            </a:r>
          </a:p>
          <a:p>
            <a:pPr marL="285750" indent="-285750">
              <a:lnSpc>
                <a:spcPct val="150000"/>
              </a:lnSpc>
              <a:buFont typeface="Arial" panose="020B0604020202020204" pitchFamily="34" charset="0"/>
              <a:buChar char="•"/>
            </a:pPr>
            <a:r>
              <a:rPr lang="en-GB" sz="2000" dirty="0">
                <a:latin typeface="Corbel" panose="020B0503020204020204" pitchFamily="34" charset="0"/>
              </a:rPr>
              <a:t>4 had partial funding; 10 were fully funded</a:t>
            </a:r>
          </a:p>
          <a:p>
            <a:pPr marL="285750" indent="-285750">
              <a:lnSpc>
                <a:spcPct val="150000"/>
              </a:lnSpc>
              <a:buFont typeface="Arial" panose="020B0604020202020204" pitchFamily="34" charset="0"/>
              <a:buChar char="•"/>
            </a:pPr>
            <a:r>
              <a:rPr lang="en-GB" sz="2000" dirty="0">
                <a:latin typeface="Corbel" panose="020B0503020204020204" pitchFamily="34" charset="0"/>
              </a:rPr>
              <a:t>Small surplus of about £13,000</a:t>
            </a:r>
          </a:p>
        </p:txBody>
      </p:sp>
    </p:spTree>
    <p:extLst>
      <p:ext uri="{BB962C8B-B14F-4D97-AF65-F5344CB8AC3E}">
        <p14:creationId xmlns:p14="http://schemas.microsoft.com/office/powerpoint/2010/main" val="17975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440D9F-DCC2-005A-4D72-2A2C53275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66015EFD-AB06-3917-D606-1B5C454A3AFA}"/>
              </a:ext>
            </a:extLst>
          </p:cNvPr>
          <p:cNvSpPr/>
          <p:nvPr/>
        </p:nvSpPr>
        <p:spPr>
          <a:xfrm>
            <a:off x="316523" y="1542408"/>
            <a:ext cx="11183815" cy="421882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9BDA1C69-AD98-4FB0-967A-2A651FE0534A}"/>
              </a:ext>
            </a:extLst>
          </p:cNvPr>
          <p:cNvSpPr>
            <a:spLocks noGrp="1"/>
          </p:cNvSpPr>
          <p:nvPr>
            <p:ph idx="1"/>
          </p:nvPr>
        </p:nvSpPr>
        <p:spPr>
          <a:xfrm>
            <a:off x="838200" y="1738186"/>
            <a:ext cx="10758854" cy="3827264"/>
          </a:xfrm>
        </p:spPr>
        <p:txBody>
          <a:bodyPr>
            <a:normAutofit fontScale="77500" lnSpcReduction="20000"/>
          </a:bodyPr>
          <a:lstStyle/>
          <a:p>
            <a:pPr>
              <a:lnSpc>
                <a:spcPct val="150000"/>
              </a:lnSpc>
            </a:pPr>
            <a:r>
              <a:rPr lang="en-GB" dirty="0">
                <a:latin typeface="Corbel" panose="020B0503020204020204" pitchFamily="34" charset="0"/>
              </a:rPr>
              <a:t>Over </a:t>
            </a:r>
            <a:r>
              <a:rPr lang="en-GB" b="1" dirty="0">
                <a:solidFill>
                  <a:srgbClr val="0070C0"/>
                </a:solidFill>
                <a:latin typeface="Corbel" panose="020B0503020204020204" pitchFamily="34" charset="0"/>
              </a:rPr>
              <a:t>270 library members</a:t>
            </a:r>
          </a:p>
          <a:p>
            <a:pPr>
              <a:lnSpc>
                <a:spcPct val="150000"/>
              </a:lnSpc>
            </a:pPr>
            <a:r>
              <a:rPr lang="en-GB" dirty="0">
                <a:latin typeface="Corbel" panose="020B0503020204020204" pitchFamily="34" charset="0"/>
              </a:rPr>
              <a:t>Libraries pay an annual fee for membership (tiered) (€400-800)</a:t>
            </a:r>
          </a:p>
          <a:p>
            <a:pPr>
              <a:lnSpc>
                <a:spcPct val="150000"/>
              </a:lnSpc>
            </a:pPr>
            <a:r>
              <a:rPr lang="en-GB" dirty="0">
                <a:latin typeface="Corbel" panose="020B0503020204020204" pitchFamily="34" charset="0"/>
              </a:rPr>
              <a:t>Free, perpetual access to all our digital editions for anyone on the network, </a:t>
            </a:r>
            <a:br>
              <a:rPr lang="en-GB" dirty="0">
                <a:latin typeface="Corbel" panose="020B0503020204020204" pitchFamily="34" charset="0"/>
              </a:rPr>
            </a:br>
            <a:r>
              <a:rPr lang="en-GB" dirty="0">
                <a:latin typeface="Corbel" panose="020B0503020204020204" pitchFamily="34" charset="0"/>
              </a:rPr>
              <a:t>plus discounts on paper copies</a:t>
            </a:r>
          </a:p>
          <a:p>
            <a:pPr>
              <a:lnSpc>
                <a:spcPct val="150000"/>
              </a:lnSpc>
            </a:pPr>
            <a:r>
              <a:rPr lang="en-GB" dirty="0">
                <a:latin typeface="Corbel" panose="020B0503020204020204" pitchFamily="34" charset="0"/>
              </a:rPr>
              <a:t>Metadata, outreach</a:t>
            </a:r>
          </a:p>
          <a:p>
            <a:pPr>
              <a:lnSpc>
                <a:spcPct val="150000"/>
              </a:lnSpc>
            </a:pPr>
            <a:r>
              <a:rPr lang="en-GB" dirty="0">
                <a:solidFill>
                  <a:srgbClr val="0070C0"/>
                </a:solidFill>
                <a:latin typeface="Corbel" panose="020B0503020204020204" pitchFamily="34" charset="0"/>
              </a:rPr>
              <a:t>Funding open access books </a:t>
            </a:r>
            <a:r>
              <a:rPr lang="en-GB" b="1" dirty="0">
                <a:solidFill>
                  <a:srgbClr val="0070C0"/>
                </a:solidFill>
                <a:latin typeface="Corbel" panose="020B0503020204020204" pitchFamily="34" charset="0"/>
              </a:rPr>
              <a:t>for everyone</a:t>
            </a:r>
          </a:p>
          <a:p>
            <a:pPr>
              <a:lnSpc>
                <a:spcPct val="150000"/>
              </a:lnSpc>
            </a:pPr>
            <a:r>
              <a:rPr lang="en-GB" dirty="0">
                <a:latin typeface="Corbel" panose="020B0503020204020204" pitchFamily="34" charset="0"/>
              </a:rPr>
              <a:t>Now the largest third of our income (35 books published last year with no other funding)</a:t>
            </a:r>
          </a:p>
          <a:p>
            <a:pPr>
              <a:lnSpc>
                <a:spcPct val="150000"/>
              </a:lnSpc>
            </a:pPr>
            <a:endParaRPr lang="en-GB" dirty="0">
              <a:latin typeface="Corbel" panose="020B0503020204020204" pitchFamily="34" charset="0"/>
            </a:endParaRPr>
          </a:p>
        </p:txBody>
      </p:sp>
      <p:sp>
        <p:nvSpPr>
          <p:cNvPr id="4" name="Title 1">
            <a:extLst>
              <a:ext uri="{FF2B5EF4-FFF2-40B4-BE49-F238E27FC236}">
                <a16:creationId xmlns:a16="http://schemas.microsoft.com/office/drawing/2014/main" id="{25D5D88A-4263-447F-997E-5DC4075C61A8}"/>
              </a:ext>
            </a:extLst>
          </p:cNvPr>
          <p:cNvSpPr txBox="1">
            <a:spLocks/>
          </p:cNvSpPr>
          <p:nvPr/>
        </p:nvSpPr>
        <p:spPr>
          <a:xfrm>
            <a:off x="838200" y="480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070C0"/>
                </a:solidFill>
                <a:latin typeface="Corbel" panose="020B0503020204020204" pitchFamily="34" charset="0"/>
              </a:rPr>
              <a:t>Library Membership Programme</a:t>
            </a:r>
          </a:p>
        </p:txBody>
      </p:sp>
      <p:pic>
        <p:nvPicPr>
          <p:cNvPr id="5" name="Picture 1">
            <a:extLst>
              <a:ext uri="{FF2B5EF4-FFF2-40B4-BE49-F238E27FC236}">
                <a16:creationId xmlns:a16="http://schemas.microsoft.com/office/drawing/2014/main" id="{1806548E-7B0B-467E-90E2-B9F1E0AABA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3900" y="188783"/>
            <a:ext cx="2343600" cy="62388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47097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4EDD41-0715-82AD-5F19-D3D858FA0A4F}"/>
              </a:ext>
            </a:extLst>
          </p:cNvPr>
          <p:cNvSpPr/>
          <p:nvPr/>
        </p:nvSpPr>
        <p:spPr>
          <a:xfrm>
            <a:off x="-112102" y="-48840"/>
            <a:ext cx="12430125" cy="690684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605284" y="-66425"/>
            <a:ext cx="10515600" cy="1325563"/>
          </a:xfrm>
        </p:spPr>
        <p:txBody>
          <a:bodyPr/>
          <a:lstStyle/>
          <a:p>
            <a:r>
              <a:rPr lang="en-US" b="1" dirty="0">
                <a:solidFill>
                  <a:schemeClr val="bg1"/>
                </a:solidFill>
                <a:latin typeface="Corbel" panose="020B0503020204020204" pitchFamily="34" charset="0"/>
              </a:rPr>
              <a:t>Collective models: P</a:t>
            </a:r>
            <a:r>
              <a:rPr lang="en-GB" b="1" dirty="0" err="1">
                <a:solidFill>
                  <a:schemeClr val="bg1"/>
                </a:solidFill>
                <a:latin typeface="Corbel" panose="020B0503020204020204" pitchFamily="34" charset="0"/>
              </a:rPr>
              <a:t>ros</a:t>
            </a:r>
            <a:r>
              <a:rPr lang="en-GB" b="1" dirty="0">
                <a:solidFill>
                  <a:schemeClr val="bg1"/>
                </a:solidFill>
                <a:latin typeface="Corbel" panose="020B0503020204020204" pitchFamily="34" charset="0"/>
              </a:rPr>
              <a:t> and cons</a:t>
            </a:r>
            <a:endParaRPr lang="en-GB" dirty="0">
              <a:solidFill>
                <a:schemeClr val="bg1"/>
              </a:solidFill>
              <a:latin typeface="Corbel" panose="020B0503020204020204" pitchFamily="34" charset="0"/>
            </a:endParaRPr>
          </a:p>
        </p:txBody>
      </p:sp>
      <p:sp>
        <p:nvSpPr>
          <p:cNvPr id="7" name="Rectangle: Rounded Corners 6">
            <a:extLst>
              <a:ext uri="{FF2B5EF4-FFF2-40B4-BE49-F238E27FC236}">
                <a16:creationId xmlns:a16="http://schemas.microsoft.com/office/drawing/2014/main" id="{076520B2-0B41-A44D-9304-1736454F0039}"/>
              </a:ext>
            </a:extLst>
          </p:cNvPr>
          <p:cNvSpPr/>
          <p:nvPr/>
        </p:nvSpPr>
        <p:spPr>
          <a:xfrm>
            <a:off x="404445" y="1186960"/>
            <a:ext cx="11182271" cy="538968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842675" y="1384584"/>
            <a:ext cx="10515599" cy="5491001"/>
          </a:xfrm>
        </p:spPr>
        <p:txBody>
          <a:bodyPr>
            <a:normAutofit/>
          </a:bodyPr>
          <a:lstStyle/>
          <a:p>
            <a:pPr marL="0" indent="0" rtl="0" fontAlgn="base">
              <a:spcBef>
                <a:spcPts val="0"/>
              </a:spcBef>
              <a:spcAft>
                <a:spcPts val="0"/>
              </a:spcAft>
              <a:buNone/>
            </a:pPr>
            <a:r>
              <a:rPr lang="en-GB" sz="2200" b="1" i="0" u="none" strike="noStrike" dirty="0">
                <a:solidFill>
                  <a:srgbClr val="000000"/>
                </a:solidFill>
                <a:effectLst/>
                <a:latin typeface="Corbel" panose="020B0503020204020204" pitchFamily="34" charset="0"/>
              </a:rPr>
              <a:t>Pros: </a:t>
            </a:r>
          </a:p>
          <a:p>
            <a:pPr fontAlgn="base">
              <a:spcBef>
                <a:spcPts val="0"/>
              </a:spcBef>
            </a:pPr>
            <a:r>
              <a:rPr lang="en-GB" sz="2200" b="0" i="0" u="none" strike="noStrike" dirty="0">
                <a:solidFill>
                  <a:srgbClr val="000000"/>
                </a:solidFill>
                <a:effectLst/>
                <a:latin typeface="Corbel" panose="020B0503020204020204" pitchFamily="34" charset="0"/>
              </a:rPr>
              <a:t>Equitable</a:t>
            </a:r>
          </a:p>
          <a:p>
            <a:pPr fontAlgn="base">
              <a:spcBef>
                <a:spcPts val="0"/>
              </a:spcBef>
            </a:pPr>
            <a:r>
              <a:rPr lang="en-GB" sz="2200" b="0" i="0" u="none" strike="noStrike" dirty="0">
                <a:solidFill>
                  <a:srgbClr val="000000"/>
                </a:solidFill>
                <a:effectLst/>
                <a:latin typeface="Corbel" panose="020B0503020204020204" pitchFamily="34" charset="0"/>
              </a:rPr>
              <a:t>Predictable (for us)</a:t>
            </a:r>
          </a:p>
          <a:p>
            <a:pPr fontAlgn="base">
              <a:spcBef>
                <a:spcPts val="0"/>
              </a:spcBef>
            </a:pPr>
            <a:r>
              <a:rPr lang="en-GB" sz="2200" dirty="0">
                <a:solidFill>
                  <a:srgbClr val="000000"/>
                </a:solidFill>
                <a:latin typeface="Corbel" panose="020B0503020204020204" pitchFamily="34" charset="0"/>
              </a:rPr>
              <a:t>S</a:t>
            </a:r>
            <a:r>
              <a:rPr lang="en-GB" sz="2200" b="0" i="0" u="none" strike="noStrike" dirty="0">
                <a:solidFill>
                  <a:srgbClr val="000000"/>
                </a:solidFill>
                <a:effectLst/>
                <a:latin typeface="Corbel" panose="020B0503020204020204" pitchFamily="34" charset="0"/>
              </a:rPr>
              <a:t>ustainable (for libraries)</a:t>
            </a:r>
          </a:p>
          <a:p>
            <a:pPr fontAlgn="base">
              <a:spcBef>
                <a:spcPts val="0"/>
              </a:spcBef>
            </a:pPr>
            <a:r>
              <a:rPr lang="en-GB" sz="2200" dirty="0">
                <a:solidFill>
                  <a:srgbClr val="000000"/>
                </a:solidFill>
                <a:latin typeface="Corbel" panose="020B0503020204020204" pitchFamily="34" charset="0"/>
              </a:rPr>
              <a:t>Enables</a:t>
            </a:r>
            <a:r>
              <a:rPr lang="en-GB" sz="2200" b="0" i="0" u="none" strike="noStrike" dirty="0">
                <a:solidFill>
                  <a:srgbClr val="000000"/>
                </a:solidFill>
                <a:effectLst/>
                <a:latin typeface="Corbel" panose="020B0503020204020204" pitchFamily="34" charset="0"/>
              </a:rPr>
              <a:t> us not to charge Book Processing Charges</a:t>
            </a:r>
          </a:p>
          <a:p>
            <a:pPr fontAlgn="base">
              <a:spcBef>
                <a:spcPts val="0"/>
              </a:spcBef>
            </a:pPr>
            <a:r>
              <a:rPr lang="en-GB" sz="2200" dirty="0">
                <a:solidFill>
                  <a:srgbClr val="000000"/>
                </a:solidFill>
                <a:latin typeface="Corbel" panose="020B0503020204020204" pitchFamily="34" charset="0"/>
              </a:rPr>
              <a:t>A </a:t>
            </a:r>
            <a:r>
              <a:rPr lang="en-GB" sz="2200" u="sng" dirty="0">
                <a:solidFill>
                  <a:srgbClr val="000000"/>
                </a:solidFill>
                <a:latin typeface="Corbel" panose="020B0503020204020204" pitchFamily="34" charset="0"/>
              </a:rPr>
              <a:t>systemic</a:t>
            </a:r>
            <a:r>
              <a:rPr lang="en-GB" sz="2200" dirty="0">
                <a:solidFill>
                  <a:srgbClr val="000000"/>
                </a:solidFill>
                <a:latin typeface="Corbel" panose="020B0503020204020204" pitchFamily="34" charset="0"/>
              </a:rPr>
              <a:t> way of funding an OA publishing programme (not one-off exceptions)</a:t>
            </a:r>
            <a:endParaRPr lang="en-GB" sz="2200" b="0" i="0" u="none" strike="noStrike" dirty="0">
              <a:solidFill>
                <a:srgbClr val="000000"/>
              </a:solidFill>
              <a:effectLst/>
              <a:latin typeface="Corbel" panose="020B0503020204020204" pitchFamily="34" charset="0"/>
            </a:endParaRPr>
          </a:p>
          <a:p>
            <a:pPr rtl="0" fontAlgn="base">
              <a:spcBef>
                <a:spcPts val="0"/>
              </a:spcBef>
              <a:spcAft>
                <a:spcPts val="0"/>
              </a:spcAft>
              <a:buFont typeface="Arial" panose="020B0604020202020204" pitchFamily="34" charset="0"/>
              <a:buChar char="•"/>
            </a:pPr>
            <a:endParaRPr lang="en-GB" sz="2200" b="0" i="0" u="none" strike="noStrike" dirty="0">
              <a:solidFill>
                <a:srgbClr val="000000"/>
              </a:solidFill>
              <a:effectLst/>
              <a:latin typeface="Corbel" panose="020B0503020204020204" pitchFamily="34" charset="0"/>
            </a:endParaRPr>
          </a:p>
          <a:p>
            <a:pPr marL="0" indent="0" rtl="0" fontAlgn="base">
              <a:spcBef>
                <a:spcPts val="0"/>
              </a:spcBef>
              <a:spcAft>
                <a:spcPts val="0"/>
              </a:spcAft>
              <a:buNone/>
            </a:pPr>
            <a:r>
              <a:rPr lang="en-GB" sz="2200" b="1" i="0" u="none" strike="noStrike" dirty="0">
                <a:solidFill>
                  <a:srgbClr val="000000"/>
                </a:solidFill>
                <a:effectLst/>
                <a:latin typeface="Corbel" panose="020B0503020204020204" pitchFamily="34" charset="0"/>
              </a:rPr>
              <a:t>Cons: </a:t>
            </a:r>
          </a:p>
          <a:p>
            <a:pPr fontAlgn="base">
              <a:spcBef>
                <a:spcPts val="0"/>
              </a:spcBef>
            </a:pPr>
            <a:r>
              <a:rPr lang="en-GB" sz="2200" b="0" i="0" u="none" strike="noStrike" dirty="0">
                <a:solidFill>
                  <a:srgbClr val="000000"/>
                </a:solidFill>
                <a:effectLst/>
                <a:latin typeface="Corbel" panose="020B0503020204020204" pitchFamily="34" charset="0"/>
              </a:rPr>
              <a:t>Takes staff time and energy to build up relationships and do outreach</a:t>
            </a:r>
          </a:p>
          <a:p>
            <a:pPr fontAlgn="base">
              <a:spcBef>
                <a:spcPts val="0"/>
              </a:spcBef>
            </a:pPr>
            <a:r>
              <a:rPr lang="en-GB" sz="2200" dirty="0">
                <a:solidFill>
                  <a:srgbClr val="000000"/>
                </a:solidFill>
                <a:latin typeface="Corbel" panose="020B0503020204020204" pitchFamily="34" charset="0"/>
              </a:rPr>
              <a:t>Libraries are having to understand and assess more models like this</a:t>
            </a:r>
          </a:p>
          <a:p>
            <a:pPr fontAlgn="base">
              <a:spcBef>
                <a:spcPts val="0"/>
              </a:spcBef>
            </a:pPr>
            <a:r>
              <a:rPr lang="en-GB" sz="2200" b="0" i="0" u="none" strike="noStrike" dirty="0">
                <a:solidFill>
                  <a:srgbClr val="000000"/>
                </a:solidFill>
                <a:effectLst/>
                <a:latin typeface="Corbel" panose="020B0503020204020204" pitchFamily="34" charset="0"/>
              </a:rPr>
              <a:t>Not all libraries understand these models: they often don’t fit easily in existing procurement processes</a:t>
            </a:r>
          </a:p>
          <a:p>
            <a:pPr fontAlgn="base">
              <a:spcBef>
                <a:spcPts val="0"/>
              </a:spcBef>
            </a:pPr>
            <a:r>
              <a:rPr lang="en-GB" sz="2200" dirty="0">
                <a:solidFill>
                  <a:srgbClr val="000000"/>
                </a:solidFill>
                <a:latin typeface="Corbel" panose="020B0503020204020204" pitchFamily="34" charset="0"/>
              </a:rPr>
              <a:t>It tends to be the same libraries funding a lot of these models: hard to crack the next ‘layer’ of supporters</a:t>
            </a:r>
          </a:p>
          <a:p>
            <a:pPr fontAlgn="base">
              <a:spcBef>
                <a:spcPts val="0"/>
              </a:spcBef>
            </a:pPr>
            <a:r>
              <a:rPr lang="en-GB" sz="2200" b="0" i="0" u="none" strike="noStrike" dirty="0">
                <a:solidFill>
                  <a:srgbClr val="000000"/>
                </a:solidFill>
                <a:effectLst/>
                <a:latin typeface="Corbel" panose="020B0503020204020204" pitchFamily="34" charset="0"/>
              </a:rPr>
              <a:t>Currently not enough for us without grant funding too (but the balance is shifting!)</a:t>
            </a:r>
            <a:endParaRPr lang="en-GB" sz="2400" u="sng" dirty="0">
              <a:latin typeface="Corbel" panose="020B0503020204020204" pitchFamily="34" charset="0"/>
            </a:endParaRPr>
          </a:p>
        </p:txBody>
      </p:sp>
      <p:pic>
        <p:nvPicPr>
          <p:cNvPr id="6" name="Picture 5">
            <a:extLst>
              <a:ext uri="{FF2B5EF4-FFF2-40B4-BE49-F238E27FC236}">
                <a16:creationId xmlns:a16="http://schemas.microsoft.com/office/drawing/2014/main" id="{0998363A-8EBF-63E3-A972-45DD9C7FBD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0885" y="96750"/>
            <a:ext cx="853442" cy="938786"/>
          </a:xfrm>
          <a:prstGeom prst="rect">
            <a:avLst/>
          </a:prstGeom>
        </p:spPr>
      </p:pic>
    </p:spTree>
    <p:extLst>
      <p:ext uri="{BB962C8B-B14F-4D97-AF65-F5344CB8AC3E}">
        <p14:creationId xmlns:p14="http://schemas.microsoft.com/office/powerpoint/2010/main" val="118058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285" y="0"/>
            <a:ext cx="10515600" cy="1325563"/>
          </a:xfrm>
        </p:spPr>
        <p:txBody>
          <a:bodyPr/>
          <a:lstStyle/>
          <a:p>
            <a:r>
              <a:rPr lang="en-US" b="1" dirty="0">
                <a:solidFill>
                  <a:srgbClr val="0070C0"/>
                </a:solidFill>
                <a:latin typeface="Corbel" panose="020B0503020204020204" pitchFamily="34" charset="0"/>
              </a:rPr>
              <a:t>Impact stories</a:t>
            </a:r>
            <a:endParaRPr lang="en-GB" dirty="0">
              <a:solidFill>
                <a:srgbClr val="0070C0"/>
              </a:solidFill>
              <a:latin typeface="Corbel" panose="020B0503020204020204" pitchFamily="34" charset="0"/>
            </a:endParaRPr>
          </a:p>
        </p:txBody>
      </p:sp>
      <p:pic>
        <p:nvPicPr>
          <p:cNvPr id="6" name="Picture 5">
            <a:extLst>
              <a:ext uri="{FF2B5EF4-FFF2-40B4-BE49-F238E27FC236}">
                <a16:creationId xmlns:a16="http://schemas.microsoft.com/office/drawing/2014/main" id="{0998363A-8EBF-63E3-A972-45DD9C7FB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0885" y="96750"/>
            <a:ext cx="853442" cy="938786"/>
          </a:xfrm>
          <a:prstGeom prst="rect">
            <a:avLst/>
          </a:prstGeom>
        </p:spPr>
      </p:pic>
      <p:pic>
        <p:nvPicPr>
          <p:cNvPr id="8" name="Picture 7">
            <a:extLst>
              <a:ext uri="{FF2B5EF4-FFF2-40B4-BE49-F238E27FC236}">
                <a16:creationId xmlns:a16="http://schemas.microsoft.com/office/drawing/2014/main" id="{4A903437-BB4B-D53B-A73C-67A110C8BD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783" y="1422313"/>
            <a:ext cx="3286989" cy="4932268"/>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7396B151-25AC-F875-690B-6C5C37070D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6237" y="1422312"/>
            <a:ext cx="3286990" cy="4932269"/>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D4620FE5-DEFA-BC83-A384-30525A3159ED}"/>
              </a:ext>
            </a:extLst>
          </p:cNvPr>
          <p:cNvPicPr>
            <a:picLocks noChangeAspect="1"/>
          </p:cNvPicPr>
          <p:nvPr/>
        </p:nvPicPr>
        <p:blipFill>
          <a:blip r:embed="rId6"/>
          <a:stretch>
            <a:fillRect/>
          </a:stretch>
        </p:blipFill>
        <p:spPr>
          <a:xfrm>
            <a:off x="7853692" y="1422313"/>
            <a:ext cx="3500656" cy="49322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66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3972</TotalTime>
  <Words>716</Words>
  <Application>Microsoft Macintosh PowerPoint</Application>
  <PresentationFormat>Widescreen</PresentationFormat>
  <Paragraphs>84</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Corbel</vt:lpstr>
      <vt:lpstr>Palatino Linotype</vt:lpstr>
      <vt:lpstr>Office Theme</vt:lpstr>
      <vt:lpstr>PowerPoint Presentation</vt:lpstr>
      <vt:lpstr>Open Book Publishers</vt:lpstr>
      <vt:lpstr>Why open access?</vt:lpstr>
      <vt:lpstr>Growth over time</vt:lpstr>
      <vt:lpstr>Where are we now?</vt:lpstr>
      <vt:lpstr>Costs and revenue</vt:lpstr>
      <vt:lpstr>PowerPoint Presentation</vt:lpstr>
      <vt:lpstr>Collective models: Pros and cons</vt:lpstr>
      <vt:lpstr>Impact stories</vt:lpstr>
      <vt:lpstr>Links</vt:lpstr>
      <vt:lpstr>Thank you for listening!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Editor</dc:creator>
  <cp:lastModifiedBy>Jean Fairbairn</cp:lastModifiedBy>
  <cp:revision>156</cp:revision>
  <dcterms:created xsi:type="dcterms:W3CDTF">2019-05-01T09:19:53Z</dcterms:created>
  <dcterms:modified xsi:type="dcterms:W3CDTF">2024-10-28T16:15:30Z</dcterms:modified>
</cp:coreProperties>
</file>