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9" r:id="rId2"/>
    <p:sldId id="363" r:id="rId3"/>
    <p:sldId id="364" r:id="rId4"/>
    <p:sldId id="365" r:id="rId5"/>
    <p:sldId id="361" r:id="rId6"/>
    <p:sldId id="366" r:id="rId7"/>
    <p:sldId id="387" r:id="rId8"/>
    <p:sldId id="373" r:id="rId9"/>
    <p:sldId id="376" r:id="rId10"/>
    <p:sldId id="393" r:id="rId11"/>
    <p:sldId id="378" r:id="rId12"/>
    <p:sldId id="380" r:id="rId13"/>
    <p:sldId id="372" r:id="rId14"/>
    <p:sldId id="382" r:id="rId15"/>
    <p:sldId id="383" r:id="rId16"/>
    <p:sldId id="384" r:id="rId17"/>
    <p:sldId id="392" r:id="rId18"/>
    <p:sldId id="3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62899" autoAdjust="0"/>
  </p:normalViewPr>
  <p:slideViewPr>
    <p:cSldViewPr snapToGrid="0" snapToObjects="1">
      <p:cViewPr varScale="1">
        <p:scale>
          <a:sx n="42" d="100"/>
          <a:sy n="42" d="100"/>
        </p:scale>
        <p:origin x="13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0" d="100"/>
          <a:sy n="70" d="100"/>
        </p:scale>
        <p:origin x="2288" y="-4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hyperlink" Target="https://cipit.strathmore.edu/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1" Type="http://schemas.openxmlformats.org/officeDocument/2006/relationships/image" Target="../media/image9.png"/><Relationship Id="rId6" Type="http://schemas.openxmlformats.org/officeDocument/2006/relationships/hyperlink" Target="https://cipit.strathmore.edu/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99B11-E062-48F2-9227-01431676F7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E3FA97-97F4-4BAE-A88C-496B24149387}">
      <dgm:prSet/>
      <dgm:spPr/>
      <dgm:t>
        <a:bodyPr/>
        <a:lstStyle/>
        <a:p>
          <a:r>
            <a:rPr lang="en-US" b="1"/>
            <a:t>Thank you! </a:t>
          </a:r>
          <a:endParaRPr lang="en-US"/>
        </a:p>
      </dgm:t>
    </dgm:pt>
    <dgm:pt modelId="{F002F51B-1345-48A8-B521-4FA6D7D0FF1C}" type="parTrans" cxnId="{C60654A4-9A7B-4BA1-A6A0-D9E62A68C6AD}">
      <dgm:prSet/>
      <dgm:spPr/>
      <dgm:t>
        <a:bodyPr/>
        <a:lstStyle/>
        <a:p>
          <a:endParaRPr lang="en-US"/>
        </a:p>
      </dgm:t>
    </dgm:pt>
    <dgm:pt modelId="{DC0D7C98-2A64-4E2F-A9F5-515964A40F64}" type="sibTrans" cxnId="{C60654A4-9A7B-4BA1-A6A0-D9E62A68C6AD}">
      <dgm:prSet/>
      <dgm:spPr/>
      <dgm:t>
        <a:bodyPr/>
        <a:lstStyle/>
        <a:p>
          <a:endParaRPr lang="en-US"/>
        </a:p>
      </dgm:t>
    </dgm:pt>
    <dgm:pt modelId="{23E94229-1F59-48A1-B033-377419018224}">
      <dgm:prSet/>
      <dgm:spPr/>
      <dgm:t>
        <a:bodyPr/>
        <a:lstStyle/>
        <a:p>
          <a:r>
            <a:rPr lang="en-US" b="1" dirty="0"/>
            <a:t>The policy brief can be found at: </a:t>
          </a:r>
          <a:r>
            <a:rPr lang="en-GB" b="1" dirty="0">
              <a:hlinkClick xmlns:r="http://schemas.openxmlformats.org/officeDocument/2006/relationships" r:id="rId1"/>
            </a:rPr>
            <a:t>https://cipit.strathmore.edu</a:t>
          </a:r>
          <a:r>
            <a:rPr lang="en-GB" b="1" dirty="0"/>
            <a:t>  </a:t>
          </a:r>
        </a:p>
        <a:p>
          <a:endParaRPr lang="en-US" dirty="0"/>
        </a:p>
      </dgm:t>
    </dgm:pt>
    <dgm:pt modelId="{B8E46DEF-1DD6-401B-BE7C-836F2013D763}" type="parTrans" cxnId="{0777F824-E03B-45BE-AB79-3713FCEB7F16}">
      <dgm:prSet/>
      <dgm:spPr/>
      <dgm:t>
        <a:bodyPr/>
        <a:lstStyle/>
        <a:p>
          <a:endParaRPr lang="en-US"/>
        </a:p>
      </dgm:t>
    </dgm:pt>
    <dgm:pt modelId="{6C144C06-F590-4611-A94C-8606991660D8}" type="sibTrans" cxnId="{0777F824-E03B-45BE-AB79-3713FCEB7F16}">
      <dgm:prSet/>
      <dgm:spPr/>
      <dgm:t>
        <a:bodyPr/>
        <a:lstStyle/>
        <a:p>
          <a:endParaRPr lang="en-US"/>
        </a:p>
      </dgm:t>
    </dgm:pt>
    <dgm:pt modelId="{8F57C902-2B6D-4B38-8D56-3DBB447F5928}">
      <dgm:prSet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https://shorturl.at/BOS39</a:t>
          </a:r>
          <a:endParaRPr lang="en-US" dirty="0"/>
        </a:p>
      </dgm:t>
    </dgm:pt>
    <dgm:pt modelId="{07DC3CCE-E84B-45F5-B703-3686DE521BA4}" type="parTrans" cxnId="{02DD14BD-E4D1-4628-B184-3C82F69636F0}">
      <dgm:prSet/>
      <dgm:spPr/>
      <dgm:t>
        <a:bodyPr/>
        <a:lstStyle/>
        <a:p>
          <a:endParaRPr lang="en-US"/>
        </a:p>
      </dgm:t>
    </dgm:pt>
    <dgm:pt modelId="{8B001452-1819-437A-A1E3-F13F6FE83F45}" type="sibTrans" cxnId="{02DD14BD-E4D1-4628-B184-3C82F69636F0}">
      <dgm:prSet/>
      <dgm:spPr/>
      <dgm:t>
        <a:bodyPr/>
        <a:lstStyle/>
        <a:p>
          <a:endParaRPr lang="en-US"/>
        </a:p>
      </dgm:t>
    </dgm:pt>
    <dgm:pt modelId="{903313BA-FDDC-4F8A-80E4-CFED753E1786}" type="pres">
      <dgm:prSet presAssocID="{43599B11-E062-48F2-9227-01431676F7D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A7042-5AFC-4276-988E-769782AF10D9}" type="pres">
      <dgm:prSet presAssocID="{B9E3FA97-97F4-4BAE-A88C-496B24149387}" presName="compNode" presStyleCnt="0"/>
      <dgm:spPr/>
    </dgm:pt>
    <dgm:pt modelId="{866E3AD2-C278-4F47-9056-2389027A6F19}" type="pres">
      <dgm:prSet presAssocID="{B9E3FA97-97F4-4BAE-A88C-496B24149387}" presName="bgRect" presStyleLbl="bgShp" presStyleIdx="0" presStyleCnt="3" custLinFactNeighborY="-5817"/>
      <dgm:spPr/>
    </dgm:pt>
    <dgm:pt modelId="{E2996C02-7FBB-4D53-8C9E-C5A7151B78A1}" type="pres">
      <dgm:prSet presAssocID="{B9E3FA97-97F4-4BAE-A88C-496B24149387}" presName="iconRect" presStyleLbl="node1" presStyleIdx="0" presStyleCnt="3" custLinFactNeighborY="-209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854AF88D-4DE9-4012-8AF0-606B0A9CA99A}" type="pres">
      <dgm:prSet presAssocID="{B9E3FA97-97F4-4BAE-A88C-496B24149387}" presName="spaceRect" presStyleCnt="0"/>
      <dgm:spPr/>
    </dgm:pt>
    <dgm:pt modelId="{3342841B-7142-4A58-8151-B1AB9E718D78}" type="pres">
      <dgm:prSet presAssocID="{B9E3FA97-97F4-4BAE-A88C-496B2414938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54BF16-2572-4F3F-80FF-3B020B9A27BD}" type="pres">
      <dgm:prSet presAssocID="{DC0D7C98-2A64-4E2F-A9F5-515964A40F64}" presName="sibTrans" presStyleCnt="0"/>
      <dgm:spPr/>
    </dgm:pt>
    <dgm:pt modelId="{D5C3AB18-C7B1-4A96-A92D-9F32DBD910D0}" type="pres">
      <dgm:prSet presAssocID="{23E94229-1F59-48A1-B033-377419018224}" presName="compNode" presStyleCnt="0"/>
      <dgm:spPr/>
    </dgm:pt>
    <dgm:pt modelId="{9D30656C-24C7-4615-A4FB-F628CF67A9F6}" type="pres">
      <dgm:prSet presAssocID="{23E94229-1F59-48A1-B033-377419018224}" presName="bgRect" presStyleLbl="bgShp" presStyleIdx="1" presStyleCnt="3" custScaleY="87410"/>
      <dgm:spPr/>
    </dgm:pt>
    <dgm:pt modelId="{DDD29C10-729B-40BE-BAAD-4D596F16812F}" type="pres">
      <dgm:prSet presAssocID="{23E94229-1F59-48A1-B033-377419018224}" presName="iconRect" presStyleLbl="node1" presStyleIdx="1" presStyleCnt="3" custLinFactNeighborY="-1224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CB03837-16A4-4820-94C6-67F22A3BF0F1}" type="pres">
      <dgm:prSet presAssocID="{23E94229-1F59-48A1-B033-377419018224}" presName="spaceRect" presStyleCnt="0"/>
      <dgm:spPr/>
    </dgm:pt>
    <dgm:pt modelId="{18D198C0-C71D-4E8A-B0B8-72AA88CF41D0}" type="pres">
      <dgm:prSet presAssocID="{23E94229-1F59-48A1-B033-377419018224}" presName="parTx" presStyleLbl="revTx" presStyleIdx="1" presStyleCnt="3" custScaleX="1240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62B843-3863-4922-BD5D-9F7F3187823B}" type="pres">
      <dgm:prSet presAssocID="{6C144C06-F590-4611-A94C-8606991660D8}" presName="sibTrans" presStyleCnt="0"/>
      <dgm:spPr/>
    </dgm:pt>
    <dgm:pt modelId="{5E16492A-4D13-4ACB-B87C-8303FFDCF03B}" type="pres">
      <dgm:prSet presAssocID="{8F57C902-2B6D-4B38-8D56-3DBB447F5928}" presName="compNode" presStyleCnt="0"/>
      <dgm:spPr/>
    </dgm:pt>
    <dgm:pt modelId="{2AC0E91E-88AE-42EA-B581-7C7C7F37E9F6}" type="pres">
      <dgm:prSet presAssocID="{8F57C902-2B6D-4B38-8D56-3DBB447F5928}" presName="bgRect" presStyleLbl="bgShp" presStyleIdx="2" presStyleCnt="3"/>
      <dgm:spPr/>
    </dgm:pt>
    <dgm:pt modelId="{A9720278-724F-4EC6-ABBB-2040693A5F68}" type="pres">
      <dgm:prSet presAssocID="{8F57C902-2B6D-4B38-8D56-3DBB447F5928}" presName="iconRect" presStyleLbl="node1" presStyleIdx="2" presStyleCnt="3" custLinFactNeighborY="1224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E19E043-121C-4EDF-A0F1-BE3AFB119407}" type="pres">
      <dgm:prSet presAssocID="{8F57C902-2B6D-4B38-8D56-3DBB447F5928}" presName="spaceRect" presStyleCnt="0"/>
      <dgm:spPr/>
    </dgm:pt>
    <dgm:pt modelId="{302C2B16-98CC-4693-BDA5-67EABF644A78}" type="pres">
      <dgm:prSet presAssocID="{8F57C902-2B6D-4B38-8D56-3DBB447F592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AD1DB-EE55-4BE1-ABE2-2383CC3282B2}" type="presOf" srcId="{43599B11-E062-48F2-9227-01431676F7D7}" destId="{903313BA-FDDC-4F8A-80E4-CFED753E1786}" srcOrd="0" destOrd="0" presId="urn:microsoft.com/office/officeart/2018/2/layout/IconVerticalSolidList"/>
    <dgm:cxn modelId="{092CAFD2-67B9-4E17-B312-2F6E527FF103}" type="presOf" srcId="{23E94229-1F59-48A1-B033-377419018224}" destId="{18D198C0-C71D-4E8A-B0B8-72AA88CF41D0}" srcOrd="0" destOrd="0" presId="urn:microsoft.com/office/officeart/2018/2/layout/IconVerticalSolidList"/>
    <dgm:cxn modelId="{44AB0F2F-D48E-4980-9769-1407599C91DA}" type="presOf" srcId="{8F57C902-2B6D-4B38-8D56-3DBB447F5928}" destId="{302C2B16-98CC-4693-BDA5-67EABF644A78}" srcOrd="0" destOrd="0" presId="urn:microsoft.com/office/officeart/2018/2/layout/IconVerticalSolidList"/>
    <dgm:cxn modelId="{E58DF8AE-C0E9-4C52-A243-24FC75EF24C3}" type="presOf" srcId="{B9E3FA97-97F4-4BAE-A88C-496B24149387}" destId="{3342841B-7142-4A58-8151-B1AB9E718D78}" srcOrd="0" destOrd="0" presId="urn:microsoft.com/office/officeart/2018/2/layout/IconVerticalSolidList"/>
    <dgm:cxn modelId="{C60654A4-9A7B-4BA1-A6A0-D9E62A68C6AD}" srcId="{43599B11-E062-48F2-9227-01431676F7D7}" destId="{B9E3FA97-97F4-4BAE-A88C-496B24149387}" srcOrd="0" destOrd="0" parTransId="{F002F51B-1345-48A8-B521-4FA6D7D0FF1C}" sibTransId="{DC0D7C98-2A64-4E2F-A9F5-515964A40F64}"/>
    <dgm:cxn modelId="{0777F824-E03B-45BE-AB79-3713FCEB7F16}" srcId="{43599B11-E062-48F2-9227-01431676F7D7}" destId="{23E94229-1F59-48A1-B033-377419018224}" srcOrd="1" destOrd="0" parTransId="{B8E46DEF-1DD6-401B-BE7C-836F2013D763}" sibTransId="{6C144C06-F590-4611-A94C-8606991660D8}"/>
    <dgm:cxn modelId="{02DD14BD-E4D1-4628-B184-3C82F69636F0}" srcId="{43599B11-E062-48F2-9227-01431676F7D7}" destId="{8F57C902-2B6D-4B38-8D56-3DBB447F5928}" srcOrd="2" destOrd="0" parTransId="{07DC3CCE-E84B-45F5-B703-3686DE521BA4}" sibTransId="{8B001452-1819-437A-A1E3-F13F6FE83F45}"/>
    <dgm:cxn modelId="{192C9F93-32EB-429E-9F55-3F11723FEF77}" type="presParOf" srcId="{903313BA-FDDC-4F8A-80E4-CFED753E1786}" destId="{DA9A7042-5AFC-4276-988E-769782AF10D9}" srcOrd="0" destOrd="0" presId="urn:microsoft.com/office/officeart/2018/2/layout/IconVerticalSolidList"/>
    <dgm:cxn modelId="{952A22C5-5C1B-4003-9535-FFD6ECAB2405}" type="presParOf" srcId="{DA9A7042-5AFC-4276-988E-769782AF10D9}" destId="{866E3AD2-C278-4F47-9056-2389027A6F19}" srcOrd="0" destOrd="0" presId="urn:microsoft.com/office/officeart/2018/2/layout/IconVerticalSolidList"/>
    <dgm:cxn modelId="{5A6F0782-E5D1-4A0B-BA78-4BCDF103A843}" type="presParOf" srcId="{DA9A7042-5AFC-4276-988E-769782AF10D9}" destId="{E2996C02-7FBB-4D53-8C9E-C5A7151B78A1}" srcOrd="1" destOrd="0" presId="urn:microsoft.com/office/officeart/2018/2/layout/IconVerticalSolidList"/>
    <dgm:cxn modelId="{4E70D63B-6D24-46E1-A93A-58C09969A4AE}" type="presParOf" srcId="{DA9A7042-5AFC-4276-988E-769782AF10D9}" destId="{854AF88D-4DE9-4012-8AF0-606B0A9CA99A}" srcOrd="2" destOrd="0" presId="urn:microsoft.com/office/officeart/2018/2/layout/IconVerticalSolidList"/>
    <dgm:cxn modelId="{FE21B2D5-0AE9-4ACD-B88C-583970492191}" type="presParOf" srcId="{DA9A7042-5AFC-4276-988E-769782AF10D9}" destId="{3342841B-7142-4A58-8151-B1AB9E718D78}" srcOrd="3" destOrd="0" presId="urn:microsoft.com/office/officeart/2018/2/layout/IconVerticalSolidList"/>
    <dgm:cxn modelId="{5E668C29-895A-4BF3-8BA2-EB8BFB1FE81A}" type="presParOf" srcId="{903313BA-FDDC-4F8A-80E4-CFED753E1786}" destId="{6154BF16-2572-4F3F-80FF-3B020B9A27BD}" srcOrd="1" destOrd="0" presId="urn:microsoft.com/office/officeart/2018/2/layout/IconVerticalSolidList"/>
    <dgm:cxn modelId="{673860F3-B784-4B9B-B404-B693F464740F}" type="presParOf" srcId="{903313BA-FDDC-4F8A-80E4-CFED753E1786}" destId="{D5C3AB18-C7B1-4A96-A92D-9F32DBD910D0}" srcOrd="2" destOrd="0" presId="urn:microsoft.com/office/officeart/2018/2/layout/IconVerticalSolidList"/>
    <dgm:cxn modelId="{B10A69F0-8583-496F-A580-CE48C16288D1}" type="presParOf" srcId="{D5C3AB18-C7B1-4A96-A92D-9F32DBD910D0}" destId="{9D30656C-24C7-4615-A4FB-F628CF67A9F6}" srcOrd="0" destOrd="0" presId="urn:microsoft.com/office/officeart/2018/2/layout/IconVerticalSolidList"/>
    <dgm:cxn modelId="{ED3FCC60-43CE-47FE-BEFE-D57E8C70D064}" type="presParOf" srcId="{D5C3AB18-C7B1-4A96-A92D-9F32DBD910D0}" destId="{DDD29C10-729B-40BE-BAAD-4D596F16812F}" srcOrd="1" destOrd="0" presId="urn:microsoft.com/office/officeart/2018/2/layout/IconVerticalSolidList"/>
    <dgm:cxn modelId="{AA6DF920-5A2C-4D53-BD0E-0D359F3CD426}" type="presParOf" srcId="{D5C3AB18-C7B1-4A96-A92D-9F32DBD910D0}" destId="{8CB03837-16A4-4820-94C6-67F22A3BF0F1}" srcOrd="2" destOrd="0" presId="urn:microsoft.com/office/officeart/2018/2/layout/IconVerticalSolidList"/>
    <dgm:cxn modelId="{4A8D61FF-5FDC-46C9-9B35-FCF8995D28A4}" type="presParOf" srcId="{D5C3AB18-C7B1-4A96-A92D-9F32DBD910D0}" destId="{18D198C0-C71D-4E8A-B0B8-72AA88CF41D0}" srcOrd="3" destOrd="0" presId="urn:microsoft.com/office/officeart/2018/2/layout/IconVerticalSolidList"/>
    <dgm:cxn modelId="{E8CE98C5-55A8-4B49-9DD0-543C699FBE50}" type="presParOf" srcId="{903313BA-FDDC-4F8A-80E4-CFED753E1786}" destId="{D462B843-3863-4922-BD5D-9F7F3187823B}" srcOrd="3" destOrd="0" presId="urn:microsoft.com/office/officeart/2018/2/layout/IconVerticalSolidList"/>
    <dgm:cxn modelId="{784A9CC1-0ABB-4E3E-A838-9CD40F7D69B5}" type="presParOf" srcId="{903313BA-FDDC-4F8A-80E4-CFED753E1786}" destId="{5E16492A-4D13-4ACB-B87C-8303FFDCF03B}" srcOrd="4" destOrd="0" presId="urn:microsoft.com/office/officeart/2018/2/layout/IconVerticalSolidList"/>
    <dgm:cxn modelId="{7AF7B877-0236-46F3-B124-03D4451FDEF1}" type="presParOf" srcId="{5E16492A-4D13-4ACB-B87C-8303FFDCF03B}" destId="{2AC0E91E-88AE-42EA-B581-7C7C7F37E9F6}" srcOrd="0" destOrd="0" presId="urn:microsoft.com/office/officeart/2018/2/layout/IconVerticalSolidList"/>
    <dgm:cxn modelId="{E64CC1E4-5158-4000-AC1C-500A9851EC10}" type="presParOf" srcId="{5E16492A-4D13-4ACB-B87C-8303FFDCF03B}" destId="{A9720278-724F-4EC6-ABBB-2040693A5F68}" srcOrd="1" destOrd="0" presId="urn:microsoft.com/office/officeart/2018/2/layout/IconVerticalSolidList"/>
    <dgm:cxn modelId="{E76154C0-8A75-4EFF-9F27-4D092DB43905}" type="presParOf" srcId="{5E16492A-4D13-4ACB-B87C-8303FFDCF03B}" destId="{BE19E043-121C-4EDF-A0F1-BE3AFB119407}" srcOrd="2" destOrd="0" presId="urn:microsoft.com/office/officeart/2018/2/layout/IconVerticalSolidList"/>
    <dgm:cxn modelId="{3A6B6555-7D7C-467A-AD72-EA1CA71122C6}" type="presParOf" srcId="{5E16492A-4D13-4ACB-B87C-8303FFDCF03B}" destId="{302C2B16-98CC-4693-BDA5-67EABF644A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E3AD2-C278-4F47-9056-2389027A6F19}">
      <dsp:nvSpPr>
        <dsp:cNvPr id="0" name=""/>
        <dsp:cNvSpPr/>
      </dsp:nvSpPr>
      <dsp:spPr>
        <a:xfrm>
          <a:off x="-173474" y="0"/>
          <a:ext cx="4658052" cy="1506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96C02-7FBB-4D53-8C9E-C5A7151B78A1}">
      <dsp:nvSpPr>
        <dsp:cNvPr id="0" name=""/>
        <dsp:cNvSpPr/>
      </dsp:nvSpPr>
      <dsp:spPr>
        <a:xfrm>
          <a:off x="282248" y="173381"/>
          <a:ext cx="828586" cy="828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841B-7142-4A58-8151-B1AB9E718D78}">
      <dsp:nvSpPr>
        <dsp:cNvPr id="0" name=""/>
        <dsp:cNvSpPr/>
      </dsp:nvSpPr>
      <dsp:spPr>
        <a:xfrm>
          <a:off x="1566557" y="8384"/>
          <a:ext cx="2914617" cy="150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40" tIns="159440" rIns="159440" bIns="1594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Thank you! </a:t>
          </a:r>
          <a:endParaRPr lang="en-US" sz="1700" kern="1200"/>
        </a:p>
      </dsp:txBody>
      <dsp:txXfrm>
        <a:off x="1566557" y="8384"/>
        <a:ext cx="2914617" cy="1506520"/>
      </dsp:txXfrm>
    </dsp:sp>
    <dsp:sp modelId="{9D30656C-24C7-4615-A4FB-F628CF67A9F6}">
      <dsp:nvSpPr>
        <dsp:cNvPr id="0" name=""/>
        <dsp:cNvSpPr/>
      </dsp:nvSpPr>
      <dsp:spPr>
        <a:xfrm>
          <a:off x="-173474" y="1974593"/>
          <a:ext cx="4658052" cy="11533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29C10-729B-40BE-BAAD-4D596F16812F}">
      <dsp:nvSpPr>
        <dsp:cNvPr id="0" name=""/>
        <dsp:cNvSpPr/>
      </dsp:nvSpPr>
      <dsp:spPr>
        <a:xfrm>
          <a:off x="282248" y="2035469"/>
          <a:ext cx="828586" cy="82858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98C0-C71D-4E8A-B0B8-72AA88CF41D0}">
      <dsp:nvSpPr>
        <dsp:cNvPr id="0" name=""/>
        <dsp:cNvSpPr/>
      </dsp:nvSpPr>
      <dsp:spPr>
        <a:xfrm>
          <a:off x="1216205" y="1891535"/>
          <a:ext cx="3615320" cy="150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40" tIns="159440" rIns="159440" bIns="1594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The policy brief can be found at: </a:t>
          </a:r>
          <a:r>
            <a:rPr lang="en-GB" sz="1700" b="1" kern="1200" dirty="0">
              <a:hlinkClick xmlns:r="http://schemas.openxmlformats.org/officeDocument/2006/relationships" r:id="rId6"/>
            </a:rPr>
            <a:t>https://cipit.strathmore.edu</a:t>
          </a:r>
          <a:r>
            <a:rPr lang="en-GB" sz="1700" b="1" kern="1200" dirty="0"/>
            <a:t> 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216205" y="1891535"/>
        <a:ext cx="3615320" cy="1506520"/>
      </dsp:txXfrm>
    </dsp:sp>
    <dsp:sp modelId="{2AC0E91E-88AE-42EA-B581-7C7C7F37E9F6}">
      <dsp:nvSpPr>
        <dsp:cNvPr id="0" name=""/>
        <dsp:cNvSpPr/>
      </dsp:nvSpPr>
      <dsp:spPr>
        <a:xfrm>
          <a:off x="-173474" y="3774685"/>
          <a:ext cx="4658052" cy="1506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0278-724F-4EC6-ABBB-2040693A5F68}">
      <dsp:nvSpPr>
        <dsp:cNvPr id="0" name=""/>
        <dsp:cNvSpPr/>
      </dsp:nvSpPr>
      <dsp:spPr>
        <a:xfrm>
          <a:off x="282248" y="4215138"/>
          <a:ext cx="828586" cy="8285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C2B16-98CC-4693-BDA5-67EABF644A78}">
      <dsp:nvSpPr>
        <dsp:cNvPr id="0" name=""/>
        <dsp:cNvSpPr/>
      </dsp:nvSpPr>
      <dsp:spPr>
        <a:xfrm>
          <a:off x="1566557" y="3774685"/>
          <a:ext cx="2914617" cy="150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40" tIns="159440" rIns="159440" bIns="1594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hlinkClick xmlns:r="http://schemas.openxmlformats.org/officeDocument/2006/relationships" r:id="rId6"/>
            </a:rPr>
            <a:t>https://shorturl.at/BOS39</a:t>
          </a:r>
          <a:endParaRPr lang="en-US" sz="1700" kern="1200" dirty="0"/>
        </a:p>
      </dsp:txBody>
      <dsp:txXfrm>
        <a:off x="1566557" y="3774685"/>
        <a:ext cx="2914617" cy="150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2E75-3293-4965-88F9-F9B1B8D6E10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2A20-AF45-4486-A62E-A23105AF4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3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0791-A9FD-4408-A955-1B77DC8C6400}" type="datetimeFigureOut">
              <a:rPr lang="en-KE" smtClean="0"/>
              <a:t>04/25/2023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51BF-A4A7-4FBD-B585-32D126FE786F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0138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4182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2006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1337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404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918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3476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07841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0730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009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0194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6382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1500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0660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1082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4779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1632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51BF-A4A7-4FBD-B585-32D126FE786F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0760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5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94EB-B178-5D44-B608-93E09F01170C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DF5C-61A7-F24D-82D4-5DF27BD3DC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184FA-0D2B-AE4E-BBA3-A973B1FA58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770" y="6213004"/>
            <a:ext cx="1696915" cy="63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F8EDD4-36ED-B544-8AA9-E5E215E6ED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69380" y="6065356"/>
            <a:ext cx="2674620" cy="7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36733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CIPIT POLICY BRIEF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Presentation by Chebet Koros</a:t>
            </a:r>
            <a:br>
              <a:rPr lang="en-US" dirty="0"/>
            </a:br>
            <a:r>
              <a:rPr lang="en-US" dirty="0"/>
              <a:t>26 April 2023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31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"/>
            <a:ext cx="8229600" cy="204215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However, most respondents believed that copyright law affects text and data mining research, machine learning, and artificial intelligence in Kenya.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314" y="2529840"/>
            <a:ext cx="4642318" cy="267587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669665" y="2331719"/>
            <a:ext cx="6275275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65640" y="1331421"/>
            <a:ext cx="8157411" cy="116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/>
              <a:t>Most respondents believed that it is essential to have an exception to copyright infringement for TDM research purposes.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0" y="2879148"/>
            <a:ext cx="8131440" cy="28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090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Policy Recommendations for Kenya’s Technology Legal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2600" b="1" dirty="0"/>
              <a:t>Kenyan government ought to enforce existing technology laws and </a:t>
            </a:r>
            <a:r>
              <a:rPr lang="en-US" sz="2600" b="1" dirty="0" smtClean="0"/>
              <a:t>policies that promote research.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example, Kenya’s Data Commissioner should prepare a code of practice containing practical </a:t>
            </a:r>
            <a:r>
              <a:rPr lang="en-US" sz="2400" dirty="0" smtClean="0"/>
              <a:t>guidelines </a:t>
            </a:r>
            <a:r>
              <a:rPr lang="en-US" sz="2400" dirty="0"/>
              <a:t>concerning the processing of personal data for purposes of research</a:t>
            </a:r>
            <a:r>
              <a:rPr lang="en-US" sz="2400" dirty="0" smtClean="0"/>
              <a:t>.</a:t>
            </a:r>
          </a:p>
          <a:p>
            <a:pPr lvl="1"/>
            <a:endParaRPr lang="en-US" sz="2000" dirty="0" smtClean="0"/>
          </a:p>
          <a:p>
            <a:pPr marL="514350" lvl="0" indent="-514350" algn="just">
              <a:buFont typeface="+mj-lt"/>
              <a:buAutoNum type="arabicPeriod" startAt="2"/>
            </a:pPr>
            <a:r>
              <a:rPr lang="en-US" sz="2600" b="1" dirty="0" smtClean="0"/>
              <a:t>The </a:t>
            </a:r>
            <a:r>
              <a:rPr lang="en-US" sz="2600" b="1" dirty="0"/>
              <a:t>Kenyan government should reform outdated technology laws and policies to promote research and technology. </a:t>
            </a:r>
          </a:p>
          <a:p>
            <a:pPr lvl="1" algn="just"/>
            <a:r>
              <a:rPr lang="en-US" sz="2400" dirty="0"/>
              <a:t>For example, adopting the policy and regulatory framework proposed in the 2019 Report of the Block Chain and Artificial Intelligence Taskforce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8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Kenya’s Technology Legal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en-US" sz="3400" b="1" dirty="0" smtClean="0"/>
              <a:t>The </a:t>
            </a:r>
            <a:r>
              <a:rPr lang="en-US" sz="3400" b="1" dirty="0"/>
              <a:t>Kenyan government should establish clear guidelines and strategies</a:t>
            </a:r>
            <a:r>
              <a:rPr lang="en-US" sz="3400" dirty="0"/>
              <a:t> that provide access and use of data for research purposes using modern research </a:t>
            </a:r>
            <a:r>
              <a:rPr lang="en-US" sz="3400" dirty="0" smtClean="0"/>
              <a:t>technology</a:t>
            </a:r>
            <a:r>
              <a:rPr lang="en-US" sz="3400" dirty="0"/>
              <a:t> </a:t>
            </a:r>
            <a:r>
              <a:rPr lang="en-US" sz="3400" dirty="0" smtClean="0"/>
              <a:t>like TDM.</a:t>
            </a:r>
            <a:endParaRPr lang="en-US" sz="3400" dirty="0" smtClean="0"/>
          </a:p>
          <a:p>
            <a:pPr marL="514350" lvl="0" indent="-514350" algn="just">
              <a:buFont typeface="+mj-lt"/>
              <a:buAutoNum type="arabicPeriod" startAt="3"/>
            </a:pPr>
            <a:endParaRPr lang="en-US" sz="3400" b="1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en-US" sz="3400" b="1" dirty="0" smtClean="0"/>
              <a:t>The </a:t>
            </a:r>
            <a:r>
              <a:rPr lang="en-US" sz="3400" b="1" dirty="0"/>
              <a:t>Kenyan government should provide </a:t>
            </a:r>
            <a:r>
              <a:rPr lang="en-US" sz="3400" b="1" dirty="0" smtClean="0"/>
              <a:t>financial </a:t>
            </a:r>
            <a:r>
              <a:rPr lang="en-US" sz="3400" b="1" dirty="0"/>
              <a:t>support </a:t>
            </a:r>
            <a:r>
              <a:rPr lang="en-US" sz="3400" dirty="0"/>
              <a:t>for </a:t>
            </a:r>
            <a:r>
              <a:rPr lang="en-US" sz="3400" dirty="0" smtClean="0"/>
              <a:t>research, the </a:t>
            </a:r>
            <a:r>
              <a:rPr lang="en-US" sz="3400" dirty="0"/>
              <a:t>development of high-speed internet and broadband infrastructure, </a:t>
            </a:r>
            <a:r>
              <a:rPr lang="en-US" sz="3400" dirty="0" smtClean="0"/>
              <a:t>and access </a:t>
            </a:r>
            <a:r>
              <a:rPr lang="en-US" sz="3400" dirty="0"/>
              <a:t>to data repositories and data </a:t>
            </a:r>
            <a:r>
              <a:rPr lang="en-US" sz="3400" dirty="0" smtClean="0"/>
              <a:t>sets, </a:t>
            </a:r>
            <a:r>
              <a:rPr lang="en-US" sz="3400" dirty="0"/>
              <a:t>in order to improve Kenya's technology sector</a:t>
            </a:r>
            <a:r>
              <a:rPr lang="en-US" sz="3400" dirty="0" smtClean="0"/>
              <a:t>.</a:t>
            </a:r>
          </a:p>
          <a:p>
            <a:pPr marL="514350" lvl="0" indent="-514350" algn="just">
              <a:buFont typeface="+mj-lt"/>
              <a:buAutoNum type="arabicPeriod" startAt="3"/>
            </a:pPr>
            <a:endParaRPr lang="en-US" sz="3400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en-US" sz="3400" b="1" dirty="0"/>
              <a:t>Collaboration between the government, researchers and industry stakeholders </a:t>
            </a:r>
            <a:r>
              <a:rPr lang="en-US" sz="3400" dirty="0"/>
              <a:t>to facilitate the exchange of ideas leading to the development of technology growth and benefit.</a:t>
            </a:r>
          </a:p>
          <a:p>
            <a:pPr marL="514350" lvl="0" indent="-514350" algn="just">
              <a:buFont typeface="+mj-lt"/>
              <a:buAutoNum type="arabicPeriod" startAt="3"/>
            </a:pPr>
            <a:endParaRPr lang="en-US" dirty="0"/>
          </a:p>
          <a:p>
            <a:pPr marL="0" lvl="0" indent="0" algn="just">
              <a:buNone/>
            </a:pPr>
            <a:endParaRPr lang="en-US" b="1" dirty="0"/>
          </a:p>
          <a:p>
            <a:pPr marL="0" lvl="0" indent="0" algn="just">
              <a:buNone/>
            </a:pPr>
            <a:endParaRPr lang="en-US" b="1" dirty="0"/>
          </a:p>
          <a:p>
            <a:pPr marL="0" lvl="0" indent="0" algn="just">
              <a:buNone/>
            </a:pPr>
            <a:endParaRPr lang="en-US" b="1" dirty="0"/>
          </a:p>
          <a:p>
            <a:pPr marL="0" lvl="0" indent="0" algn="just">
              <a:buNone/>
            </a:pPr>
            <a:endParaRPr lang="en-US" b="1" dirty="0"/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Kenya’s Copyright Legal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 algn="just">
              <a:buFont typeface="+mj-lt"/>
              <a:buAutoNum type="arabicPeriod" startAt="6"/>
            </a:pPr>
            <a:r>
              <a:rPr lang="en-US" b="1" dirty="0" smtClean="0"/>
              <a:t>The </a:t>
            </a:r>
            <a:r>
              <a:rPr lang="en-US" b="1" dirty="0"/>
              <a:t>Kenyan legislators should amend the copyright law</a:t>
            </a:r>
            <a:r>
              <a:rPr lang="en-US" dirty="0"/>
              <a:t>, using the following considerations: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en-US" dirty="0"/>
              <a:t>To </a:t>
            </a:r>
            <a:r>
              <a:rPr lang="en-US" b="1" dirty="0"/>
              <a:t>expand the existing narrow fair dealing framework </a:t>
            </a:r>
            <a:r>
              <a:rPr lang="en-US" dirty="0"/>
              <a:t>to enable the digital environment and specifically, to accommodate digital research technologies. 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en-US" dirty="0"/>
              <a:t>To </a:t>
            </a:r>
            <a:r>
              <a:rPr lang="en-US" b="1" dirty="0"/>
              <a:t>shift from fair dealing to fair use</a:t>
            </a:r>
            <a:r>
              <a:rPr lang="en-US" dirty="0"/>
              <a:t>. This would accommodate modern technology </a:t>
            </a:r>
            <a:r>
              <a:rPr lang="en-US" dirty="0" smtClean="0"/>
              <a:t>purposes (TDM) </a:t>
            </a:r>
            <a:r>
              <a:rPr lang="en-US" dirty="0"/>
              <a:t>under the copyright exceptions and prevent the need to keep amending the law.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en-US" dirty="0"/>
              <a:t>To provide a </a:t>
            </a:r>
            <a:r>
              <a:rPr lang="en-US" b="1" dirty="0"/>
              <a:t>definition of what ‘fair’ and ‘scientific research’ </a:t>
            </a:r>
            <a:r>
              <a:rPr lang="en-US" dirty="0"/>
              <a:t>is under the copyright Act.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en-US" dirty="0"/>
              <a:t>To provide a </a:t>
            </a:r>
            <a:r>
              <a:rPr lang="en-US" b="1" dirty="0"/>
              <a:t>specific exception for text and data mining research </a:t>
            </a:r>
            <a:r>
              <a:rPr lang="en-US" dirty="0"/>
              <a:t>in the copyright Act. </a:t>
            </a:r>
          </a:p>
        </p:txBody>
      </p:sp>
    </p:spTree>
    <p:extLst>
      <p:ext uri="{BB962C8B-B14F-4D97-AF65-F5344CB8AC3E}">
        <p14:creationId xmlns:p14="http://schemas.microsoft.com/office/powerpoint/2010/main" val="38000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Kenya’s Copyright Legal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7"/>
            </a:pPr>
            <a:r>
              <a:rPr lang="en-US" sz="2400" b="1" dirty="0" smtClean="0"/>
              <a:t>To </a:t>
            </a:r>
            <a:r>
              <a:rPr lang="en-US" sz="2400" b="1" dirty="0"/>
              <a:t>provide clarity and guidance on the copyright exception for scientific research</a:t>
            </a:r>
            <a:r>
              <a:rPr lang="en-US" sz="2400" dirty="0"/>
              <a:t> under Kenya's current copyright law. We recommend that the Kenya Copyright Board </a:t>
            </a:r>
            <a:r>
              <a:rPr lang="en-US" sz="2400" b="1" dirty="0"/>
              <a:t>(KECOBO) provides </a:t>
            </a:r>
            <a:r>
              <a:rPr lang="en-US" sz="2400" b="1" dirty="0" smtClean="0"/>
              <a:t>guidelines </a:t>
            </a:r>
            <a:r>
              <a:rPr lang="en-US" sz="2400" dirty="0"/>
              <a:t>on interpreting and implementing the existing scientific research exception to copyright for modern research technologies like text and data mining</a:t>
            </a:r>
            <a:r>
              <a:rPr lang="en-US" sz="2400" dirty="0" smtClean="0"/>
              <a:t>.</a:t>
            </a:r>
          </a:p>
          <a:p>
            <a:pPr marL="514350" lvl="0" indent="-514350" algn="just">
              <a:buFont typeface="+mj-lt"/>
              <a:buAutoNum type="arabicPeriod" startAt="7"/>
            </a:pPr>
            <a:endParaRPr lang="en-US" sz="2400" dirty="0"/>
          </a:p>
          <a:p>
            <a:pPr marL="514350" lvl="0" indent="-514350" algn="just">
              <a:buFont typeface="+mj-lt"/>
              <a:buAutoNum type="arabicPeriod" startAt="7"/>
            </a:pPr>
            <a:r>
              <a:rPr lang="en-US" sz="2400" b="1" dirty="0" smtClean="0"/>
              <a:t>The </a:t>
            </a:r>
            <a:r>
              <a:rPr lang="en-US" sz="2400" b="1" dirty="0"/>
              <a:t>government should promote increased awareness and education around copyright exceptions</a:t>
            </a:r>
            <a:r>
              <a:rPr lang="en-US" sz="2400" dirty="0"/>
              <a:t> among researchers, judicial officers, and other stakeholders.</a:t>
            </a:r>
          </a:p>
        </p:txBody>
      </p:sp>
    </p:spTree>
    <p:extLst>
      <p:ext uri="{BB962C8B-B14F-4D97-AF65-F5344CB8AC3E}">
        <p14:creationId xmlns:p14="http://schemas.microsoft.com/office/powerpoint/2010/main" val="6891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Kenya’s Copyright Legal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 startAt="9"/>
            </a:pPr>
            <a:r>
              <a:rPr lang="en-US" sz="2600" b="1" dirty="0" smtClean="0"/>
              <a:t>Survey </a:t>
            </a:r>
            <a:r>
              <a:rPr lang="en-US" sz="2600" b="1" dirty="0"/>
              <a:t>respondents’ recommendations:</a:t>
            </a:r>
            <a:endParaRPr lang="en-US" sz="3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respondents recommend improving the TDM process in Kenya by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sensitizing people in the field about copyright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law and developing guidelines on using data appropriately.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respondents recommended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developing guidelines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 the repercussions of using data obtained inappropriately for commercial research.</a:t>
            </a:r>
          </a:p>
          <a:p>
            <a:pPr marL="571500" indent="-571500" algn="just">
              <a:buFont typeface="+mj-lt"/>
              <a:buAutoNum type="romanLcPeriod"/>
            </a:pPr>
            <a:endParaRPr lang="en-US" sz="2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 startAt="10"/>
            </a:pP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recommend that copyright law is incorporated in the education curriculum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TDM developers, scientists and researchers.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1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18DD95-77D1-EED6-EAE8-6EA32CF5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841836"/>
              </p:ext>
            </p:extLst>
          </p:nvPr>
        </p:nvGraphicFramePr>
        <p:xfrm>
          <a:off x="2016125" y="385345"/>
          <a:ext cx="4658052" cy="528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Policy Brief 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/>
              <a:t>Introduction</a:t>
            </a:r>
          </a:p>
          <a:p>
            <a:pPr marL="514350" lvl="0" indent="-514350">
              <a:buFont typeface="+mj-lt"/>
              <a:buAutoNum type="arabicPeriod"/>
            </a:pPr>
            <a:endParaRPr lang="en-US" sz="2600"/>
          </a:p>
          <a:p>
            <a:pPr marL="0" lvl="0" indent="0">
              <a:buNone/>
            </a:pPr>
            <a:r>
              <a:rPr lang="en-US"/>
              <a:t>2.	Methodology</a:t>
            </a:r>
          </a:p>
          <a:p>
            <a:pPr marL="0" indent="0">
              <a:buNone/>
            </a:pPr>
            <a:endParaRPr lang="en-US" sz="2600"/>
          </a:p>
          <a:p>
            <a:pPr marL="514350" indent="-514350">
              <a:buAutoNum type="arabicPeriod" startAt="3"/>
            </a:pPr>
            <a:r>
              <a:rPr lang="en-US"/>
              <a:t>Key Findings</a:t>
            </a:r>
          </a:p>
          <a:p>
            <a:pPr marL="514350" indent="-514350">
              <a:buAutoNum type="arabicPeriod" startAt="3"/>
            </a:pPr>
            <a:endParaRPr lang="en-US"/>
          </a:p>
          <a:p>
            <a:pPr marL="514350" indent="-514350">
              <a:buAutoNum type="arabicPeriod" startAt="3"/>
            </a:pPr>
            <a:r>
              <a:rPr lang="en-US"/>
              <a:t>Policy Recommendations</a:t>
            </a:r>
          </a:p>
          <a:p>
            <a:pPr marL="514350" indent="-514350">
              <a:buAutoNum type="arabicPeriod" startAt="3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668379"/>
            <a:ext cx="8229600" cy="44917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/>
              <a:t>What is Copyright?</a:t>
            </a:r>
          </a:p>
          <a:p>
            <a:pPr marL="0" indent="0" algn="just">
              <a:buNone/>
            </a:pPr>
            <a:r>
              <a:rPr lang="en-US"/>
              <a:t>A type of intellectual property right that protects an owner’s original literary (written) or artistic works. E.g. compilations of data.</a:t>
            </a:r>
          </a:p>
          <a:p>
            <a:pPr marL="0" indent="0" algn="just">
              <a:buNone/>
            </a:pPr>
            <a:endParaRPr lang="en-US"/>
          </a:p>
          <a:p>
            <a:pPr algn="just"/>
            <a:r>
              <a:rPr lang="en-US" b="1"/>
              <a:t>What is the Right to Research?</a:t>
            </a:r>
          </a:p>
          <a:p>
            <a:pPr marL="0" indent="0" algn="just">
              <a:buNone/>
            </a:pPr>
            <a:r>
              <a:rPr lang="en-US"/>
              <a:t>The right to conduct and receive or access research (material).</a:t>
            </a:r>
          </a:p>
          <a:p>
            <a:pPr marL="0" indent="0" algn="just">
              <a:buNone/>
            </a:pPr>
            <a:endParaRPr lang="en-US"/>
          </a:p>
          <a:p>
            <a:pPr algn="just"/>
            <a:r>
              <a:rPr lang="en-US" b="1"/>
              <a:t>What is Text and Data Mining (TDM) Research?</a:t>
            </a:r>
          </a:p>
          <a:p>
            <a:pPr marL="0" indent="0" algn="just">
              <a:buNone/>
            </a:pPr>
            <a:r>
              <a:rPr lang="en-US"/>
              <a:t>An application of a computational process to materials to derive data from or about those works that is used for research.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8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Researchers need digital tools, such as TDM, and data access to contribute to human knowledge.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BlueDot</a:t>
            </a:r>
            <a:r>
              <a:rPr lang="en-US" dirty="0"/>
              <a:t> AI helped discover the Coronavirus outbreak.</a:t>
            </a:r>
          </a:p>
          <a:p>
            <a:pPr algn="just"/>
            <a:r>
              <a:rPr lang="en-US" dirty="0"/>
              <a:t>The TDM process involves the use of copyrighted works which may affect the rights of the copyright owner.</a:t>
            </a:r>
          </a:p>
          <a:p>
            <a:pPr algn="just"/>
            <a:r>
              <a:rPr lang="en-US" dirty="0"/>
              <a:t>The law in which these researchers operate should create an enabling environment for them.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Research Objective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To determine how Kenya's technology and legal framework affect the use of text and data mining research, and to make recommendations that enable text and data mining research in Kenya.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is it necessary to create a legal  environment that supports text and data mining research in Kenya?</a:t>
            </a:r>
          </a:p>
        </p:txBody>
      </p:sp>
    </p:spTree>
    <p:extLst>
      <p:ext uri="{BB962C8B-B14F-4D97-AF65-F5344CB8AC3E}">
        <p14:creationId xmlns:p14="http://schemas.microsoft.com/office/powerpoint/2010/main" val="166365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/>
              <a:t>Legal Review</a:t>
            </a:r>
          </a:p>
          <a:p>
            <a:pPr marL="0" indent="0" algn="just">
              <a:buNone/>
            </a:pPr>
            <a:r>
              <a:rPr lang="en-US"/>
              <a:t>Kenyan Constitution, Technology laws and policies, Copyright Act, Case law.</a:t>
            </a:r>
          </a:p>
          <a:p>
            <a:pPr marL="571500" indent="-571500" algn="just">
              <a:buFont typeface="+mj-lt"/>
              <a:buAutoNum type="romanLcPeriod"/>
            </a:pPr>
            <a:endParaRPr lang="en-US"/>
          </a:p>
          <a:p>
            <a:pPr algn="just"/>
            <a:r>
              <a:rPr lang="en-US" b="1"/>
              <a:t>Comparative Analysis</a:t>
            </a:r>
          </a:p>
          <a:p>
            <a:pPr marL="0" indent="0" algn="just">
              <a:buNone/>
            </a:pPr>
            <a:r>
              <a:rPr lang="en-US"/>
              <a:t>South Africa’s Constitution, Copyright Act 1978 and Copyright Amendment Bill, Case law.</a:t>
            </a:r>
          </a:p>
          <a:p>
            <a:pPr marL="571500" indent="-571500" algn="just">
              <a:buFont typeface="+mj-lt"/>
              <a:buAutoNum type="romanLcPeriod"/>
            </a:pPr>
            <a:endParaRPr lang="en-US"/>
          </a:p>
          <a:p>
            <a:pPr algn="just"/>
            <a:r>
              <a:rPr lang="en-US" b="1"/>
              <a:t>Survey of TDM developers and users in Kenya</a:t>
            </a:r>
          </a:p>
          <a:p>
            <a:pPr marL="0" indent="0" algn="just">
              <a:buNone/>
            </a:pPr>
            <a:r>
              <a:rPr lang="en-US"/>
              <a:t>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3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Kenya's legal framework for technology has the potential to support TDM research, given appropriate implementation and updates.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Kenya has several technology laws, policies and govt. strategies that have the potential to facilitate digital research technology like text and data mining research.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/>
              <a:t>National ICT Policy, </a:t>
            </a:r>
            <a:r>
              <a:rPr lang="en-US" i="1" dirty="0" err="1"/>
              <a:t>Blockchain</a:t>
            </a:r>
            <a:r>
              <a:rPr lang="en-US" i="1" dirty="0"/>
              <a:t> and AI Taskforce Report, Data Protection Act, Science, Technology and Innovation Act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Gaps identified in the tech laws:</a:t>
            </a:r>
          </a:p>
          <a:p>
            <a:pPr algn="just">
              <a:buFontTx/>
              <a:buChar char="-"/>
            </a:pPr>
            <a:r>
              <a:rPr lang="en-US" dirty="0"/>
              <a:t>Lack of implementation.</a:t>
            </a:r>
          </a:p>
          <a:p>
            <a:pPr algn="just">
              <a:buFontTx/>
              <a:buChar char="-"/>
            </a:pPr>
            <a:r>
              <a:rPr lang="en-US" dirty="0"/>
              <a:t>The current digital environment is not adequately covered.</a:t>
            </a:r>
          </a:p>
        </p:txBody>
      </p:sp>
    </p:spTree>
    <p:extLst>
      <p:ext uri="{BB962C8B-B14F-4D97-AF65-F5344CB8AC3E}">
        <p14:creationId xmlns:p14="http://schemas.microsoft.com/office/powerpoint/2010/main" val="208125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Key Findings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Text and data mining research may be allowed under the Kenyan copyright framework if the law is interpreted appropriately, guidelines are established or it is updated.</a:t>
            </a:r>
          </a:p>
          <a:p>
            <a:pPr algn="just"/>
            <a:r>
              <a:rPr lang="en-US" dirty="0"/>
              <a:t>Kenya’s copyright Act provides for fair dealing, an exception to copyright for specific purposes including ‘scientific research’.</a:t>
            </a:r>
          </a:p>
          <a:p>
            <a:pPr algn="just"/>
            <a:r>
              <a:rPr lang="en-US" dirty="0"/>
              <a:t>However, there is no definition of ‘fair’ or ‘scientific research’ in the Act. It is therefore uncertain whether TDM research would fall under this exception.</a:t>
            </a:r>
          </a:p>
          <a:p>
            <a:pPr algn="just"/>
            <a:r>
              <a:rPr lang="en-US" i="1" dirty="0"/>
              <a:t>Communications Commission of Kenya &amp; 5 others v Royal Media Services Limited &amp; 5 others [2014] </a:t>
            </a:r>
            <a:r>
              <a:rPr lang="en-US" i="1" dirty="0" err="1"/>
              <a:t>eKLR</a:t>
            </a:r>
            <a:r>
              <a:rPr lang="en-US" i="1" dirty="0"/>
              <a:t> </a:t>
            </a:r>
            <a:r>
              <a:rPr lang="en-US" dirty="0"/>
              <a:t>relied on a 6-factor fairness test. Can this test be applied to TDM? </a:t>
            </a:r>
            <a:r>
              <a:rPr lang="en-US" i="1" dirty="0"/>
              <a:t>Is there an alternative?</a:t>
            </a:r>
          </a:p>
          <a:p>
            <a:pPr algn="just"/>
            <a:r>
              <a:rPr lang="en-US" dirty="0"/>
              <a:t>South Africa’s copyright amendment bill seeks to shift from the limited fair dealing to a more flexible fair use exception. This would provide a ‘future-proof’ law that would enable modern research technologies.</a:t>
            </a:r>
          </a:p>
          <a:p>
            <a:pPr algn="just"/>
            <a:r>
              <a:rPr lang="en-US" dirty="0"/>
              <a:t>Some countries have a specific copyright exception for TDM – Singapore, Japan etc.</a:t>
            </a:r>
          </a:p>
        </p:txBody>
      </p:sp>
    </p:spTree>
    <p:extLst>
      <p:ext uri="{BB962C8B-B14F-4D97-AF65-F5344CB8AC3E}">
        <p14:creationId xmlns:p14="http://schemas.microsoft.com/office/powerpoint/2010/main" val="29364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5" y="525434"/>
            <a:ext cx="8157411" cy="11691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3. Key Findings Cont’d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1996" y="3300932"/>
            <a:ext cx="7660105" cy="27193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621" y="1685492"/>
            <a:ext cx="7944853" cy="1600200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The survey revealed that a significant proportion of TDM developers and users lack awareness regarding copyright laws and the fair dealing exceptions.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Out of all the survey respondents, only 18% recognized the Copyright Act as a law that encourages learning, research, and technology in Kenya.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7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32" y="2465748"/>
            <a:ext cx="5944135" cy="33422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9669" y="1066800"/>
            <a:ext cx="7944853" cy="1167332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majority of the respondents had no knowledge of the fair dealing copyright exception, and only 18% reported using it.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5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19038</TotalTime>
  <Words>1135</Words>
  <Application>Microsoft Office PowerPoint</Application>
  <PresentationFormat>On-screen Show (4:3)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CIPIT POLICY BRIEF Presentation by Chebet Koros 26 April 2023</vt:lpstr>
      <vt:lpstr>Policy Brief Presentation Outline</vt:lpstr>
      <vt:lpstr>Introduction</vt:lpstr>
      <vt:lpstr>Why is it necessary to create a legal  environment that supports text and data mining research in Kenya?</vt:lpstr>
      <vt:lpstr>2. Methodology</vt:lpstr>
      <vt:lpstr>3. Key Findings</vt:lpstr>
      <vt:lpstr>3. Key Findings Cont’d</vt:lpstr>
      <vt:lpstr>3. Key Findings Cont’d</vt:lpstr>
      <vt:lpstr>PowerPoint Presentation</vt:lpstr>
      <vt:lpstr>PowerPoint Presentation</vt:lpstr>
      <vt:lpstr>PowerPoint Presentation</vt:lpstr>
      <vt:lpstr>4. POLICY RECOMMENDATIONS</vt:lpstr>
      <vt:lpstr>Policy Recommendations for Kenya’s Technology Legal Framework</vt:lpstr>
      <vt:lpstr>Recommendations for Kenya’s Technology Legal Framework</vt:lpstr>
      <vt:lpstr>Recommendations for Kenya’s Copyright Legal Framework</vt:lpstr>
      <vt:lpstr>Recommendations for Kenya’s Copyright Legal Framework</vt:lpstr>
      <vt:lpstr>Recommendations for Kenya’s Copyright Legal Framework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Chebet Koros</dc:creator>
  <cp:lastModifiedBy>CHEBET</cp:lastModifiedBy>
  <cp:revision>246</cp:revision>
  <dcterms:created xsi:type="dcterms:W3CDTF">2012-11-06T09:01:13Z</dcterms:created>
  <dcterms:modified xsi:type="dcterms:W3CDTF">2023-04-25T18:35:13Z</dcterms:modified>
</cp:coreProperties>
</file>