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Impact" panose="020B0806030902050204" pitchFamily="34" charset="0"/>
      <p:regular r:id="rId26"/>
    </p:embeddedFont>
    <p:embeddedFont>
      <p:font typeface="Inter" panose="02000503000000020004" pitchFamily="2" charset="0"/>
      <p:regular r:id="rId27"/>
      <p:bold r:id="rId28"/>
      <p:italic r:id="rId29"/>
      <p:boldItalic r:id="rId30"/>
    </p:embeddedFont>
    <p:embeddedFont>
      <p:font typeface="Inter Light" panose="02000503000000020004" pitchFamily="2" charset="0"/>
      <p:regular r:id="rId31"/>
      <p:bold r:id="rId32"/>
      <p:italic r:id="rId33"/>
      <p:boldItalic r:id="rId34"/>
    </p:embeddedFont>
    <p:embeddedFont>
      <p:font typeface="Inter SemiBold" panose="02000503000000020004" pitchFamily="2" charset="0"/>
      <p:regular r:id="rId35"/>
      <p:bold r:id="rId36"/>
      <p:italic r:id="rId37"/>
      <p:boldItalic r:id="rId38"/>
    </p:embeddedFont>
    <p:embeddedFont>
      <p:font typeface="Spectral" pitchFamily="2" charset="77"/>
      <p:regular r:id="rId39"/>
      <p:bold r:id="rId40"/>
      <p:italic r:id="rId41"/>
      <p:boldItalic r:id="rId42"/>
    </p:embeddedFont>
    <p:embeddedFont>
      <p:font typeface="Times" panose="02020603050405020304" pitchFamily="18" charset="0"/>
      <p:regular r:id="rId43"/>
      <p:bold r:id="rId44"/>
      <p:italic r:id="rId45"/>
      <p:boldItalic r:id="rId46"/>
    </p:embeddedFont>
    <p:embeddedFont>
      <p:font typeface="Trebuchet MS" panose="020B070302020209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87" autoAdjust="0"/>
  </p:normalViewPr>
  <p:slideViewPr>
    <p:cSldViewPr snapToGrid="0">
      <p:cViewPr varScale="1">
        <p:scale>
          <a:sx n="141" d="100"/>
          <a:sy n="141" d="100"/>
        </p:scale>
        <p:origin x="1248"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2212f2e92_0_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2212f2e92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2212f2e92_0_7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2212f2e92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2212f2e92_0_7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2212f2e92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2212f2e92_0_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2212f2e92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2212f2e92_0_7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2212f2e92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2212f2e92_0_7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2212f2e92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2212f2e92_0_7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2212f2e92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24a3e3a1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24a3e3a1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24a3e3a1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24a3e3a1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4e753d80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4e753d8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2212f2e92_0_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2212f2e92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24a3e3a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24a3e3a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2212f2e92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352212f2e92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2212f2e92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2212f2e92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July 2023, Tom Olijhoek, then Editor-in-Chief, reconfirmed that DOAJ is a unique platform for many open access journals and is a key index for African journals. The analysis was done on just over 17,000 journals and found that 9873 of them were *only* in DOAJ. DOAJ is much more inclusive in its global coverage of open access journals than either Web of Science or Scopus.</a:t>
            </a:r>
            <a:br>
              <a:rPr lang="en-GB"/>
            </a:br>
            <a:br>
              <a:rPr lang="en-GB"/>
            </a:br>
            <a:r>
              <a:rPr lang="en-GB"/>
              <a:t>Any study on scholarly publishing or the progress of open access that uses only WoS and Scopus as sources is flawed from the start.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24a3e3a1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24a3e3a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2212f2e92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2212f2e9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2212f2e92_0_7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2212f2e92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24a3e3a1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24a3e3a1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7110000" y="141750"/>
            <a:ext cx="1895400" cy="4860001"/>
          </a:xfrm>
          <a:prstGeom prst="rect">
            <a:avLst/>
          </a:prstGeom>
          <a:noFill/>
          <a:ln>
            <a:noFill/>
          </a:ln>
        </p:spPr>
      </p:pic>
      <p:sp>
        <p:nvSpPr>
          <p:cNvPr id="11" name="Google Shape;11;p2"/>
          <p:cNvSpPr txBox="1">
            <a:spLocks noGrp="1"/>
          </p:cNvSpPr>
          <p:nvPr>
            <p:ph type="ctrTitle"/>
          </p:nvPr>
        </p:nvSpPr>
        <p:spPr>
          <a:xfrm>
            <a:off x="381000" y="1322450"/>
            <a:ext cx="6380700" cy="18972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3500"/>
              <a:buFont typeface="Spectral"/>
              <a:buNone/>
              <a:defRPr sz="3800" b="0">
                <a:solidFill>
                  <a:schemeClr val="lt1"/>
                </a:solidFill>
                <a:latin typeface="Spectral"/>
                <a:ea typeface="Spectral"/>
                <a:cs typeface="Spectral"/>
                <a:sym typeface="Spectral"/>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a:endParaRPr/>
          </a:p>
        </p:txBody>
      </p:sp>
      <p:sp>
        <p:nvSpPr>
          <p:cNvPr id="12" name="Google Shape;12;p2"/>
          <p:cNvSpPr txBox="1">
            <a:spLocks noGrp="1"/>
          </p:cNvSpPr>
          <p:nvPr>
            <p:ph type="subTitle" idx="1"/>
          </p:nvPr>
        </p:nvSpPr>
        <p:spPr>
          <a:xfrm>
            <a:off x="381177" y="34015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1300"/>
              <a:buFont typeface="Inter Light"/>
              <a:buNone/>
              <a:defRPr sz="1500">
                <a:solidFill>
                  <a:schemeClr val="lt2"/>
                </a:solidFill>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a:endParaRPr/>
          </a:p>
        </p:txBody>
      </p:sp>
      <p:sp>
        <p:nvSpPr>
          <p:cNvPr id="13" name="Google Shape;13;p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2"/>
          <p:cNvPicPr preferRelativeResize="0"/>
          <p:nvPr/>
        </p:nvPicPr>
        <p:blipFill rotWithShape="1">
          <a:blip r:embed="rId3">
            <a:alphaModFix/>
          </a:blip>
          <a:srcRect/>
          <a:stretch/>
        </p:blipFill>
        <p:spPr>
          <a:xfrm>
            <a:off x="262375" y="4532175"/>
            <a:ext cx="2059402" cy="32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dk1"/>
        </a:solidFill>
        <a:effectLst/>
      </p:bgPr>
    </p:bg>
    <p:spTree>
      <p:nvGrpSpPr>
        <p:cNvPr id="1" name="Shape 66"/>
        <p:cNvGrpSpPr/>
        <p:nvPr/>
      </p:nvGrpSpPr>
      <p:grpSpPr>
        <a:xfrm>
          <a:off x="0" y="0"/>
          <a:ext cx="0" cy="0"/>
          <a:chOff x="0" y="0"/>
          <a:chExt cx="0" cy="0"/>
        </a:xfrm>
      </p:grpSpPr>
      <p:grpSp>
        <p:nvGrpSpPr>
          <p:cNvPr id="67" name="Google Shape;67;p11"/>
          <p:cNvGrpSpPr/>
          <p:nvPr/>
        </p:nvGrpSpPr>
        <p:grpSpPr>
          <a:xfrm>
            <a:off x="830394" y="4169186"/>
            <a:ext cx="745763" cy="45826"/>
            <a:chOff x="4580561" y="2589004"/>
            <a:chExt cx="1064464" cy="25200"/>
          </a:xfrm>
        </p:grpSpPr>
        <p:sp>
          <p:nvSpPr>
            <p:cNvPr id="68" name="Google Shape;68;p11"/>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69" name="Google Shape;69;p11"/>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70" name="Google Shape;70;p11"/>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71" name="Google Shape;71;p11"/>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72" name="Google Shape;72;p1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2"/>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75" name="Google Shape;75;p12"/>
          <p:cNvGrpSpPr/>
          <p:nvPr/>
        </p:nvGrpSpPr>
        <p:grpSpPr>
          <a:xfrm>
            <a:off x="830394" y="1191312"/>
            <a:ext cx="745763" cy="45826"/>
            <a:chOff x="4580561" y="2589004"/>
            <a:chExt cx="1064464" cy="25200"/>
          </a:xfrm>
        </p:grpSpPr>
        <p:sp>
          <p:nvSpPr>
            <p:cNvPr id="76" name="Google Shape;76;p12"/>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77" name="Google Shape;77;p12"/>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78" name="Google Shape;78;p12"/>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Inter Light"/>
              <a:buNone/>
              <a:defRPr sz="2400" b="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79" name="Google Shape;79;p1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2"/>
          <p:cNvSpPr/>
          <p:nvPr/>
        </p:nvSpPr>
        <p:spPr>
          <a:xfrm>
            <a:off x="8280450" y="0"/>
            <a:ext cx="863400" cy="4542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pic>
        <p:nvPicPr>
          <p:cNvPr id="81" name="Google Shape;81;p12"/>
          <p:cNvPicPr preferRelativeResize="0"/>
          <p:nvPr/>
        </p:nvPicPr>
        <p:blipFill rotWithShape="1">
          <a:blip r:embed="rId2">
            <a:alphaModFix/>
          </a:blip>
          <a:srcRect/>
          <a:stretch/>
        </p:blipFill>
        <p:spPr>
          <a:xfrm>
            <a:off x="228600" y="4683500"/>
            <a:ext cx="1072502" cy="231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dk1"/>
        </a:solidFill>
        <a:effectLst/>
      </p:bgPr>
    </p:bg>
    <p:spTree>
      <p:nvGrpSpPr>
        <p:cNvPr id="1" name="Shape 82"/>
        <p:cNvGrpSpPr/>
        <p:nvPr/>
      </p:nvGrpSpPr>
      <p:grpSpPr>
        <a:xfrm>
          <a:off x="0" y="0"/>
          <a:ext cx="0" cy="0"/>
          <a:chOff x="0" y="0"/>
          <a:chExt cx="0" cy="0"/>
        </a:xfrm>
      </p:grpSpPr>
      <p:grpSp>
        <p:nvGrpSpPr>
          <p:cNvPr id="83" name="Google Shape;83;p13"/>
          <p:cNvGrpSpPr/>
          <p:nvPr/>
        </p:nvGrpSpPr>
        <p:grpSpPr>
          <a:xfrm>
            <a:off x="830394" y="1191312"/>
            <a:ext cx="745763" cy="45826"/>
            <a:chOff x="4580561" y="2589004"/>
            <a:chExt cx="1064464" cy="25200"/>
          </a:xfrm>
        </p:grpSpPr>
        <p:sp>
          <p:nvSpPr>
            <p:cNvPr id="84" name="Google Shape;84;p13"/>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85" name="Google Shape;85;p13"/>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86" name="Google Shape;86;p13"/>
          <p:cNvSpPr txBox="1">
            <a:spLocks noGrp="1"/>
          </p:cNvSpPr>
          <p:nvPr>
            <p:ph type="title"/>
          </p:nvPr>
        </p:nvSpPr>
        <p:spPr>
          <a:xfrm>
            <a:off x="729450" y="131865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2200"/>
              <a:buFont typeface="Arial"/>
              <a:buNone/>
              <a:defRPr sz="2400">
                <a:solidFill>
                  <a:schemeClr val="lt2"/>
                </a:solidFill>
                <a:latin typeface="Arial"/>
                <a:ea typeface="Arial"/>
                <a:cs typeface="Arial"/>
                <a:sym typeface="Arial"/>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a:endParaRPr/>
          </a:p>
        </p:txBody>
      </p:sp>
      <p:sp>
        <p:nvSpPr>
          <p:cNvPr id="87" name="Google Shape;87;p13"/>
          <p:cNvSpPr txBox="1">
            <a:spLocks noGrp="1"/>
          </p:cNvSpPr>
          <p:nvPr>
            <p:ph type="body" idx="1"/>
          </p:nvPr>
        </p:nvSpPr>
        <p:spPr>
          <a:xfrm>
            <a:off x="729450" y="2078875"/>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88" name="Google Shape;88;p1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_alt2">
  <p:cSld name="Section Header_alt2">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91" name="Google Shape;91;p1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2" name="Google Shape;92;p14"/>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000"/>
              <a:buFont typeface="Inter Light"/>
              <a:buNone/>
              <a:defRPr sz="4400" b="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2pPr>
            <a:lvl3pPr lvl="2"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3pPr>
            <a:lvl4pPr lvl="3"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4pPr>
            <a:lvl5pPr lvl="4"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5pPr>
            <a:lvl6pPr lvl="5"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6pPr>
            <a:lvl7pPr lvl="6"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7pPr>
            <a:lvl8pPr lvl="7"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8pPr>
            <a:lvl9pPr lvl="8" algn="l">
              <a:lnSpc>
                <a:spcPct val="100000"/>
              </a:lnSpc>
              <a:spcBef>
                <a:spcPts val="0"/>
              </a:spcBef>
              <a:spcAft>
                <a:spcPts val="0"/>
              </a:spcAft>
              <a:buClr>
                <a:schemeClr val="lt1"/>
              </a:buClr>
              <a:buSzPts val="3000"/>
              <a:buFont typeface="Inter Light"/>
              <a:buNone/>
              <a:defRPr sz="3300">
                <a:solidFill>
                  <a:schemeClr val="lt1"/>
                </a:solidFill>
                <a:latin typeface="Inter Light"/>
                <a:ea typeface="Inter Light"/>
                <a:cs typeface="Inter Light"/>
                <a:sym typeface="Inter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p:cSld name="TITLE_1">
    <p:bg>
      <p:bgPr>
        <a:solidFill>
          <a:schemeClr val="lt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rotWithShape="1">
          <a:blip r:embed="rId2">
            <a:alphaModFix/>
          </a:blip>
          <a:srcRect t="11814" b="11812"/>
          <a:stretch/>
        </p:blipFill>
        <p:spPr>
          <a:xfrm>
            <a:off x="0" y="487825"/>
            <a:ext cx="9144006" cy="4655673"/>
          </a:xfrm>
          <a:prstGeom prst="rect">
            <a:avLst/>
          </a:prstGeom>
          <a:noFill/>
          <a:ln>
            <a:noFill/>
          </a:ln>
        </p:spPr>
      </p:pic>
      <p:sp>
        <p:nvSpPr>
          <p:cNvPr id="95" name="Google Shape;95;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 name="Google Shape;96;p15"/>
          <p:cNvGrpSpPr/>
          <p:nvPr/>
        </p:nvGrpSpPr>
        <p:grpSpPr>
          <a:xfrm>
            <a:off x="830396" y="1191298"/>
            <a:ext cx="745763" cy="45826"/>
            <a:chOff x="4580561" y="2589004"/>
            <a:chExt cx="1064464" cy="25200"/>
          </a:xfrm>
        </p:grpSpPr>
        <p:sp>
          <p:nvSpPr>
            <p:cNvPr id="97" name="Google Shape;97;p15"/>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5"/>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9" name="Google Shape;99;p15"/>
          <p:cNvSpPr txBox="1">
            <a:spLocks noGrp="1"/>
          </p:cNvSpPr>
          <p:nvPr>
            <p:ph type="ctrTitle"/>
          </p:nvPr>
        </p:nvSpPr>
        <p:spPr>
          <a:xfrm>
            <a:off x="729450" y="1322450"/>
            <a:ext cx="7688100" cy="166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200"/>
              <a:buFont typeface="Inter Light"/>
              <a:buNone/>
              <a:defRPr sz="4200" b="0">
                <a:solidFill>
                  <a:schemeClr val="dk1"/>
                </a:solidFill>
                <a:highlight>
                  <a:schemeClr val="lt1"/>
                </a:highlight>
                <a:latin typeface="Inter Light"/>
                <a:ea typeface="Inter Light"/>
                <a:cs typeface="Inter Light"/>
                <a:sym typeface="Inter 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00" name="Google Shape;100;p15"/>
          <p:cNvSpPr txBox="1">
            <a:spLocks noGrp="1"/>
          </p:cNvSpPr>
          <p:nvPr>
            <p:ph type="subTitle" idx="1"/>
          </p:nvPr>
        </p:nvSpPr>
        <p:spPr>
          <a:xfrm>
            <a:off x="729627" y="31729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600"/>
              <a:buFont typeface="Inter Light"/>
              <a:buNone/>
              <a:defRPr sz="1600">
                <a:highlight>
                  <a:schemeClr val="lt1"/>
                </a:highlight>
                <a:latin typeface="Inter Light"/>
                <a:ea typeface="Inter Light"/>
                <a:cs typeface="Inter Light"/>
                <a:sym typeface="Inter 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a:endParaRPr/>
          </a:p>
        </p:txBody>
      </p:sp>
      <p:sp>
        <p:nvSpPr>
          <p:cNvPr id="101" name="Google Shape;101;p15"/>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_alt2 1">
  <p:cSld name="TITLE_AND_BODY_1_1">
    <p:spTree>
      <p:nvGrpSpPr>
        <p:cNvPr id="1" name="Shape 102"/>
        <p:cNvGrpSpPr/>
        <p:nvPr/>
      </p:nvGrpSpPr>
      <p:grpSpPr>
        <a:xfrm>
          <a:off x="0" y="0"/>
          <a:ext cx="0" cy="0"/>
          <a:chOff x="0" y="0"/>
          <a:chExt cx="0" cy="0"/>
        </a:xfrm>
      </p:grpSpPr>
      <p:pic>
        <p:nvPicPr>
          <p:cNvPr id="103" name="Google Shape;103;p16"/>
          <p:cNvPicPr preferRelativeResize="0"/>
          <p:nvPr/>
        </p:nvPicPr>
        <p:blipFill rotWithShape="1">
          <a:blip r:embed="rId2">
            <a:alphaModFix/>
          </a:blip>
          <a:srcRect t="29739" b="29736"/>
          <a:stretch/>
        </p:blipFill>
        <p:spPr>
          <a:xfrm>
            <a:off x="0" y="487825"/>
            <a:ext cx="9143995" cy="4655675"/>
          </a:xfrm>
          <a:prstGeom prst="rect">
            <a:avLst/>
          </a:prstGeom>
          <a:noFill/>
          <a:ln>
            <a:noFill/>
          </a:ln>
        </p:spPr>
      </p:pic>
      <p:sp>
        <p:nvSpPr>
          <p:cNvPr id="104" name="Google Shape;104;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6" name="Google Shape;106;p16"/>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800"/>
              <a:buFont typeface="Inter Light"/>
              <a:buNone/>
              <a:defRPr sz="4800" b="0">
                <a:solidFill>
                  <a:schemeClr val="dk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07" name="Google Shape;107;p16"/>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Continental Platform Workshop June 2021 </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ha moment">
  <p:cSld name="Big number 1_1">
    <p:bg>
      <p:bgPr>
        <a:solidFill>
          <a:schemeClr val="dk1"/>
        </a:solidFill>
        <a:effectLst/>
      </p:bgPr>
    </p:bg>
    <p:spTree>
      <p:nvGrpSpPr>
        <p:cNvPr id="1" name="Shape 108"/>
        <p:cNvGrpSpPr/>
        <p:nvPr/>
      </p:nvGrpSpPr>
      <p:grpSpPr>
        <a:xfrm>
          <a:off x="0" y="0"/>
          <a:ext cx="0" cy="0"/>
          <a:chOff x="0" y="0"/>
          <a:chExt cx="0" cy="0"/>
        </a:xfrm>
      </p:grpSpPr>
      <p:grpSp>
        <p:nvGrpSpPr>
          <p:cNvPr id="109" name="Google Shape;109;p17"/>
          <p:cNvGrpSpPr/>
          <p:nvPr/>
        </p:nvGrpSpPr>
        <p:grpSpPr>
          <a:xfrm>
            <a:off x="830394" y="4169186"/>
            <a:ext cx="745763" cy="45826"/>
            <a:chOff x="4580561" y="2589004"/>
            <a:chExt cx="1064464" cy="25200"/>
          </a:xfrm>
        </p:grpSpPr>
        <p:sp>
          <p:nvSpPr>
            <p:cNvPr id="110" name="Google Shape;110;p17"/>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111" name="Google Shape;111;p17"/>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112" name="Google Shape;112;p17"/>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113" name="Google Shape;113;p1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17"/>
          <p:cNvSpPr txBox="1"/>
          <p:nvPr/>
        </p:nvSpPr>
        <p:spPr>
          <a:xfrm>
            <a:off x="577050" y="733950"/>
            <a:ext cx="7688400" cy="12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900"/>
              <a:buFont typeface="Arial"/>
              <a:buNone/>
            </a:pPr>
            <a:r>
              <a:rPr lang="en-GB" sz="6900" b="0" i="0" u="none" strike="noStrike" cap="none">
                <a:solidFill>
                  <a:schemeClr val="lt1"/>
                </a:solidFill>
                <a:latin typeface="Spectral"/>
                <a:ea typeface="Spectral"/>
                <a:cs typeface="Spectral"/>
                <a:sym typeface="Spectral"/>
              </a:rPr>
              <a:t>A-ha moment</a:t>
            </a:r>
            <a:endParaRPr sz="6900" b="0" i="0" u="none" strike="noStrike" cap="none">
              <a:solidFill>
                <a:schemeClr val="lt1"/>
              </a:solidFill>
              <a:latin typeface="Spectral"/>
              <a:ea typeface="Spectral"/>
              <a:cs typeface="Spectral"/>
              <a:sym typeface="Spectral"/>
            </a:endParaRPr>
          </a:p>
        </p:txBody>
      </p:sp>
      <p:pic>
        <p:nvPicPr>
          <p:cNvPr id="115" name="Google Shape;115;p17"/>
          <p:cNvPicPr preferRelativeResize="0"/>
          <p:nvPr/>
        </p:nvPicPr>
        <p:blipFill rotWithShape="1">
          <a:blip r:embed="rId2">
            <a:alphaModFix/>
          </a:blip>
          <a:srcRect b="7165"/>
          <a:stretch/>
        </p:blipFill>
        <p:spPr>
          <a:xfrm>
            <a:off x="6425425" y="1770025"/>
            <a:ext cx="2590449" cy="31060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18" name="Google Shape;118;p1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1300"/>
              </a:spcAft>
              <a:buClr>
                <a:schemeClr val="dk1"/>
              </a:buClr>
              <a:buSzPts val="1800"/>
              <a:buChar char="■"/>
              <a:defRPr/>
            </a:lvl9pPr>
          </a:lstStyle>
          <a:p>
            <a:endParaRPr/>
          </a:p>
        </p:txBody>
      </p:sp>
      <p:sp>
        <p:nvSpPr>
          <p:cNvPr id="119" name="Google Shape;119;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 List">
  <p:cSld name="Number List">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5709920" y="4493418"/>
            <a:ext cx="28053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4D4D4C"/>
                </a:solidFill>
                <a:latin typeface="Trebuchet MS"/>
                <a:ea typeface="Trebuchet MS"/>
                <a:cs typeface="Trebuchet MS"/>
                <a:sym typeface="Trebuchet MS"/>
              </a:defRPr>
            </a:lvl1pPr>
            <a:lvl2pPr marL="0" lvl="1" indent="0" algn="r">
              <a:spcBef>
                <a:spcPts val="0"/>
              </a:spcBef>
              <a:buNone/>
              <a:defRPr sz="1200" b="1" i="0" u="none" strike="noStrike" cap="none">
                <a:solidFill>
                  <a:srgbClr val="4D4D4C"/>
                </a:solidFill>
                <a:latin typeface="Trebuchet MS"/>
                <a:ea typeface="Trebuchet MS"/>
                <a:cs typeface="Trebuchet MS"/>
                <a:sym typeface="Trebuchet MS"/>
              </a:defRPr>
            </a:lvl2pPr>
            <a:lvl3pPr marL="0" lvl="2" indent="0" algn="r">
              <a:spcBef>
                <a:spcPts val="0"/>
              </a:spcBef>
              <a:buNone/>
              <a:defRPr sz="1200" b="1" i="0" u="none" strike="noStrike" cap="none">
                <a:solidFill>
                  <a:srgbClr val="4D4D4C"/>
                </a:solidFill>
                <a:latin typeface="Trebuchet MS"/>
                <a:ea typeface="Trebuchet MS"/>
                <a:cs typeface="Trebuchet MS"/>
                <a:sym typeface="Trebuchet MS"/>
              </a:defRPr>
            </a:lvl3pPr>
            <a:lvl4pPr marL="0" lvl="3" indent="0" algn="r">
              <a:spcBef>
                <a:spcPts val="0"/>
              </a:spcBef>
              <a:buNone/>
              <a:defRPr sz="1200" b="1" i="0" u="none" strike="noStrike" cap="none">
                <a:solidFill>
                  <a:srgbClr val="4D4D4C"/>
                </a:solidFill>
                <a:latin typeface="Trebuchet MS"/>
                <a:ea typeface="Trebuchet MS"/>
                <a:cs typeface="Trebuchet MS"/>
                <a:sym typeface="Trebuchet MS"/>
              </a:defRPr>
            </a:lvl4pPr>
            <a:lvl5pPr marL="0" lvl="4" indent="0" algn="r">
              <a:spcBef>
                <a:spcPts val="0"/>
              </a:spcBef>
              <a:buNone/>
              <a:defRPr sz="1200" b="1" i="0" u="none" strike="noStrike" cap="none">
                <a:solidFill>
                  <a:srgbClr val="4D4D4C"/>
                </a:solidFill>
                <a:latin typeface="Trebuchet MS"/>
                <a:ea typeface="Trebuchet MS"/>
                <a:cs typeface="Trebuchet MS"/>
                <a:sym typeface="Trebuchet MS"/>
              </a:defRPr>
            </a:lvl5pPr>
            <a:lvl6pPr marL="0" lvl="5" indent="0" algn="r">
              <a:spcBef>
                <a:spcPts val="0"/>
              </a:spcBef>
              <a:buNone/>
              <a:defRPr sz="1200" b="1" i="0" u="none" strike="noStrike" cap="none">
                <a:solidFill>
                  <a:srgbClr val="4D4D4C"/>
                </a:solidFill>
                <a:latin typeface="Trebuchet MS"/>
                <a:ea typeface="Trebuchet MS"/>
                <a:cs typeface="Trebuchet MS"/>
                <a:sym typeface="Trebuchet MS"/>
              </a:defRPr>
            </a:lvl6pPr>
            <a:lvl7pPr marL="0" lvl="6" indent="0" algn="r">
              <a:spcBef>
                <a:spcPts val="0"/>
              </a:spcBef>
              <a:buNone/>
              <a:defRPr sz="1200" b="1" i="0" u="none" strike="noStrike" cap="none">
                <a:solidFill>
                  <a:srgbClr val="4D4D4C"/>
                </a:solidFill>
                <a:latin typeface="Trebuchet MS"/>
                <a:ea typeface="Trebuchet MS"/>
                <a:cs typeface="Trebuchet MS"/>
                <a:sym typeface="Trebuchet MS"/>
              </a:defRPr>
            </a:lvl7pPr>
            <a:lvl8pPr marL="0" lvl="7" indent="0" algn="r">
              <a:spcBef>
                <a:spcPts val="0"/>
              </a:spcBef>
              <a:buNone/>
              <a:defRPr sz="1200" b="1" i="0" u="none" strike="noStrike" cap="none">
                <a:solidFill>
                  <a:srgbClr val="4D4D4C"/>
                </a:solidFill>
                <a:latin typeface="Trebuchet MS"/>
                <a:ea typeface="Trebuchet MS"/>
                <a:cs typeface="Trebuchet MS"/>
                <a:sym typeface="Trebuchet MS"/>
              </a:defRPr>
            </a:lvl8pPr>
            <a:lvl9pPr marL="0" lvl="8" indent="0" algn="r">
              <a:spcBef>
                <a:spcPts val="0"/>
              </a:spcBef>
              <a:buNone/>
              <a:defRPr sz="1200" b="1" i="0" u="none" strike="noStrike" cap="none">
                <a:solidFill>
                  <a:srgbClr val="4D4D4C"/>
                </a:solidFill>
                <a:latin typeface="Trebuchet MS"/>
                <a:ea typeface="Trebuchet MS"/>
                <a:cs typeface="Trebuchet MS"/>
                <a:sym typeface="Trebuchet MS"/>
              </a:defRPr>
            </a:lvl9pPr>
          </a:lstStyle>
          <a:p>
            <a:pPr marL="0" lvl="0" indent="0" algn="r" rtl="0">
              <a:spcBef>
                <a:spcPts val="0"/>
              </a:spcBef>
              <a:spcAft>
                <a:spcPts val="0"/>
              </a:spcAft>
              <a:buNone/>
            </a:pPr>
            <a:r>
              <a:rPr lang="en-GB"/>
              <a:t>SIMON FRASER UNIVERSITY   </a:t>
            </a:r>
            <a:fld id="{00000000-1234-1234-1234-123412341234}" type="slidenum">
              <a:rPr lang="en-GB"/>
              <a:t>‹#›</a:t>
            </a:fld>
            <a:endParaRPr/>
          </a:p>
        </p:txBody>
      </p:sp>
      <p:sp>
        <p:nvSpPr>
          <p:cNvPr id="124" name="Google Shape;124;p19"/>
          <p:cNvSpPr txBox="1">
            <a:spLocks noGrp="1"/>
          </p:cNvSpPr>
          <p:nvPr>
            <p:ph type="title"/>
          </p:nvPr>
        </p:nvSpPr>
        <p:spPr>
          <a:xfrm>
            <a:off x="628650" y="746760"/>
            <a:ext cx="7886700" cy="521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CC0633"/>
              </a:buClr>
              <a:buSzPts val="4800"/>
              <a:buFont typeface="Impact"/>
              <a:buNone/>
              <a:defRPr>
                <a:solidFill>
                  <a:srgbClr val="CC0633"/>
                </a:solidFill>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25" name="Google Shape;125;p19"/>
          <p:cNvSpPr txBox="1">
            <a:spLocks noGrp="1"/>
          </p:cNvSpPr>
          <p:nvPr>
            <p:ph type="body" idx="1"/>
          </p:nvPr>
        </p:nvSpPr>
        <p:spPr>
          <a:xfrm>
            <a:off x="-107074" y="1438275"/>
            <a:ext cx="9135300" cy="2676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54585A"/>
              </a:buClr>
              <a:buSzPts val="2800"/>
              <a:buFont typeface="Calibri"/>
              <a:buAutoNum type="arabicPeriod"/>
              <a:defRPr sz="2800" b="0" i="0" u="none" strike="noStrike" cap="none">
                <a:solidFill>
                  <a:srgbClr val="54585A"/>
                </a:solidFill>
                <a:latin typeface="Times"/>
                <a:ea typeface="Times"/>
                <a:cs typeface="Times"/>
                <a:sym typeface="Times"/>
              </a:defRPr>
            </a:lvl1pPr>
            <a:lvl2pPr marL="914400" marR="0" lvl="1" indent="-381000" algn="l">
              <a:lnSpc>
                <a:spcPct val="90000"/>
              </a:lnSpc>
              <a:spcBef>
                <a:spcPts val="500"/>
              </a:spcBef>
              <a:spcAft>
                <a:spcPts val="0"/>
              </a:spcAft>
              <a:buClr>
                <a:srgbClr val="54585A"/>
              </a:buClr>
              <a:buSzPts val="2400"/>
              <a:buFont typeface="Calibri"/>
              <a:buAutoNum type="arabicPeriod"/>
              <a:defRPr sz="2400" b="0" i="0" u="none" strike="noStrike" cap="none">
                <a:solidFill>
                  <a:srgbClr val="54585A"/>
                </a:solidFill>
                <a:latin typeface="Times"/>
                <a:ea typeface="Times"/>
                <a:cs typeface="Times"/>
                <a:sym typeface="Times"/>
              </a:defRPr>
            </a:lvl2pPr>
            <a:lvl3pPr marL="1371600" marR="0" lvl="2" indent="-355600" algn="l">
              <a:lnSpc>
                <a:spcPct val="90000"/>
              </a:lnSpc>
              <a:spcBef>
                <a:spcPts val="500"/>
              </a:spcBef>
              <a:spcAft>
                <a:spcPts val="0"/>
              </a:spcAft>
              <a:buClr>
                <a:srgbClr val="54585A"/>
              </a:buClr>
              <a:buSzPts val="2000"/>
              <a:buFont typeface="Calibri"/>
              <a:buAutoNum type="arabicPeriod"/>
              <a:defRPr sz="2000" b="0" i="0" u="none" strike="noStrike" cap="none">
                <a:solidFill>
                  <a:srgbClr val="54585A"/>
                </a:solidFill>
                <a:latin typeface="Times"/>
                <a:ea typeface="Times"/>
                <a:cs typeface="Times"/>
                <a:sym typeface="Times"/>
              </a:defRPr>
            </a:lvl3pPr>
            <a:lvl4pPr marL="1828800" marR="0" lvl="3" indent="-342900" algn="l">
              <a:lnSpc>
                <a:spcPct val="90000"/>
              </a:lnSpc>
              <a:spcBef>
                <a:spcPts val="500"/>
              </a:spcBef>
              <a:spcAft>
                <a:spcPts val="0"/>
              </a:spcAft>
              <a:buClr>
                <a:srgbClr val="54585A"/>
              </a:buClr>
              <a:buSzPts val="1800"/>
              <a:buFont typeface="Calibri"/>
              <a:buAutoNum type="arabicPeriod"/>
              <a:defRPr sz="1800" b="0" i="0" u="none" strike="noStrike" cap="none">
                <a:solidFill>
                  <a:srgbClr val="54585A"/>
                </a:solidFill>
                <a:latin typeface="Times"/>
                <a:ea typeface="Times"/>
                <a:cs typeface="Times"/>
                <a:sym typeface="Times"/>
              </a:defRPr>
            </a:lvl4pPr>
            <a:lvl5pPr marL="2286000" marR="0" lvl="4" indent="-342900" algn="l">
              <a:lnSpc>
                <a:spcPct val="90000"/>
              </a:lnSpc>
              <a:spcBef>
                <a:spcPts val="500"/>
              </a:spcBef>
              <a:spcAft>
                <a:spcPts val="0"/>
              </a:spcAft>
              <a:buClr>
                <a:srgbClr val="54585A"/>
              </a:buClr>
              <a:buSzPts val="1800"/>
              <a:buFont typeface="Calibri"/>
              <a:buAutoNum type="arabicPeriod"/>
              <a:defRPr sz="1800" b="0" i="0" u="none" strike="noStrike" cap="none">
                <a:solidFill>
                  <a:srgbClr val="54585A"/>
                </a:solidFill>
                <a:latin typeface="Times"/>
                <a:ea typeface="Times"/>
                <a:cs typeface="Times"/>
                <a:sym typeface="Time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13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830394" y="1191312"/>
            <a:ext cx="745763" cy="45826"/>
            <a:chOff x="4580561" y="2589004"/>
            <a:chExt cx="1064464" cy="25200"/>
          </a:xfrm>
        </p:grpSpPr>
        <p:sp>
          <p:nvSpPr>
            <p:cNvPr id="17" name="Google Shape;17;p3"/>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18" name="Google Shape;18;p3"/>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19" name="Google Shape;19;p3"/>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5000"/>
              <a:buFont typeface="Spectral"/>
              <a:buNone/>
              <a:defRPr sz="5500" b="0">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20" name="Google Shape;20;p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1" name="Google Shape;21;p3"/>
          <p:cNvPicPr preferRelativeResize="0"/>
          <p:nvPr/>
        </p:nvPicPr>
        <p:blipFill rotWithShape="1">
          <a:blip r:embed="rId2">
            <a:alphaModFix/>
          </a:blip>
          <a:srcRect/>
          <a:stretch/>
        </p:blipFill>
        <p:spPr>
          <a:xfrm>
            <a:off x="0" y="3419357"/>
            <a:ext cx="9143998" cy="17240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4"/>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24" name="Google Shape;24;p4"/>
          <p:cNvGrpSpPr/>
          <p:nvPr/>
        </p:nvGrpSpPr>
        <p:grpSpPr>
          <a:xfrm>
            <a:off x="830394" y="1191312"/>
            <a:ext cx="745763" cy="45826"/>
            <a:chOff x="4580561" y="2589004"/>
            <a:chExt cx="1064464" cy="25200"/>
          </a:xfrm>
        </p:grpSpPr>
        <p:sp>
          <p:nvSpPr>
            <p:cNvPr id="25" name="Google Shape;25;p4"/>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26" name="Google Shape;26;p4"/>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27" name="Google Shape;27;p4"/>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Inter SemiBold"/>
              <a:buNone/>
              <a:defRPr sz="2400" b="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2pPr>
            <a:lvl3pPr lvl="2"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3pPr>
            <a:lvl4pPr lvl="3"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4pPr>
            <a:lvl5pPr lvl="4"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5pPr>
            <a:lvl6pPr lvl="5"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6pPr>
            <a:lvl7pPr lvl="6"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7pPr>
            <a:lvl8pPr lvl="7"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8pPr>
            <a:lvl9pPr lvl="8" algn="l">
              <a:lnSpc>
                <a:spcPct val="100000"/>
              </a:lnSpc>
              <a:spcBef>
                <a:spcPts val="0"/>
              </a:spcBef>
              <a:spcAft>
                <a:spcPts val="0"/>
              </a:spcAft>
              <a:buClr>
                <a:schemeClr val="dk2"/>
              </a:buClr>
              <a:buSzPts val="2200"/>
              <a:buFont typeface="Inter"/>
              <a:buNone/>
              <a:defRPr sz="2400">
                <a:solidFill>
                  <a:schemeClr val="dk2"/>
                </a:solidFill>
                <a:latin typeface="Inter"/>
                <a:ea typeface="Inter"/>
                <a:cs typeface="Inter"/>
                <a:sym typeface="Inter"/>
              </a:defRPr>
            </a:lvl9pPr>
          </a:lstStyle>
          <a:p>
            <a:endParaRPr/>
          </a:p>
        </p:txBody>
      </p:sp>
      <p:sp>
        <p:nvSpPr>
          <p:cNvPr id="28" name="Google Shape;28;p4"/>
          <p:cNvSpPr txBox="1">
            <a:spLocks noGrp="1"/>
          </p:cNvSpPr>
          <p:nvPr>
            <p:ph type="body" idx="1"/>
          </p:nvPr>
        </p:nvSpPr>
        <p:spPr>
          <a:xfrm>
            <a:off x="729325"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a:endParaRPr/>
          </a:p>
        </p:txBody>
      </p:sp>
      <p:sp>
        <p:nvSpPr>
          <p:cNvPr id="29" name="Google Shape;29;p4"/>
          <p:cNvSpPr txBox="1">
            <a:spLocks noGrp="1"/>
          </p:cNvSpPr>
          <p:nvPr>
            <p:ph type="body" idx="2"/>
          </p:nvPr>
        </p:nvSpPr>
        <p:spPr>
          <a:xfrm>
            <a:off x="4643604"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1" name="Google Shape;31;p4"/>
          <p:cNvPicPr preferRelativeResize="0"/>
          <p:nvPr/>
        </p:nvPicPr>
        <p:blipFill rotWithShape="1">
          <a:blip r:embed="rId2">
            <a:alphaModFix/>
          </a:blip>
          <a:srcRect/>
          <a:stretch/>
        </p:blipFill>
        <p:spPr>
          <a:xfrm>
            <a:off x="228600" y="4683500"/>
            <a:ext cx="1072502" cy="231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5"/>
          <p:cNvSpPr/>
          <p:nvPr/>
        </p:nvSpPr>
        <p:spPr>
          <a:xfrm>
            <a:off x="0" y="0"/>
            <a:ext cx="4572000" cy="51435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34" name="Google Shape;34;p5"/>
          <p:cNvGrpSpPr/>
          <p:nvPr/>
        </p:nvGrpSpPr>
        <p:grpSpPr>
          <a:xfrm>
            <a:off x="830394" y="1191312"/>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sp>
          <p:nvSpPr>
            <p:cNvPr id="36" name="Google Shape;36;p5"/>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grpSp>
      <p:sp>
        <p:nvSpPr>
          <p:cNvPr id="37" name="Google Shape;37;p5"/>
          <p:cNvSpPr txBox="1">
            <a:spLocks noGrp="1"/>
          </p:cNvSpPr>
          <p:nvPr>
            <p:ph type="title"/>
          </p:nvPr>
        </p:nvSpPr>
        <p:spPr>
          <a:xfrm>
            <a:off x="730000" y="1318650"/>
            <a:ext cx="3300900" cy="1687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Inter SemiBold"/>
              <a:buNone/>
              <a:defRPr sz="2400" b="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a:endParaRPr/>
          </a:p>
        </p:txBody>
      </p:sp>
      <p:sp>
        <p:nvSpPr>
          <p:cNvPr id="38" name="Google Shape;38;p5"/>
          <p:cNvSpPr txBox="1">
            <a:spLocks noGrp="1"/>
          </p:cNvSpPr>
          <p:nvPr>
            <p:ph type="subTitle" idx="1"/>
          </p:nvPr>
        </p:nvSpPr>
        <p:spPr>
          <a:xfrm>
            <a:off x="724950" y="3161525"/>
            <a:ext cx="3300900" cy="7590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500"/>
              <a:buFont typeface="Inter Light"/>
              <a:buNone/>
              <a:defRPr>
                <a:latin typeface="Inter Light"/>
                <a:ea typeface="Inter Light"/>
                <a:cs typeface="Inter Light"/>
                <a:sym typeface="Inter Light"/>
              </a:defRPr>
            </a:lvl1pPr>
            <a:lvl2pPr lvl="1" algn="l">
              <a:lnSpc>
                <a:spcPct val="100000"/>
              </a:lnSpc>
              <a:spcBef>
                <a:spcPts val="0"/>
              </a:spcBef>
              <a:spcAft>
                <a:spcPts val="0"/>
              </a:spcAft>
              <a:buSzPts val="1300"/>
              <a:buFont typeface="Inter Light"/>
              <a:buNone/>
              <a:defRPr sz="1500">
                <a:latin typeface="Inter Light"/>
                <a:ea typeface="Inter Light"/>
                <a:cs typeface="Inter Light"/>
                <a:sym typeface="Inter Light"/>
              </a:defRPr>
            </a:lvl2pPr>
            <a:lvl3pPr lvl="2" algn="l">
              <a:lnSpc>
                <a:spcPct val="100000"/>
              </a:lnSpc>
              <a:spcBef>
                <a:spcPts val="0"/>
              </a:spcBef>
              <a:spcAft>
                <a:spcPts val="0"/>
              </a:spcAft>
              <a:buSzPts val="1300"/>
              <a:buFont typeface="Inter Light"/>
              <a:buNone/>
              <a:defRPr sz="1500">
                <a:latin typeface="Inter Light"/>
                <a:ea typeface="Inter Light"/>
                <a:cs typeface="Inter Light"/>
                <a:sym typeface="Inter Light"/>
              </a:defRPr>
            </a:lvl3pPr>
            <a:lvl4pPr lvl="3" algn="l">
              <a:lnSpc>
                <a:spcPct val="100000"/>
              </a:lnSpc>
              <a:spcBef>
                <a:spcPts val="0"/>
              </a:spcBef>
              <a:spcAft>
                <a:spcPts val="0"/>
              </a:spcAft>
              <a:buSzPts val="1300"/>
              <a:buFont typeface="Inter Light"/>
              <a:buNone/>
              <a:defRPr sz="1500">
                <a:latin typeface="Inter Light"/>
                <a:ea typeface="Inter Light"/>
                <a:cs typeface="Inter Light"/>
                <a:sym typeface="Inter Light"/>
              </a:defRPr>
            </a:lvl4pPr>
            <a:lvl5pPr lvl="4" algn="l">
              <a:lnSpc>
                <a:spcPct val="100000"/>
              </a:lnSpc>
              <a:spcBef>
                <a:spcPts val="0"/>
              </a:spcBef>
              <a:spcAft>
                <a:spcPts val="0"/>
              </a:spcAft>
              <a:buSzPts val="1300"/>
              <a:buFont typeface="Inter Light"/>
              <a:buNone/>
              <a:defRPr sz="1500">
                <a:latin typeface="Inter Light"/>
                <a:ea typeface="Inter Light"/>
                <a:cs typeface="Inter Light"/>
                <a:sym typeface="Inter Light"/>
              </a:defRPr>
            </a:lvl5pPr>
            <a:lvl6pPr lvl="5" algn="l">
              <a:lnSpc>
                <a:spcPct val="100000"/>
              </a:lnSpc>
              <a:spcBef>
                <a:spcPts val="0"/>
              </a:spcBef>
              <a:spcAft>
                <a:spcPts val="0"/>
              </a:spcAft>
              <a:buSzPts val="1300"/>
              <a:buFont typeface="Inter Light"/>
              <a:buNone/>
              <a:defRPr sz="1500">
                <a:latin typeface="Inter Light"/>
                <a:ea typeface="Inter Light"/>
                <a:cs typeface="Inter Light"/>
                <a:sym typeface="Inter Light"/>
              </a:defRPr>
            </a:lvl6pPr>
            <a:lvl7pPr lvl="6" algn="l">
              <a:lnSpc>
                <a:spcPct val="100000"/>
              </a:lnSpc>
              <a:spcBef>
                <a:spcPts val="0"/>
              </a:spcBef>
              <a:spcAft>
                <a:spcPts val="0"/>
              </a:spcAft>
              <a:buSzPts val="1300"/>
              <a:buFont typeface="Inter Light"/>
              <a:buNone/>
              <a:defRPr sz="1500">
                <a:latin typeface="Inter Light"/>
                <a:ea typeface="Inter Light"/>
                <a:cs typeface="Inter Light"/>
                <a:sym typeface="Inter Light"/>
              </a:defRPr>
            </a:lvl7pPr>
            <a:lvl8pPr lvl="7" algn="l">
              <a:lnSpc>
                <a:spcPct val="100000"/>
              </a:lnSpc>
              <a:spcBef>
                <a:spcPts val="0"/>
              </a:spcBef>
              <a:spcAft>
                <a:spcPts val="0"/>
              </a:spcAft>
              <a:buSzPts val="1300"/>
              <a:buFont typeface="Inter Light"/>
              <a:buNone/>
              <a:defRPr sz="1500">
                <a:latin typeface="Inter Light"/>
                <a:ea typeface="Inter Light"/>
                <a:cs typeface="Inter Light"/>
                <a:sym typeface="Inter Light"/>
              </a:defRPr>
            </a:lvl8pPr>
            <a:lvl9pPr lvl="8" algn="l">
              <a:lnSpc>
                <a:spcPct val="100000"/>
              </a:lnSpc>
              <a:spcBef>
                <a:spcPts val="0"/>
              </a:spcBef>
              <a:spcAft>
                <a:spcPts val="0"/>
              </a:spcAft>
              <a:buSzPts val="1300"/>
              <a:buFont typeface="Inter Light"/>
              <a:buNone/>
              <a:defRPr sz="1500">
                <a:latin typeface="Inter Light"/>
                <a:ea typeface="Inter Light"/>
                <a:cs typeface="Inter Light"/>
                <a:sym typeface="Inter Light"/>
              </a:defRPr>
            </a:lvl9pPr>
          </a:lstStyle>
          <a:p>
            <a:endParaRPr/>
          </a:p>
        </p:txBody>
      </p:sp>
      <p:sp>
        <p:nvSpPr>
          <p:cNvPr id="39" name="Google Shape;39;p5"/>
          <p:cNvSpPr txBox="1">
            <a:spLocks noGrp="1"/>
          </p:cNvSpPr>
          <p:nvPr>
            <p:ph type="body" idx="2"/>
          </p:nvPr>
        </p:nvSpPr>
        <p:spPr>
          <a:xfrm>
            <a:off x="5174225" y="1352625"/>
            <a:ext cx="3374400" cy="3025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a:endParaRPr/>
          </a:p>
        </p:txBody>
      </p:sp>
      <p:sp>
        <p:nvSpPr>
          <p:cNvPr id="40" name="Google Shape;40;p5"/>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 name="Google Shape;43;p6"/>
          <p:cNvGrpSpPr/>
          <p:nvPr/>
        </p:nvGrpSpPr>
        <p:grpSpPr>
          <a:xfrm>
            <a:off x="830396" y="1191298"/>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 name="Google Shape;46;p6"/>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600"/>
              <a:buFont typeface="Inter SemiBold"/>
              <a:buNone/>
              <a:defRPr sz="2600" b="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600"/>
              <a:buFont typeface="Inter Light"/>
              <a:buNone/>
              <a:defRPr sz="2600">
                <a:solidFill>
                  <a:schemeClr val="dk2"/>
                </a:solidFill>
                <a:latin typeface="Inter Light"/>
                <a:ea typeface="Inter Light"/>
                <a:cs typeface="Inter Light"/>
                <a:sym typeface="Inter Light"/>
              </a:defRPr>
            </a:lvl9pPr>
          </a:lstStyle>
          <a:p>
            <a:endParaRPr/>
          </a:p>
        </p:txBody>
      </p:sp>
      <p:sp>
        <p:nvSpPr>
          <p:cNvPr id="47" name="Google Shape;47;p6"/>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3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300"/>
              </a:spcBef>
              <a:spcAft>
                <a:spcPts val="1300"/>
              </a:spcAft>
              <a:buSzPts val="1500"/>
              <a:buFont typeface="Inter Light"/>
              <a:buChar char="■"/>
              <a:defRPr>
                <a:latin typeface="Inter Light"/>
                <a:ea typeface="Inter Light"/>
                <a:cs typeface="Inter Light"/>
                <a:sym typeface="Inter Light"/>
              </a:defRPr>
            </a:lvl9pPr>
          </a:lstStyle>
          <a:p>
            <a:endParaRPr/>
          </a:p>
        </p:txBody>
      </p:sp>
      <p:sp>
        <p:nvSpPr>
          <p:cNvPr id="48" name="Google Shape;48;p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Inter SemiBold"/>
              <a:buNone/>
              <a:defRPr sz="2400" b="0">
                <a:solidFill>
                  <a:schemeClr val="dk1"/>
                </a:solidFill>
                <a:latin typeface="Inter SemiBold"/>
                <a:ea typeface="Inter SemiBold"/>
                <a:cs typeface="Inter SemiBold"/>
                <a:sym typeface="Inter SemiBold"/>
              </a:defRPr>
            </a:lvl1pPr>
            <a:lvl2pPr lvl="1"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2pPr>
            <a:lvl3pPr lvl="2"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3pPr>
            <a:lvl4pPr lvl="3"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4pPr>
            <a:lvl5pPr lvl="4"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5pPr>
            <a:lvl6pPr lvl="5"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6pPr>
            <a:lvl7pPr lvl="6"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7pPr>
            <a:lvl8pPr lvl="7"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8pPr>
            <a:lvl9pPr lvl="8" algn="l">
              <a:lnSpc>
                <a:spcPct val="100000"/>
              </a:lnSpc>
              <a:spcBef>
                <a:spcPts val="0"/>
              </a:spcBef>
              <a:spcAft>
                <a:spcPts val="0"/>
              </a:spcAft>
              <a:buClr>
                <a:schemeClr val="dk2"/>
              </a:buClr>
              <a:buSzPts val="2200"/>
              <a:buFont typeface="Inter Light"/>
              <a:buNone/>
              <a:defRPr sz="2400">
                <a:solidFill>
                  <a:schemeClr val="dk2"/>
                </a:solidFill>
                <a:latin typeface="Inter Light"/>
                <a:ea typeface="Inter Light"/>
                <a:cs typeface="Inter Light"/>
                <a:sym typeface="Inter Light"/>
              </a:defRPr>
            </a:lvl9pPr>
          </a:lstStyle>
          <a:p>
            <a:endParaRPr/>
          </a:p>
        </p:txBody>
      </p:sp>
      <p:sp>
        <p:nvSpPr>
          <p:cNvPr id="51" name="Google Shape;51;p7"/>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a:endParaRPr/>
          </a:p>
        </p:txBody>
      </p:sp>
      <p:sp>
        <p:nvSpPr>
          <p:cNvPr id="52" name="Google Shape;52;p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7"/>
          <p:cNvPicPr preferRelativeResize="0"/>
          <p:nvPr/>
        </p:nvPicPr>
        <p:blipFill rotWithShape="1">
          <a:blip r:embed="rId2">
            <a:alphaModFix/>
          </a:blip>
          <a:srcRect/>
          <a:stretch/>
        </p:blipFill>
        <p:spPr>
          <a:xfrm>
            <a:off x="228600" y="4683500"/>
            <a:ext cx="1072502" cy="231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54"/>
        <p:cNvGrpSpPr/>
        <p:nvPr/>
      </p:nvGrpSpPr>
      <p:grpSpPr>
        <a:xfrm>
          <a:off x="0" y="0"/>
          <a:ext cx="0" cy="0"/>
          <a:chOff x="0" y="0"/>
          <a:chExt cx="0" cy="0"/>
        </a:xfrm>
      </p:grpSpPr>
      <p:grpSp>
        <p:nvGrpSpPr>
          <p:cNvPr id="55" name="Google Shape;55;p8"/>
          <p:cNvGrpSpPr/>
          <p:nvPr/>
        </p:nvGrpSpPr>
        <p:grpSpPr>
          <a:xfrm>
            <a:off x="830394" y="4169186"/>
            <a:ext cx="745763" cy="45826"/>
            <a:chOff x="4580561" y="2589004"/>
            <a:chExt cx="1064464" cy="25200"/>
          </a:xfrm>
        </p:grpSpPr>
        <p:sp>
          <p:nvSpPr>
            <p:cNvPr id="56" name="Google Shape;56;p8"/>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57" name="Google Shape;57;p8"/>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58" name="Google Shape;58;p8"/>
          <p:cNvSpPr txBox="1">
            <a:spLocks noGrp="1"/>
          </p:cNvSpPr>
          <p:nvPr>
            <p:ph type="title"/>
          </p:nvPr>
        </p:nvSpPr>
        <p:spPr>
          <a:xfrm>
            <a:off x="729450" y="864300"/>
            <a:ext cx="7021200" cy="2729700"/>
          </a:xfrm>
          <a:prstGeom prst="rect">
            <a:avLst/>
          </a:prstGeom>
          <a:noFill/>
          <a:ln>
            <a:noFill/>
          </a:ln>
        </p:spPr>
        <p:txBody>
          <a:bodyPr spcFirstLastPara="1" wrap="square" lIns="76025" tIns="76025" rIns="76025" bIns="76025" anchor="ctr" anchorCtr="0">
            <a:normAutofit/>
          </a:bodyPr>
          <a:lstStyle>
            <a:lvl1pPr lvl="0" algn="l">
              <a:lnSpc>
                <a:spcPct val="100000"/>
              </a:lnSpc>
              <a:spcBef>
                <a:spcPts val="0"/>
              </a:spcBef>
              <a:spcAft>
                <a:spcPts val="0"/>
              </a:spcAft>
              <a:buClr>
                <a:schemeClr val="lt1"/>
              </a:buClr>
              <a:buSzPts val="3000"/>
              <a:buFont typeface="Inter Light"/>
              <a:buNone/>
              <a:defRPr sz="3300" b="0">
                <a:solidFill>
                  <a:schemeClr val="lt1"/>
                </a:solidFill>
                <a:latin typeface="Inter Light"/>
                <a:ea typeface="Inter Light"/>
                <a:cs typeface="Inter Light"/>
                <a:sym typeface="Inter Light"/>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59" name="Google Shape;59;p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60"/>
        <p:cNvGrpSpPr/>
        <p:nvPr/>
      </p:nvGrpSpPr>
      <p:grpSpPr>
        <a:xfrm>
          <a:off x="0" y="0"/>
          <a:ext cx="0" cy="0"/>
          <a:chOff x="0" y="0"/>
          <a:chExt cx="0" cy="0"/>
        </a:xfrm>
      </p:grpSpPr>
      <p:sp>
        <p:nvSpPr>
          <p:cNvPr id="61" name="Google Shape;61;p9"/>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62" name="Google Shape;62;p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 name="Google Shape;63;p9"/>
          <p:cNvSpPr txBox="1">
            <a:spLocks noGrp="1"/>
          </p:cNvSpPr>
          <p:nvPr>
            <p:ph type="body" idx="1"/>
          </p:nvPr>
        </p:nvSpPr>
        <p:spPr>
          <a:xfrm>
            <a:off x="729450" y="1068650"/>
            <a:ext cx="7688700" cy="1034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Inter Light"/>
              <a:buChar char="●"/>
              <a:defRPr>
                <a:latin typeface="Inter Light"/>
                <a:ea typeface="Inter Light"/>
                <a:cs typeface="Inter Light"/>
                <a:sym typeface="Inter Light"/>
              </a:defRPr>
            </a:lvl1pPr>
            <a:lvl2pPr marL="914400" lvl="1"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2pPr>
            <a:lvl3pPr marL="1371600" lvl="2"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3pPr>
            <a:lvl4pPr marL="1828800" lvl="3"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4pPr>
            <a:lvl5pPr marL="2286000" lvl="4"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5pPr>
            <a:lvl6pPr marL="2743200" lvl="5"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6pPr>
            <a:lvl7pPr marL="3200400" lvl="6"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7pPr>
            <a:lvl8pPr marL="3657600" lvl="7" indent="-323850" algn="l">
              <a:lnSpc>
                <a:spcPct val="115000"/>
              </a:lnSpc>
              <a:spcBef>
                <a:spcPts val="1500"/>
              </a:spcBef>
              <a:spcAft>
                <a:spcPts val="0"/>
              </a:spcAft>
              <a:buSzPts val="1500"/>
              <a:buFont typeface="Inter Light"/>
              <a:buChar char="○"/>
              <a:defRPr>
                <a:latin typeface="Inter Light"/>
                <a:ea typeface="Inter Light"/>
                <a:cs typeface="Inter Light"/>
                <a:sym typeface="Inter Light"/>
              </a:defRPr>
            </a:lvl8pPr>
            <a:lvl9pPr marL="4114800" lvl="8" indent="-323850" algn="l">
              <a:lnSpc>
                <a:spcPct val="115000"/>
              </a:lnSpc>
              <a:spcBef>
                <a:spcPts val="1500"/>
              </a:spcBef>
              <a:spcAft>
                <a:spcPts val="1500"/>
              </a:spcAft>
              <a:buSzPts val="1500"/>
              <a:buFont typeface="Inter Light"/>
              <a:buChar char="■"/>
              <a:defRPr>
                <a:latin typeface="Inter Light"/>
                <a:ea typeface="Inter Light"/>
                <a:cs typeface="Inter Light"/>
                <a:sym typeface="Inter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76025" tIns="76025" rIns="76025" bIns="76025" anchor="t" anchorCtr="0">
            <a:noAutofit/>
          </a:bodyPr>
          <a:lstStyle>
            <a:lvl1pPr marR="0" lvl="0" algn="l" rtl="0">
              <a:lnSpc>
                <a:spcPct val="100000"/>
              </a:lnSpc>
              <a:spcBef>
                <a:spcPts val="0"/>
              </a:spcBef>
              <a:spcAft>
                <a:spcPts val="0"/>
              </a:spcAft>
              <a:buClr>
                <a:srgbClr val="000000"/>
              </a:buClr>
              <a:buSzPts val="2300"/>
              <a:buFont typeface="Inter SemiBold"/>
              <a:buNone/>
              <a:defRPr sz="2300" b="0" i="0" u="none" strike="noStrike" cap="none">
                <a:solidFill>
                  <a:srgbClr val="000000"/>
                </a:solidFill>
                <a:latin typeface="Inter SemiBold"/>
                <a:ea typeface="Inter SemiBold"/>
                <a:cs typeface="Inter SemiBold"/>
                <a:sym typeface="Inter SemiBold"/>
              </a:defRPr>
            </a:lvl1pPr>
            <a:lvl2pPr marR="0" lvl="1"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76025" tIns="76025" rIns="76025" bIns="76025" anchor="t" anchorCtr="0">
            <a:noAutofit/>
          </a:bodyPr>
          <a:lstStyle>
            <a:lvl1pPr marL="457200" marR="0" lvl="0" indent="-323850" algn="l" rtl="0">
              <a:lnSpc>
                <a:spcPct val="115000"/>
              </a:lnSpc>
              <a:spcBef>
                <a:spcPts val="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1pPr>
            <a:lvl2pPr marL="914400" marR="0" lvl="1"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2pPr>
            <a:lvl3pPr marL="1371600" marR="0" lvl="2"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3pPr>
            <a:lvl4pPr marL="1828800" marR="0" lvl="3"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4pPr>
            <a:lvl5pPr marL="2286000" marR="0" lvl="4"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5pPr>
            <a:lvl6pPr marL="2743200" marR="0" lvl="5"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6pPr>
            <a:lvl7pPr marL="3200400" marR="0" lvl="6"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7pPr>
            <a:lvl8pPr marL="3657600" marR="0" lvl="7" indent="-323850" algn="l" rtl="0">
              <a:lnSpc>
                <a:spcPct val="115000"/>
              </a:lnSpc>
              <a:spcBef>
                <a:spcPts val="1300"/>
              </a:spcBef>
              <a:spcAft>
                <a:spcPts val="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8pPr>
            <a:lvl9pPr marL="4114800" marR="0" lvl="8" indent="-323850" algn="l" rtl="0">
              <a:lnSpc>
                <a:spcPct val="115000"/>
              </a:lnSpc>
              <a:spcBef>
                <a:spcPts val="1300"/>
              </a:spcBef>
              <a:spcAft>
                <a:spcPts val="1300"/>
              </a:spcAft>
              <a:buClr>
                <a:schemeClr val="dk1"/>
              </a:buClr>
              <a:buSzPts val="1500"/>
              <a:buFont typeface="Inter Light"/>
              <a:buChar char="■"/>
              <a:defRPr sz="1500" b="0" i="0" u="none" strike="noStrike" cap="none">
                <a:solidFill>
                  <a:schemeClr val="dk1"/>
                </a:solidFill>
                <a:latin typeface="Inter Light"/>
                <a:ea typeface="Inter Light"/>
                <a:cs typeface="Inter Light"/>
                <a:sym typeface="Inter Light"/>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helsinki-initiative.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doaj.org/docs/faq/"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doaj.org/preserv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log.doaj.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doaj.org/apply/why-inde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log.doaj.org/2023/07/06/doaj-is-confirmed-as-a-unique-platform-for-many-open-access-journals-and-a-key-index-for-african-journal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381000" y="1322450"/>
            <a:ext cx="6380700" cy="1897200"/>
          </a:xfrm>
          <a:prstGeom prst="rect">
            <a:avLst/>
          </a:prstGeom>
        </p:spPr>
        <p:txBody>
          <a:bodyPr spcFirstLastPara="1" wrap="square" lIns="76025" tIns="76025" rIns="76025" bIns="76025" anchor="t" anchorCtr="0">
            <a:normAutofit/>
          </a:bodyPr>
          <a:lstStyle/>
          <a:p>
            <a:pPr marL="0" lvl="0" indent="0" algn="l" rtl="0">
              <a:spcBef>
                <a:spcPts val="0"/>
              </a:spcBef>
              <a:spcAft>
                <a:spcPts val="0"/>
              </a:spcAft>
              <a:buNone/>
            </a:pPr>
            <a:r>
              <a:rPr lang="en-GB"/>
              <a:t>Increasing visibility and impact with DOAJ indexing</a:t>
            </a:r>
            <a:endParaRPr/>
          </a:p>
        </p:txBody>
      </p:sp>
      <p:sp>
        <p:nvSpPr>
          <p:cNvPr id="131" name="Google Shape;131;p20"/>
          <p:cNvSpPr txBox="1">
            <a:spLocks noGrp="1"/>
          </p:cNvSpPr>
          <p:nvPr>
            <p:ph type="subTitle" idx="1"/>
          </p:nvPr>
        </p:nvSpPr>
        <p:spPr>
          <a:xfrm>
            <a:off x="381177" y="3401500"/>
            <a:ext cx="7688100" cy="541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dirty="0"/>
              <a:t>Dominic Mitchell</a:t>
            </a:r>
            <a:endParaRPr dirty="0"/>
          </a:p>
          <a:p>
            <a:pPr marL="0" lvl="0" indent="0" algn="l" rtl="0">
              <a:spcBef>
                <a:spcPts val="0"/>
              </a:spcBef>
              <a:spcAft>
                <a:spcPts val="0"/>
              </a:spcAft>
              <a:buNone/>
            </a:pPr>
            <a:r>
              <a:rPr lang="en-GB" dirty="0"/>
              <a:t>Deputy Director, Platform Manager</a:t>
            </a:r>
            <a:endParaRPr dirty="0"/>
          </a:p>
          <a:p>
            <a:pPr marL="0" lvl="0" indent="0" algn="l" rtl="0">
              <a:spcBef>
                <a:spcPts val="0"/>
              </a:spcBef>
              <a:spcAft>
                <a:spcPts val="0"/>
              </a:spcAft>
              <a:buNone/>
            </a:pPr>
            <a:r>
              <a:rPr lang="en-GB" dirty="0" err="1"/>
              <a:t>dominic@doaj.org</a:t>
            </a:r>
            <a:endParaRPr dirty="0"/>
          </a:p>
        </p:txBody>
      </p:sp>
      <p:pic>
        <p:nvPicPr>
          <p:cNvPr id="132" name="Google Shape;132;p20"/>
          <p:cNvPicPr preferRelativeResize="0"/>
          <p:nvPr/>
        </p:nvPicPr>
        <p:blipFill rotWithShape="1">
          <a:blip r:embed="rId3">
            <a:alphaModFix/>
          </a:blip>
          <a:srcRect/>
          <a:stretch/>
        </p:blipFill>
        <p:spPr>
          <a:xfrm>
            <a:off x="5308042" y="4355574"/>
            <a:ext cx="1546833" cy="54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198" name="Google Shape;198;p29"/>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Publisher dashboard</a:t>
            </a:r>
            <a:endParaRPr/>
          </a:p>
        </p:txBody>
      </p:sp>
      <p:sp>
        <p:nvSpPr>
          <p:cNvPr id="199" name="Google Shape;199;p29"/>
          <p:cNvSpPr txBox="1">
            <a:spLocks noGrp="1"/>
          </p:cNvSpPr>
          <p:nvPr>
            <p:ph type="body" idx="1"/>
          </p:nvPr>
        </p:nvSpPr>
        <p:spPr>
          <a:xfrm>
            <a:off x="727650" y="1205050"/>
            <a:ext cx="7688700" cy="3267300"/>
          </a:xfrm>
          <a:prstGeom prst="rect">
            <a:avLst/>
          </a:prstGeom>
        </p:spPr>
        <p:txBody>
          <a:bodyPr spcFirstLastPara="1" wrap="square" lIns="76025" tIns="76025" rIns="76025" bIns="76025" anchor="t" anchorCtr="0">
            <a:noAutofit/>
          </a:bodyPr>
          <a:lstStyle/>
          <a:p>
            <a:pPr marL="457200" lvl="0" indent="-330200" algn="l" rtl="0">
              <a:spcBef>
                <a:spcPts val="0"/>
              </a:spcBef>
              <a:spcAft>
                <a:spcPts val="0"/>
              </a:spcAft>
              <a:buSzPts val="1600"/>
              <a:buChar char="●"/>
            </a:pPr>
            <a:r>
              <a:rPr lang="en-GB" sz="1600"/>
              <a:t>We provide a publisher dashboard where you can:</a:t>
            </a:r>
            <a:br>
              <a:rPr lang="en-GB" sz="1600"/>
            </a:br>
            <a:endParaRPr sz="1600"/>
          </a:p>
          <a:p>
            <a:pPr marL="914400" lvl="1" indent="-330200" algn="l" rtl="0">
              <a:spcBef>
                <a:spcPts val="0"/>
              </a:spcBef>
              <a:spcAft>
                <a:spcPts val="0"/>
              </a:spcAft>
              <a:buSzPts val="1600"/>
              <a:buChar char="○"/>
            </a:pPr>
            <a:r>
              <a:rPr lang="en-GB" sz="1600"/>
              <a:t>Upload new article metadata</a:t>
            </a:r>
            <a:endParaRPr sz="1600"/>
          </a:p>
          <a:p>
            <a:pPr marL="914400" lvl="1" indent="-330200" algn="l" rtl="0">
              <a:spcBef>
                <a:spcPts val="0"/>
              </a:spcBef>
              <a:spcAft>
                <a:spcPts val="0"/>
              </a:spcAft>
              <a:buSzPts val="1600"/>
              <a:buChar char="○"/>
            </a:pPr>
            <a:r>
              <a:rPr lang="en-GB" sz="1600"/>
              <a:t>Correct existing article metadata</a:t>
            </a:r>
            <a:endParaRPr sz="1600"/>
          </a:p>
          <a:p>
            <a:pPr marL="914400" lvl="1" indent="-330200" algn="l" rtl="0">
              <a:spcBef>
                <a:spcPts val="0"/>
              </a:spcBef>
              <a:spcAft>
                <a:spcPts val="0"/>
              </a:spcAft>
              <a:buSzPts val="1600"/>
              <a:buChar char="○"/>
            </a:pPr>
            <a:r>
              <a:rPr lang="en-GB" sz="1600"/>
              <a:t>Review and update your journal records</a:t>
            </a:r>
            <a:endParaRPr sz="1600"/>
          </a:p>
          <a:p>
            <a:pPr marL="914400" lvl="1" indent="-330200" algn="l" rtl="0">
              <a:spcBef>
                <a:spcPts val="0"/>
              </a:spcBef>
              <a:spcAft>
                <a:spcPts val="0"/>
              </a:spcAft>
              <a:buSzPts val="1600"/>
              <a:buChar char="○"/>
            </a:pPr>
            <a:r>
              <a:rPr lang="en-GB" sz="1600"/>
              <a:t>Review and submit draft applications</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0"/>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05" name="Google Shape;205;p30"/>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Upload article metadata as XML file</a:t>
            </a:r>
            <a:endParaRPr/>
          </a:p>
        </p:txBody>
      </p:sp>
      <p:pic>
        <p:nvPicPr>
          <p:cNvPr id="206" name="Google Shape;206;p30" title="pd3.png"/>
          <p:cNvPicPr preferRelativeResize="0"/>
          <p:nvPr/>
        </p:nvPicPr>
        <p:blipFill>
          <a:blip r:embed="rId4">
            <a:alphaModFix/>
          </a:blip>
          <a:stretch>
            <a:fillRect/>
          </a:stretch>
        </p:blipFill>
        <p:spPr>
          <a:xfrm>
            <a:off x="304800" y="1099200"/>
            <a:ext cx="7490649" cy="3662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12" name="Google Shape;212;p31"/>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Enter/correct article metadata one by one</a:t>
            </a:r>
            <a:endParaRPr/>
          </a:p>
        </p:txBody>
      </p:sp>
      <p:pic>
        <p:nvPicPr>
          <p:cNvPr id="213" name="Google Shape;213;p31" title="pd4.png"/>
          <p:cNvPicPr preferRelativeResize="0"/>
          <p:nvPr/>
        </p:nvPicPr>
        <p:blipFill>
          <a:blip r:embed="rId4">
            <a:alphaModFix/>
          </a:blip>
          <a:stretch>
            <a:fillRect/>
          </a:stretch>
        </p:blipFill>
        <p:spPr>
          <a:xfrm>
            <a:off x="990600" y="1023000"/>
            <a:ext cx="6037948" cy="389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2"/>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19" name="Google Shape;219;p32"/>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A note about article metadata</a:t>
            </a:r>
            <a:endParaRPr/>
          </a:p>
        </p:txBody>
      </p:sp>
      <p:sp>
        <p:nvSpPr>
          <p:cNvPr id="220" name="Google Shape;220;p32"/>
          <p:cNvSpPr txBox="1">
            <a:spLocks noGrp="1"/>
          </p:cNvSpPr>
          <p:nvPr>
            <p:ph type="body" idx="1"/>
          </p:nvPr>
        </p:nvSpPr>
        <p:spPr>
          <a:xfrm>
            <a:off x="727650" y="1205050"/>
            <a:ext cx="7688700" cy="3267300"/>
          </a:xfrm>
          <a:prstGeom prst="rect">
            <a:avLst/>
          </a:prstGeom>
        </p:spPr>
        <p:txBody>
          <a:bodyPr spcFirstLastPara="1" wrap="square" lIns="76025" tIns="76025" rIns="76025" bIns="76025" anchor="t" anchorCtr="0">
            <a:noAutofit/>
          </a:bodyPr>
          <a:lstStyle/>
          <a:p>
            <a:pPr marL="457200" marR="0" lvl="0" indent="-330200" algn="l" rtl="0">
              <a:lnSpc>
                <a:spcPct val="115000"/>
              </a:lnSpc>
              <a:spcBef>
                <a:spcPts val="0"/>
              </a:spcBef>
              <a:spcAft>
                <a:spcPts val="0"/>
              </a:spcAft>
              <a:buSzPts val="1600"/>
              <a:buChar char="●"/>
            </a:pPr>
            <a:r>
              <a:rPr lang="en-GB" sz="1600"/>
              <a:t>We display plain text article metadata. We don’t support formatting, </a:t>
            </a:r>
            <a:endParaRPr sz="1600"/>
          </a:p>
          <a:p>
            <a:pPr marL="457200" marR="0" lvl="0" indent="0" algn="l" rtl="0">
              <a:lnSpc>
                <a:spcPct val="115000"/>
              </a:lnSpc>
              <a:spcBef>
                <a:spcPts val="0"/>
              </a:spcBef>
              <a:spcAft>
                <a:spcPts val="0"/>
              </a:spcAft>
              <a:buNone/>
            </a:pPr>
            <a:r>
              <a:rPr lang="en-GB" sz="1600"/>
              <a:t>HTML, MathML, etc BUT</a:t>
            </a:r>
            <a:endParaRPr sz="1600"/>
          </a:p>
          <a:p>
            <a:pPr marL="914400" marR="0" lvl="1" indent="-330200" algn="l" rtl="0">
              <a:lnSpc>
                <a:spcPct val="115000"/>
              </a:lnSpc>
              <a:spcBef>
                <a:spcPts val="0"/>
              </a:spcBef>
              <a:spcAft>
                <a:spcPts val="0"/>
              </a:spcAft>
              <a:buSzPts val="1600"/>
              <a:buChar char="○"/>
            </a:pPr>
            <a:r>
              <a:rPr lang="en-GB" sz="1600"/>
              <a:t>we don’t strip it out</a:t>
            </a:r>
            <a:br>
              <a:rPr lang="en-GB" sz="1600"/>
            </a:br>
            <a:endParaRPr sz="1600"/>
          </a:p>
          <a:p>
            <a:pPr marL="457200" lvl="0" indent="-330200" algn="l" rtl="0">
              <a:spcBef>
                <a:spcPts val="0"/>
              </a:spcBef>
              <a:spcAft>
                <a:spcPts val="0"/>
              </a:spcAft>
              <a:buSzPts val="1600"/>
              <a:buChar char="●"/>
            </a:pPr>
            <a:r>
              <a:rPr lang="en-GB" sz="1600"/>
              <a:t>If you send us article metadata in more than one language, we </a:t>
            </a:r>
            <a:endParaRPr sz="1600"/>
          </a:p>
          <a:p>
            <a:pPr marL="457200" lvl="0" indent="0" algn="l" rtl="0">
              <a:spcBef>
                <a:spcPts val="0"/>
              </a:spcBef>
              <a:spcAft>
                <a:spcPts val="0"/>
              </a:spcAft>
              <a:buNone/>
            </a:pPr>
            <a:r>
              <a:rPr lang="en-GB" sz="1600"/>
              <a:t>randomly select one.</a:t>
            </a:r>
            <a:br>
              <a:rPr lang="en-GB" sz="1600"/>
            </a:br>
            <a:endParaRPr sz="1600"/>
          </a:p>
          <a:p>
            <a:pPr marL="457200" lvl="0" indent="-330200" algn="l" rtl="0">
              <a:spcBef>
                <a:spcPts val="0"/>
              </a:spcBef>
              <a:spcAft>
                <a:spcPts val="0"/>
              </a:spcAft>
              <a:buSzPts val="1600"/>
              <a:buChar char="●"/>
            </a:pPr>
            <a:r>
              <a:rPr lang="en-GB" sz="1600"/>
              <a:t>We aim to improve article display this year and fully support </a:t>
            </a:r>
            <a:endParaRPr sz="1600"/>
          </a:p>
          <a:p>
            <a:pPr marL="457200" lvl="0" indent="0" algn="l" rtl="0">
              <a:spcBef>
                <a:spcPts val="0"/>
              </a:spcBef>
              <a:spcAft>
                <a:spcPts val="0"/>
              </a:spcAft>
              <a:buNone/>
            </a:pPr>
            <a:r>
              <a:rPr lang="en-GB" sz="1600"/>
              <a:t>multilingual article metadata</a:t>
            </a:r>
            <a:endParaRPr sz="1600"/>
          </a:p>
          <a:p>
            <a:pPr marL="914400" lvl="0" indent="-330200" algn="l" rtl="0">
              <a:spcBef>
                <a:spcPts val="0"/>
              </a:spcBef>
              <a:spcAft>
                <a:spcPts val="0"/>
              </a:spcAft>
              <a:buSzPts val="1600"/>
              <a:buChar char="○"/>
            </a:pPr>
            <a:r>
              <a:rPr lang="en-GB" sz="1600" u="sng">
                <a:solidFill>
                  <a:schemeClr val="hlink"/>
                </a:solidFill>
                <a:hlinkClick r:id="rId4"/>
              </a:rPr>
              <a:t>https://www.helsinki-initiative.org/</a:t>
            </a:r>
            <a:r>
              <a:rPr lang="en-GB" sz="1600"/>
              <a:t> - Helsinki Initiative on </a:t>
            </a:r>
            <a:endParaRPr sz="1600"/>
          </a:p>
          <a:p>
            <a:pPr marL="457200" lvl="0" indent="0" algn="l" rtl="0">
              <a:spcBef>
                <a:spcPts val="0"/>
              </a:spcBef>
              <a:spcAft>
                <a:spcPts val="0"/>
              </a:spcAft>
              <a:buNone/>
            </a:pPr>
            <a:r>
              <a:rPr lang="en-GB" sz="1600"/>
              <a:t>Multilingualism in Scholarly Communication</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3"/>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26" name="Google Shape;226;p33"/>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See and update your journals</a:t>
            </a:r>
            <a:endParaRPr/>
          </a:p>
        </p:txBody>
      </p:sp>
      <p:pic>
        <p:nvPicPr>
          <p:cNvPr id="227" name="Google Shape;227;p33" title="pd2.png"/>
          <p:cNvPicPr preferRelativeResize="0"/>
          <p:nvPr/>
        </p:nvPicPr>
        <p:blipFill>
          <a:blip r:embed="rId4">
            <a:alphaModFix/>
          </a:blip>
          <a:stretch>
            <a:fillRect/>
          </a:stretch>
        </p:blipFill>
        <p:spPr>
          <a:xfrm>
            <a:off x="304800" y="1099200"/>
            <a:ext cx="7490651" cy="3808806"/>
          </a:xfrm>
          <a:prstGeom prst="rect">
            <a:avLst/>
          </a:prstGeom>
          <a:noFill/>
          <a:ln>
            <a:noFill/>
          </a:ln>
        </p:spPr>
      </p:pic>
      <p:sp>
        <p:nvSpPr>
          <p:cNvPr id="228" name="Google Shape;228;p33"/>
          <p:cNvSpPr/>
          <p:nvPr/>
        </p:nvSpPr>
        <p:spPr>
          <a:xfrm>
            <a:off x="5843100" y="3840200"/>
            <a:ext cx="719100" cy="3270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
        <p:nvSpPr>
          <p:cNvPr id="229" name="Google Shape;229;p33"/>
          <p:cNvSpPr/>
          <p:nvPr/>
        </p:nvSpPr>
        <p:spPr>
          <a:xfrm>
            <a:off x="280500" y="1782800"/>
            <a:ext cx="1694100" cy="4227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Light"/>
              <a:ea typeface="Inter Light"/>
              <a:cs typeface="Inter Light"/>
              <a:sym typeface="Inter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4"/>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35" name="Google Shape;235;p34"/>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See your draft applications</a:t>
            </a:r>
            <a:endParaRPr/>
          </a:p>
        </p:txBody>
      </p:sp>
      <p:pic>
        <p:nvPicPr>
          <p:cNvPr id="236" name="Google Shape;236;p34" title="pd1.png"/>
          <p:cNvPicPr preferRelativeResize="0"/>
          <p:nvPr/>
        </p:nvPicPr>
        <p:blipFill>
          <a:blip r:embed="rId4">
            <a:alphaModFix/>
          </a:blip>
          <a:stretch>
            <a:fillRect/>
          </a:stretch>
        </p:blipFill>
        <p:spPr>
          <a:xfrm>
            <a:off x="304800" y="1175400"/>
            <a:ext cx="7490651" cy="2870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5"/>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42" name="Google Shape;242;p35"/>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Metadata help</a:t>
            </a:r>
            <a:endParaRPr/>
          </a:p>
        </p:txBody>
      </p:sp>
      <p:sp>
        <p:nvSpPr>
          <p:cNvPr id="243" name="Google Shape;243;p35"/>
          <p:cNvSpPr txBox="1">
            <a:spLocks noGrp="1"/>
          </p:cNvSpPr>
          <p:nvPr>
            <p:ph type="body" idx="1"/>
          </p:nvPr>
        </p:nvSpPr>
        <p:spPr>
          <a:xfrm>
            <a:off x="727650" y="1205050"/>
            <a:ext cx="7688700" cy="3267300"/>
          </a:xfrm>
          <a:prstGeom prst="rect">
            <a:avLst/>
          </a:prstGeom>
        </p:spPr>
        <p:txBody>
          <a:bodyPr spcFirstLastPara="1" wrap="square" lIns="76025" tIns="76025" rIns="76025" bIns="76025" anchor="t" anchorCtr="0">
            <a:noAutofit/>
          </a:bodyPr>
          <a:lstStyle/>
          <a:p>
            <a:pPr marL="457200" lvl="0" indent="-330200" algn="l" rtl="0">
              <a:spcBef>
                <a:spcPts val="0"/>
              </a:spcBef>
              <a:spcAft>
                <a:spcPts val="0"/>
              </a:spcAft>
              <a:buSzPts val="1600"/>
              <a:buChar char="●"/>
            </a:pPr>
            <a:r>
              <a:rPr lang="en-GB" sz="1600" u="sng">
                <a:hlinkClick r:id="rId4"/>
              </a:rPr>
              <a:t>https://doaj.org/docs/faq/</a:t>
            </a:r>
            <a:r>
              <a:rPr lang="en-GB" sz="1600"/>
              <a:t> </a:t>
            </a:r>
            <a:br>
              <a:rPr lang="en-GB" sz="1600"/>
            </a:br>
            <a:endParaRPr sz="1600"/>
          </a:p>
          <a:p>
            <a:pPr marL="457200" lvl="0" indent="-330200" algn="l" rtl="0">
              <a:spcBef>
                <a:spcPts val="0"/>
              </a:spcBef>
              <a:spcAft>
                <a:spcPts val="0"/>
              </a:spcAft>
              <a:buSzPts val="1600"/>
              <a:buChar char="●"/>
            </a:pPr>
            <a:r>
              <a:rPr lang="en-GB" sz="1600"/>
              <a:t>API, OJS-DOAJ plugin</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pic>
        <p:nvPicPr>
          <p:cNvPr id="244" name="Google Shape;244;p35"/>
          <p:cNvPicPr preferRelativeResize="0"/>
          <p:nvPr/>
        </p:nvPicPr>
        <p:blipFill>
          <a:blip r:embed="rId5">
            <a:alphaModFix/>
          </a:blip>
          <a:stretch>
            <a:fillRect/>
          </a:stretch>
        </p:blipFill>
        <p:spPr>
          <a:xfrm>
            <a:off x="3416450" y="1944075"/>
            <a:ext cx="5727548" cy="31111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729450" y="864300"/>
            <a:ext cx="7021200" cy="2729700"/>
          </a:xfrm>
          <a:prstGeom prst="rect">
            <a:avLst/>
          </a:prstGeom>
        </p:spPr>
        <p:txBody>
          <a:bodyPr spcFirstLastPara="1" wrap="square" lIns="76025" tIns="76025" rIns="76025" bIns="76025" anchor="ctr" anchorCtr="0">
            <a:normAutofit/>
          </a:bodyPr>
          <a:lstStyle/>
          <a:p>
            <a:pPr marL="0" lvl="0" indent="0" algn="l" rtl="0">
              <a:spcBef>
                <a:spcPts val="0"/>
              </a:spcBef>
              <a:spcAft>
                <a:spcPts val="0"/>
              </a:spcAft>
              <a:buNone/>
            </a:pPr>
            <a:r>
              <a:rPr lang="en-GB"/>
              <a:t>DOAJ-PKP collaboration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7"/>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255" name="Google Shape;255;p37"/>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Collaboration on many levels</a:t>
            </a:r>
            <a:endParaRPr/>
          </a:p>
        </p:txBody>
      </p:sp>
      <p:sp>
        <p:nvSpPr>
          <p:cNvPr id="256" name="Google Shape;256;p37"/>
          <p:cNvSpPr txBox="1">
            <a:spLocks noGrp="1"/>
          </p:cNvSpPr>
          <p:nvPr>
            <p:ph type="body" idx="1"/>
          </p:nvPr>
        </p:nvSpPr>
        <p:spPr>
          <a:xfrm>
            <a:off x="727650" y="1205050"/>
            <a:ext cx="7688700" cy="3267300"/>
          </a:xfrm>
          <a:prstGeom prst="rect">
            <a:avLst/>
          </a:prstGeom>
        </p:spPr>
        <p:txBody>
          <a:bodyPr spcFirstLastPara="1" wrap="square" lIns="76025" tIns="76025" rIns="76025" bIns="76025" anchor="t" anchorCtr="0">
            <a:noAutofit/>
          </a:bodyPr>
          <a:lstStyle/>
          <a:p>
            <a:pPr marL="457200" lvl="0" indent="-330200" algn="l" rtl="0">
              <a:spcBef>
                <a:spcPts val="0"/>
              </a:spcBef>
              <a:spcAft>
                <a:spcPts val="0"/>
              </a:spcAft>
              <a:buSzPts val="1600"/>
              <a:buChar char="●"/>
            </a:pPr>
            <a:r>
              <a:rPr lang="en-GB" sz="1600"/>
              <a:t>Technical:</a:t>
            </a:r>
            <a:endParaRPr sz="1600"/>
          </a:p>
          <a:p>
            <a:pPr marL="914400" lvl="1" indent="-330200" algn="l" rtl="0">
              <a:spcBef>
                <a:spcPts val="0"/>
              </a:spcBef>
              <a:spcAft>
                <a:spcPts val="0"/>
              </a:spcAft>
              <a:buSzPts val="1600"/>
              <a:buChar char="○"/>
            </a:pPr>
            <a:r>
              <a:rPr lang="en-GB" sz="1600"/>
              <a:t>Plugins</a:t>
            </a:r>
            <a:endParaRPr sz="1600"/>
          </a:p>
          <a:p>
            <a:pPr marL="914400" lvl="1" indent="-330200" algn="l" rtl="0">
              <a:spcBef>
                <a:spcPts val="0"/>
              </a:spcBef>
              <a:spcAft>
                <a:spcPts val="0"/>
              </a:spcAft>
              <a:buSzPts val="1600"/>
              <a:buChar char="○"/>
            </a:pPr>
            <a:r>
              <a:rPr lang="en-GB" sz="1600"/>
              <a:t>Software support forum</a:t>
            </a:r>
            <a:endParaRPr sz="1600"/>
          </a:p>
          <a:p>
            <a:pPr marL="914400" lvl="1" indent="-330200" algn="l" rtl="0">
              <a:spcBef>
                <a:spcPts val="0"/>
              </a:spcBef>
              <a:spcAft>
                <a:spcPts val="0"/>
              </a:spcAft>
              <a:buSzPts val="1600"/>
              <a:buChar char="○"/>
            </a:pPr>
            <a:r>
              <a:rPr lang="en-GB" sz="1600"/>
              <a:t>Journal facts verification</a:t>
            </a:r>
            <a:endParaRPr sz="1600"/>
          </a:p>
          <a:p>
            <a:pPr marL="914400" lvl="1" indent="-330200" algn="l" rtl="0">
              <a:spcBef>
                <a:spcPts val="0"/>
              </a:spcBef>
              <a:spcAft>
                <a:spcPts val="0"/>
              </a:spcAft>
              <a:buSzPts val="1600"/>
              <a:buChar char="○"/>
            </a:pPr>
            <a:r>
              <a:rPr lang="en-GB" sz="1600"/>
              <a:t>Metadata updates</a:t>
            </a:r>
            <a:endParaRPr sz="1600"/>
          </a:p>
          <a:p>
            <a:pPr marL="914400" lvl="1" indent="-330200" algn="l" rtl="0">
              <a:spcBef>
                <a:spcPts val="0"/>
              </a:spcBef>
              <a:spcAft>
                <a:spcPts val="0"/>
              </a:spcAft>
              <a:buSzPts val="1600"/>
              <a:buChar char="○"/>
            </a:pPr>
            <a:r>
              <a:rPr lang="en-GB" sz="1600"/>
              <a:t>Feature developments</a:t>
            </a:r>
            <a:endParaRPr sz="1600"/>
          </a:p>
          <a:p>
            <a:pPr marL="914400" lvl="1" indent="-330200" algn="l" rtl="0">
              <a:spcBef>
                <a:spcPts val="0"/>
              </a:spcBef>
              <a:spcAft>
                <a:spcPts val="0"/>
              </a:spcAft>
              <a:buSzPts val="1600"/>
              <a:buChar char="○"/>
            </a:pPr>
            <a:r>
              <a:rPr lang="en-GB" sz="1600" u="sng">
                <a:solidFill>
                  <a:schemeClr val="hlink"/>
                </a:solidFill>
                <a:hlinkClick r:id="rId4"/>
              </a:rPr>
              <a:t>JASPER</a:t>
            </a:r>
            <a:endParaRPr sz="1600"/>
          </a:p>
          <a:p>
            <a:pPr marL="457200" lvl="0" indent="-330200" algn="l" rtl="0">
              <a:spcBef>
                <a:spcPts val="0"/>
              </a:spcBef>
              <a:spcAft>
                <a:spcPts val="0"/>
              </a:spcAft>
              <a:buSzPts val="1600"/>
              <a:buChar char="●"/>
            </a:pPr>
            <a:r>
              <a:rPr lang="en-GB" sz="1600"/>
              <a:t>Community:</a:t>
            </a:r>
            <a:endParaRPr sz="1600"/>
          </a:p>
          <a:p>
            <a:pPr marL="914400" lvl="1" indent="-330200" algn="l" rtl="0">
              <a:spcBef>
                <a:spcPts val="0"/>
              </a:spcBef>
              <a:spcAft>
                <a:spcPts val="0"/>
              </a:spcAft>
              <a:buSzPts val="1600"/>
              <a:buChar char="○"/>
            </a:pPr>
            <a:r>
              <a:rPr lang="en-GB" sz="1600"/>
              <a:t>Knowledge sharing</a:t>
            </a:r>
            <a:endParaRPr sz="1600"/>
          </a:p>
          <a:p>
            <a:pPr marL="914400" lvl="1" indent="-330200" algn="l" rtl="0">
              <a:spcBef>
                <a:spcPts val="0"/>
              </a:spcBef>
              <a:spcAft>
                <a:spcPts val="0"/>
              </a:spcAft>
              <a:buSzPts val="1600"/>
              <a:buChar char="○"/>
            </a:pPr>
            <a:r>
              <a:rPr lang="en-GB" sz="1600"/>
              <a:t>Outreach</a:t>
            </a:r>
            <a:endParaRPr sz="1600"/>
          </a:p>
          <a:p>
            <a:pPr marL="914400" lvl="1" indent="-330200" algn="l" rtl="0">
              <a:spcBef>
                <a:spcPts val="0"/>
              </a:spcBef>
              <a:spcAft>
                <a:spcPts val="0"/>
              </a:spcAft>
              <a:buSzPts val="1600"/>
              <a:buChar char="○"/>
            </a:pPr>
            <a:r>
              <a:rPr lang="en-GB" sz="1600"/>
              <a:t>Marketing</a:t>
            </a:r>
            <a:endParaRPr sz="1600"/>
          </a:p>
          <a:p>
            <a:pPr marL="914400" lvl="1" indent="-330200" algn="l" rtl="0">
              <a:spcBef>
                <a:spcPts val="0"/>
              </a:spcBef>
              <a:spcAft>
                <a:spcPts val="0"/>
              </a:spcAft>
              <a:buSzPts val="1600"/>
              <a:buChar char="○"/>
            </a:pPr>
            <a:r>
              <a:rPr lang="en-GB" sz="1600"/>
              <a:t>Social media</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729450" y="1322450"/>
            <a:ext cx="7688400" cy="3388500"/>
          </a:xfrm>
          <a:prstGeom prst="rect">
            <a:avLst/>
          </a:prstGeom>
        </p:spPr>
        <p:txBody>
          <a:bodyPr spcFirstLastPara="1" wrap="square" lIns="76025" tIns="76025" rIns="76025" bIns="76025" anchor="t" anchorCtr="0">
            <a:normAutofit/>
          </a:bodyPr>
          <a:lstStyle/>
          <a:p>
            <a:pPr marL="0" lvl="0" indent="0" algn="l" rtl="0">
              <a:spcBef>
                <a:spcPts val="0"/>
              </a:spcBef>
              <a:spcAft>
                <a:spcPts val="0"/>
              </a:spcAft>
              <a:buNone/>
            </a:pPr>
            <a:r>
              <a:rPr lang="en-GB" sz="3700"/>
              <a:t>Thank you!</a:t>
            </a:r>
            <a:endParaRPr sz="3700"/>
          </a:p>
          <a:p>
            <a:pPr marL="0" lvl="0" indent="0" algn="l" rtl="0">
              <a:spcBef>
                <a:spcPts val="0"/>
              </a:spcBef>
              <a:spcAft>
                <a:spcPts val="0"/>
              </a:spcAft>
              <a:buNone/>
            </a:pPr>
            <a:endParaRPr sz="3500"/>
          </a:p>
          <a:p>
            <a:pPr marL="0" lvl="0" indent="0" algn="l" rtl="0">
              <a:spcBef>
                <a:spcPts val="0"/>
              </a:spcBef>
              <a:spcAft>
                <a:spcPts val="0"/>
              </a:spcAft>
              <a:buNone/>
            </a:pPr>
            <a:r>
              <a:rPr lang="en-GB" sz="3388" u="sng">
                <a:hlinkClick r:id="rId3"/>
              </a:rPr>
              <a:t>https://doaj.org</a:t>
            </a:r>
            <a:endParaRPr sz="3388"/>
          </a:p>
          <a:p>
            <a:pPr marL="0" lvl="0" indent="0" algn="l" rtl="0">
              <a:spcBef>
                <a:spcPts val="0"/>
              </a:spcBef>
              <a:spcAft>
                <a:spcPts val="0"/>
              </a:spcAft>
              <a:buNone/>
            </a:pPr>
            <a:r>
              <a:rPr lang="en-GB" sz="3022" u="sng">
                <a:hlinkClick r:id="rId4"/>
              </a:rPr>
              <a:t>https://blog.doaj.org</a:t>
            </a:r>
            <a:endParaRPr sz="3022"/>
          </a:p>
          <a:p>
            <a:pPr marL="0" lvl="0" indent="0" algn="l" rtl="0">
              <a:spcBef>
                <a:spcPts val="0"/>
              </a:spcBef>
              <a:spcAft>
                <a:spcPts val="0"/>
              </a:spcAft>
              <a:buNone/>
            </a:pPr>
            <a:endParaRPr sz="3022"/>
          </a:p>
          <a:p>
            <a:pPr marL="0" lvl="0" indent="0" algn="l" rtl="0">
              <a:spcBef>
                <a:spcPts val="0"/>
              </a:spcBef>
              <a:spcAft>
                <a:spcPts val="0"/>
              </a:spcAft>
              <a:buNone/>
            </a:pPr>
            <a:r>
              <a:rPr lang="en-GB" sz="3022"/>
              <a:t>dominic@doaj.org </a:t>
            </a:r>
            <a:endParaRPr sz="3022"/>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Summary</a:t>
            </a:r>
            <a:endParaRPr/>
          </a:p>
        </p:txBody>
      </p:sp>
      <p:sp>
        <p:nvSpPr>
          <p:cNvPr id="138" name="Google Shape;138;p21"/>
          <p:cNvSpPr txBox="1">
            <a:spLocks noGrp="1"/>
          </p:cNvSpPr>
          <p:nvPr>
            <p:ph type="body" idx="1"/>
          </p:nvPr>
        </p:nvSpPr>
        <p:spPr>
          <a:xfrm>
            <a:off x="727650" y="1357450"/>
            <a:ext cx="7688700" cy="2261100"/>
          </a:xfrm>
          <a:prstGeom prst="rect">
            <a:avLst/>
          </a:prstGeom>
        </p:spPr>
        <p:txBody>
          <a:bodyPr spcFirstLastPara="1" wrap="square" lIns="76025" tIns="76025" rIns="76025" bIns="76025" anchor="t" anchorCtr="0">
            <a:noAutofit/>
          </a:bodyPr>
          <a:lstStyle/>
          <a:p>
            <a:pPr marL="457200" lvl="0" indent="-330200" algn="l" rtl="0">
              <a:spcBef>
                <a:spcPts val="0"/>
              </a:spcBef>
              <a:spcAft>
                <a:spcPts val="0"/>
              </a:spcAft>
              <a:buSzPts val="1600"/>
              <a:buChar char="●"/>
            </a:pPr>
            <a:r>
              <a:rPr lang="en-GB" sz="1600"/>
              <a:t>Why index your journals</a:t>
            </a:r>
            <a:br>
              <a:rPr lang="en-GB" sz="1600"/>
            </a:br>
            <a:endParaRPr sz="1600"/>
          </a:p>
          <a:p>
            <a:pPr marL="457200" lvl="0" indent="-330200" algn="l" rtl="0">
              <a:spcBef>
                <a:spcPts val="0"/>
              </a:spcBef>
              <a:spcAft>
                <a:spcPts val="0"/>
              </a:spcAft>
              <a:buSzPts val="1600"/>
              <a:buChar char="●"/>
            </a:pPr>
            <a:r>
              <a:rPr lang="en-GB" sz="1600"/>
              <a:t>Why send us your article metadata</a:t>
            </a:r>
            <a:br>
              <a:rPr lang="en-GB" sz="1600"/>
            </a:br>
            <a:endParaRPr sz="1600"/>
          </a:p>
          <a:p>
            <a:pPr marL="457200" lvl="0" indent="-330200" algn="l" rtl="0">
              <a:spcBef>
                <a:spcPts val="0"/>
              </a:spcBef>
              <a:spcAft>
                <a:spcPts val="0"/>
              </a:spcAft>
              <a:buSzPts val="1600"/>
              <a:buChar char="●"/>
            </a:pPr>
            <a:r>
              <a:rPr lang="en-GB" sz="1600"/>
              <a:t>Your publisher dashboard</a:t>
            </a:r>
            <a:br>
              <a:rPr lang="en-GB" sz="1600"/>
            </a:br>
            <a:endParaRPr sz="1600"/>
          </a:p>
          <a:p>
            <a:pPr marL="457200" lvl="0" indent="-330200" algn="l" rtl="0">
              <a:spcBef>
                <a:spcPts val="0"/>
              </a:spcBef>
              <a:spcAft>
                <a:spcPts val="0"/>
              </a:spcAft>
              <a:buSzPts val="1600"/>
              <a:buChar char="●"/>
            </a:pPr>
            <a:r>
              <a:rPr lang="en-GB" sz="1600"/>
              <a:t>DOAJ-PKP partnership</a:t>
            </a:r>
            <a:endParaRPr sz="1600"/>
          </a:p>
        </p:txBody>
      </p:sp>
      <p:pic>
        <p:nvPicPr>
          <p:cNvPr id="139" name="Google Shape;139;p21"/>
          <p:cNvPicPr preferRelativeResize="0"/>
          <p:nvPr/>
        </p:nvPicPr>
        <p:blipFill rotWithShape="1">
          <a:blip r:embed="rId3">
            <a:alphaModFix/>
          </a:blip>
          <a:srcRect/>
          <a:stretch/>
        </p:blipFill>
        <p:spPr>
          <a:xfrm>
            <a:off x="7795450" y="74650"/>
            <a:ext cx="897806" cy="4838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729450" y="864300"/>
            <a:ext cx="7021200" cy="2729700"/>
          </a:xfrm>
          <a:prstGeom prst="rect">
            <a:avLst/>
          </a:prstGeom>
        </p:spPr>
        <p:txBody>
          <a:bodyPr spcFirstLastPara="1" wrap="square" lIns="76025" tIns="76025" rIns="76025" bIns="76025" anchor="ctr" anchorCtr="0">
            <a:normAutofit/>
          </a:bodyPr>
          <a:lstStyle/>
          <a:p>
            <a:pPr marL="0" lvl="0" indent="0" algn="l" rtl="0">
              <a:spcBef>
                <a:spcPts val="0"/>
              </a:spcBef>
              <a:spcAft>
                <a:spcPts val="0"/>
              </a:spcAft>
              <a:buNone/>
            </a:pPr>
            <a:r>
              <a:rPr lang="en-GB"/>
              <a:t>Why index your journals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body" idx="1"/>
          </p:nvPr>
        </p:nvSpPr>
        <p:spPr>
          <a:xfrm>
            <a:off x="6805550" y="1616575"/>
            <a:ext cx="2093700" cy="10518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a:t>Inclusion of journals in </a:t>
            </a:r>
            <a:r>
              <a:rPr lang="en-GB" sz="1600" b="1">
                <a:latin typeface="Inter"/>
                <a:ea typeface="Inter"/>
                <a:cs typeface="Inter"/>
                <a:sym typeface="Inter"/>
              </a:rPr>
              <a:t>all languages</a:t>
            </a:r>
            <a:endParaRPr sz="1600" b="1">
              <a:latin typeface="Inter"/>
              <a:ea typeface="Inter"/>
              <a:cs typeface="Inter"/>
              <a:sym typeface="Inter"/>
            </a:endParaRPr>
          </a:p>
        </p:txBody>
      </p:sp>
      <p:sp>
        <p:nvSpPr>
          <p:cNvPr id="150" name="Google Shape;150;p23"/>
          <p:cNvSpPr txBox="1">
            <a:spLocks noGrp="1"/>
          </p:cNvSpPr>
          <p:nvPr>
            <p:ph type="title"/>
          </p:nvPr>
        </p:nvSpPr>
        <p:spPr>
          <a:xfrm>
            <a:off x="566750" y="849050"/>
            <a:ext cx="43611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latin typeface="Inter"/>
                <a:ea typeface="Inter"/>
                <a:cs typeface="Inter"/>
                <a:sym typeface="Inter"/>
              </a:rPr>
              <a:t>Why index journals in DOAJ?</a:t>
            </a:r>
            <a:endParaRPr>
              <a:solidFill>
                <a:schemeClr val="dk1"/>
              </a:solidFill>
              <a:latin typeface="Inter"/>
              <a:ea typeface="Inter"/>
              <a:cs typeface="Inter"/>
              <a:sym typeface="Inter"/>
            </a:endParaRPr>
          </a:p>
        </p:txBody>
      </p:sp>
      <p:sp>
        <p:nvSpPr>
          <p:cNvPr id="151" name="Google Shape;151;p23"/>
          <p:cNvSpPr txBox="1">
            <a:spLocks noGrp="1"/>
          </p:cNvSpPr>
          <p:nvPr>
            <p:ph type="body" idx="1"/>
          </p:nvPr>
        </p:nvSpPr>
        <p:spPr>
          <a:xfrm>
            <a:off x="642949" y="1616575"/>
            <a:ext cx="2562300" cy="10518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a:t>Demonstrate your journal meets </a:t>
            </a:r>
            <a:r>
              <a:rPr lang="en-GB" sz="1600" b="1">
                <a:latin typeface="Inter"/>
                <a:ea typeface="Inter"/>
                <a:cs typeface="Inter"/>
                <a:sym typeface="Inter"/>
              </a:rPr>
              <a:t>good publishing standards</a:t>
            </a:r>
            <a:endParaRPr sz="1600" b="1" baseline="30000">
              <a:latin typeface="Inter"/>
              <a:ea typeface="Inter"/>
              <a:cs typeface="Inter"/>
              <a:sym typeface="Inter"/>
            </a:endParaRPr>
          </a:p>
        </p:txBody>
      </p:sp>
      <p:sp>
        <p:nvSpPr>
          <p:cNvPr id="152" name="Google Shape;152;p23"/>
          <p:cNvSpPr txBox="1">
            <a:spLocks noGrp="1"/>
          </p:cNvSpPr>
          <p:nvPr>
            <p:ph type="body" idx="1"/>
          </p:nvPr>
        </p:nvSpPr>
        <p:spPr>
          <a:xfrm>
            <a:off x="642949" y="3003100"/>
            <a:ext cx="2562300" cy="10518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b="1">
                <a:latin typeface="Inter"/>
                <a:ea typeface="Inter"/>
                <a:cs typeface="Inter"/>
                <a:sym typeface="Inter"/>
              </a:rPr>
              <a:t>Increase discoverability</a:t>
            </a:r>
            <a:r>
              <a:rPr lang="en-GB" sz="1600"/>
              <a:t> of your journal in search engines and indexing services </a:t>
            </a:r>
            <a:endParaRPr sz="1600"/>
          </a:p>
        </p:txBody>
      </p:sp>
      <p:sp>
        <p:nvSpPr>
          <p:cNvPr id="153" name="Google Shape;153;p23"/>
          <p:cNvSpPr txBox="1">
            <a:spLocks noGrp="1"/>
          </p:cNvSpPr>
          <p:nvPr>
            <p:ph type="body" idx="1"/>
          </p:nvPr>
        </p:nvSpPr>
        <p:spPr>
          <a:xfrm>
            <a:off x="3721751" y="1616575"/>
            <a:ext cx="2562300" cy="10518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b="1">
                <a:latin typeface="Inter"/>
                <a:ea typeface="Inter"/>
                <a:cs typeface="Inter"/>
                <a:sym typeface="Inter"/>
              </a:rPr>
              <a:t>Attract authors and readers</a:t>
            </a:r>
            <a:r>
              <a:rPr lang="en-GB" sz="1600"/>
              <a:t> from domestic and global networks</a:t>
            </a:r>
            <a:endParaRPr sz="1600"/>
          </a:p>
        </p:txBody>
      </p:sp>
      <p:sp>
        <p:nvSpPr>
          <p:cNvPr id="154" name="Google Shape;154;p23"/>
          <p:cNvSpPr txBox="1">
            <a:spLocks noGrp="1"/>
          </p:cNvSpPr>
          <p:nvPr>
            <p:ph type="body" idx="1"/>
          </p:nvPr>
        </p:nvSpPr>
        <p:spPr>
          <a:xfrm>
            <a:off x="3721751" y="3003100"/>
            <a:ext cx="2562300" cy="10518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b="1">
                <a:latin typeface="Inter"/>
                <a:ea typeface="Inter"/>
                <a:cs typeface="Inter"/>
                <a:sym typeface="Inter"/>
              </a:rPr>
              <a:t>Enhance the reputation</a:t>
            </a:r>
            <a:r>
              <a:rPr lang="en-GB" sz="1600"/>
              <a:t> and societal impact of your journal in your country and globally</a:t>
            </a:r>
            <a:endParaRPr sz="1600"/>
          </a:p>
        </p:txBody>
      </p:sp>
      <p:sp>
        <p:nvSpPr>
          <p:cNvPr id="155" name="Google Shape;155;p23"/>
          <p:cNvSpPr txBox="1">
            <a:spLocks noGrp="1"/>
          </p:cNvSpPr>
          <p:nvPr>
            <p:ph type="body" idx="1"/>
          </p:nvPr>
        </p:nvSpPr>
        <p:spPr>
          <a:xfrm>
            <a:off x="6805550" y="3003100"/>
            <a:ext cx="2171100" cy="1534500"/>
          </a:xfrm>
          <a:prstGeom prst="rect">
            <a:avLst/>
          </a:prstGeom>
          <a:noFill/>
          <a:ln>
            <a:noFill/>
          </a:ln>
        </p:spPr>
        <p:txBody>
          <a:bodyPr spcFirstLastPara="1" wrap="square" lIns="76025" tIns="76025" rIns="76025" bIns="76025" anchor="t" anchorCtr="0">
            <a:noAutofit/>
          </a:bodyPr>
          <a:lstStyle/>
          <a:p>
            <a:pPr marL="0" lvl="0" indent="0" algn="l" rtl="0">
              <a:lnSpc>
                <a:spcPct val="115000"/>
              </a:lnSpc>
              <a:spcBef>
                <a:spcPts val="0"/>
              </a:spcBef>
              <a:spcAft>
                <a:spcPts val="0"/>
              </a:spcAft>
              <a:buSzPts val="1500"/>
              <a:buNone/>
            </a:pPr>
            <a:r>
              <a:rPr lang="en-GB" sz="1600"/>
              <a:t>DOAJ-indexed journals are included in </a:t>
            </a:r>
            <a:r>
              <a:rPr lang="en-GB" sz="1600" b="1">
                <a:latin typeface="Inter"/>
                <a:ea typeface="Inter"/>
                <a:cs typeface="Inter"/>
                <a:sym typeface="Inter"/>
              </a:rPr>
              <a:t>government lists</a:t>
            </a:r>
            <a:r>
              <a:rPr lang="en-GB" sz="1600"/>
              <a:t> (For example, DHET, South Africa)</a:t>
            </a:r>
            <a:endParaRPr sz="1600"/>
          </a:p>
        </p:txBody>
      </p:sp>
      <p:pic>
        <p:nvPicPr>
          <p:cNvPr id="156" name="Google Shape;156;p23"/>
          <p:cNvPicPr preferRelativeResize="0"/>
          <p:nvPr/>
        </p:nvPicPr>
        <p:blipFill rotWithShape="1">
          <a:blip r:embed="rId3">
            <a:alphaModFix/>
          </a:blip>
          <a:srcRect/>
          <a:stretch/>
        </p:blipFill>
        <p:spPr>
          <a:xfrm rot="5400000" flipH="1">
            <a:off x="6445852" y="1733576"/>
            <a:ext cx="378646" cy="189323"/>
          </a:xfrm>
          <a:prstGeom prst="rect">
            <a:avLst/>
          </a:prstGeom>
          <a:noFill/>
          <a:ln>
            <a:noFill/>
          </a:ln>
        </p:spPr>
      </p:pic>
      <p:pic>
        <p:nvPicPr>
          <p:cNvPr id="157" name="Google Shape;157;p23"/>
          <p:cNvPicPr preferRelativeResize="0"/>
          <p:nvPr/>
        </p:nvPicPr>
        <p:blipFill rotWithShape="1">
          <a:blip r:embed="rId4">
            <a:alphaModFix/>
          </a:blip>
          <a:srcRect/>
          <a:stretch/>
        </p:blipFill>
        <p:spPr>
          <a:xfrm>
            <a:off x="302200" y="3078250"/>
            <a:ext cx="340750" cy="340750"/>
          </a:xfrm>
          <a:prstGeom prst="rect">
            <a:avLst/>
          </a:prstGeom>
          <a:noFill/>
          <a:ln>
            <a:noFill/>
          </a:ln>
        </p:spPr>
      </p:pic>
      <p:pic>
        <p:nvPicPr>
          <p:cNvPr id="158" name="Google Shape;158;p23"/>
          <p:cNvPicPr preferRelativeResize="0"/>
          <p:nvPr/>
        </p:nvPicPr>
        <p:blipFill rotWithShape="1">
          <a:blip r:embed="rId5">
            <a:alphaModFix/>
          </a:blip>
          <a:srcRect/>
          <a:stretch/>
        </p:blipFill>
        <p:spPr>
          <a:xfrm>
            <a:off x="3508950" y="3036975"/>
            <a:ext cx="171291" cy="340750"/>
          </a:xfrm>
          <a:prstGeom prst="rect">
            <a:avLst/>
          </a:prstGeom>
          <a:noFill/>
          <a:ln>
            <a:noFill/>
          </a:ln>
        </p:spPr>
      </p:pic>
      <p:pic>
        <p:nvPicPr>
          <p:cNvPr id="159" name="Google Shape;159;p23"/>
          <p:cNvPicPr preferRelativeResize="0"/>
          <p:nvPr/>
        </p:nvPicPr>
        <p:blipFill rotWithShape="1">
          <a:blip r:embed="rId6">
            <a:alphaModFix/>
          </a:blip>
          <a:srcRect/>
          <a:stretch/>
        </p:blipFill>
        <p:spPr>
          <a:xfrm flipH="1">
            <a:off x="333529" y="1689196"/>
            <a:ext cx="278100" cy="278100"/>
          </a:xfrm>
          <a:prstGeom prst="rect">
            <a:avLst/>
          </a:prstGeom>
          <a:noFill/>
          <a:ln>
            <a:noFill/>
          </a:ln>
        </p:spPr>
      </p:pic>
      <p:pic>
        <p:nvPicPr>
          <p:cNvPr id="160" name="Google Shape;160;p23"/>
          <p:cNvPicPr preferRelativeResize="0"/>
          <p:nvPr/>
        </p:nvPicPr>
        <p:blipFill rotWithShape="1">
          <a:blip r:embed="rId7">
            <a:alphaModFix/>
          </a:blip>
          <a:srcRect/>
          <a:stretch/>
        </p:blipFill>
        <p:spPr>
          <a:xfrm>
            <a:off x="3437022" y="1690672"/>
            <a:ext cx="278100" cy="275142"/>
          </a:xfrm>
          <a:prstGeom prst="rect">
            <a:avLst/>
          </a:prstGeom>
          <a:noFill/>
          <a:ln>
            <a:noFill/>
          </a:ln>
        </p:spPr>
      </p:pic>
      <p:pic>
        <p:nvPicPr>
          <p:cNvPr id="161" name="Google Shape;161;p23"/>
          <p:cNvPicPr preferRelativeResize="0"/>
          <p:nvPr/>
        </p:nvPicPr>
        <p:blipFill rotWithShape="1">
          <a:blip r:embed="rId8">
            <a:alphaModFix/>
          </a:blip>
          <a:srcRect/>
          <a:stretch/>
        </p:blipFill>
        <p:spPr>
          <a:xfrm>
            <a:off x="6476525" y="3069775"/>
            <a:ext cx="278100" cy="275162"/>
          </a:xfrm>
          <a:prstGeom prst="rect">
            <a:avLst/>
          </a:prstGeom>
          <a:noFill/>
          <a:ln>
            <a:noFill/>
          </a:ln>
        </p:spPr>
      </p:pic>
      <p:sp>
        <p:nvSpPr>
          <p:cNvPr id="162" name="Google Shape;162;p23"/>
          <p:cNvSpPr txBox="1"/>
          <p:nvPr/>
        </p:nvSpPr>
        <p:spPr>
          <a:xfrm>
            <a:off x="1623700" y="4601275"/>
            <a:ext cx="46605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u="sng">
                <a:solidFill>
                  <a:schemeClr val="dk1"/>
                </a:solidFill>
                <a:latin typeface="Inter Light"/>
                <a:ea typeface="Inter Light"/>
                <a:cs typeface="Inter Light"/>
                <a:sym typeface="Inter Light"/>
                <a:hlinkClick r:id="rId9">
                  <a:extLst>
                    <a:ext uri="{A12FA001-AC4F-418D-AE19-62706E023703}">
                      <ahyp:hlinkClr xmlns:ahyp="http://schemas.microsoft.com/office/drawing/2018/hyperlinkcolor" val="tx"/>
                    </a:ext>
                  </a:extLst>
                </a:hlinkClick>
              </a:rPr>
              <a:t>https://doaj.org/apply/why-index/</a:t>
            </a:r>
            <a:r>
              <a:rPr lang="en-GB" sz="1600">
                <a:solidFill>
                  <a:schemeClr val="dk1"/>
                </a:solidFill>
                <a:latin typeface="Inter Light"/>
                <a:ea typeface="Inter Light"/>
                <a:cs typeface="Inter Light"/>
                <a:sym typeface="Inter Light"/>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1337250" y="4329250"/>
            <a:ext cx="7688700" cy="6435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u="sng">
                <a:solidFill>
                  <a:schemeClr val="hlink"/>
                </a:solidFill>
                <a:hlinkClick r:id="rId3"/>
              </a:rPr>
              <a:t>https://blog.doaj.org/2023/07/06/doaj-is-confirmed-as-a-unique-platform-for-many-open-access-journals-and-a-key-index-for-african-journals/</a:t>
            </a:r>
            <a:r>
              <a:rPr lang="en-GB"/>
              <a:t> </a:t>
            </a:r>
            <a:endParaRPr/>
          </a:p>
        </p:txBody>
      </p:sp>
      <p:pic>
        <p:nvPicPr>
          <p:cNvPr id="168" name="Google Shape;168;p24" descr="A Venn diagram showing that DOAJ indexed 9873 journals not found in WOS or Scopus. Only 4001 journals are found in all three databases. The data is pulled from 2022 figures when DOAJ only indexed 17000 journals"/>
          <p:cNvPicPr preferRelativeResize="0"/>
          <p:nvPr/>
        </p:nvPicPr>
        <p:blipFill>
          <a:blip r:embed="rId4">
            <a:alphaModFix/>
          </a:blip>
          <a:stretch>
            <a:fillRect/>
          </a:stretch>
        </p:blipFill>
        <p:spPr>
          <a:xfrm>
            <a:off x="1642050" y="232425"/>
            <a:ext cx="5462422" cy="4096825"/>
          </a:xfrm>
          <a:prstGeom prst="rect">
            <a:avLst/>
          </a:prstGeom>
          <a:noFill/>
          <a:ln w="19050" cap="flat" cmpd="sng">
            <a:solidFill>
              <a:schemeClr val="accent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729450" y="864300"/>
            <a:ext cx="7021200" cy="2729700"/>
          </a:xfrm>
          <a:prstGeom prst="rect">
            <a:avLst/>
          </a:prstGeom>
        </p:spPr>
        <p:txBody>
          <a:bodyPr spcFirstLastPara="1" wrap="square" lIns="76025" tIns="76025" rIns="76025" bIns="76025" anchor="ctr" anchorCtr="0">
            <a:normAutofit/>
          </a:bodyPr>
          <a:lstStyle/>
          <a:p>
            <a:pPr marL="0" lvl="0" indent="0" algn="l" rtl="0">
              <a:spcBef>
                <a:spcPts val="0"/>
              </a:spcBef>
              <a:spcAft>
                <a:spcPts val="0"/>
              </a:spcAft>
              <a:buNone/>
            </a:pPr>
            <a:r>
              <a:rPr lang="en-GB"/>
              <a:t>Why send us your article metadata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179" name="Google Shape;179;p26"/>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Why upload your article metadata to DOAJ?</a:t>
            </a:r>
            <a:endParaRPr/>
          </a:p>
        </p:txBody>
      </p:sp>
      <p:sp>
        <p:nvSpPr>
          <p:cNvPr id="180" name="Google Shape;180;p26"/>
          <p:cNvSpPr txBox="1">
            <a:spLocks noGrp="1"/>
          </p:cNvSpPr>
          <p:nvPr>
            <p:ph type="body" idx="1"/>
          </p:nvPr>
        </p:nvSpPr>
        <p:spPr>
          <a:xfrm>
            <a:off x="727650" y="976450"/>
            <a:ext cx="7688700" cy="32673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sz="1600" dirty="0"/>
              <a:t>We will ensure that your article metadata is seen around the world. DOAJ</a:t>
            </a:r>
            <a:endParaRPr sz="1600" dirty="0"/>
          </a:p>
          <a:p>
            <a:pPr marL="0" lvl="0" indent="0" algn="l" rtl="0">
              <a:spcBef>
                <a:spcPts val="0"/>
              </a:spcBef>
              <a:spcAft>
                <a:spcPts val="0"/>
              </a:spcAft>
              <a:buNone/>
            </a:pPr>
            <a:r>
              <a:rPr lang="en-GB" sz="1600" dirty="0"/>
              <a:t>Metadata is found in:</a:t>
            </a:r>
            <a:endParaRPr sz="1600" dirty="0"/>
          </a:p>
          <a:p>
            <a:pPr marL="0" lvl="0" indent="0" algn="l" rtl="0">
              <a:spcBef>
                <a:spcPts val="0"/>
              </a:spcBef>
              <a:spcAft>
                <a:spcPts val="0"/>
              </a:spcAft>
              <a:buNone/>
            </a:pPr>
            <a:endParaRPr sz="1600" dirty="0"/>
          </a:p>
          <a:p>
            <a:pPr marL="457200" lvl="0" indent="-330200" algn="l" rtl="0">
              <a:spcBef>
                <a:spcPts val="0"/>
              </a:spcBef>
              <a:spcAft>
                <a:spcPts val="0"/>
              </a:spcAft>
              <a:buSzPts val="1600"/>
              <a:buChar char="●"/>
            </a:pPr>
            <a:r>
              <a:rPr lang="en-GB" sz="1600" b="1" dirty="0">
                <a:latin typeface="Inter"/>
                <a:ea typeface="Inter"/>
                <a:cs typeface="Inter"/>
                <a:sym typeface="Inter"/>
              </a:rPr>
              <a:t>Discovery services and aggregators</a:t>
            </a:r>
            <a:r>
              <a:rPr lang="en-GB" sz="1600" dirty="0"/>
              <a:t>: </a:t>
            </a:r>
            <a:r>
              <a:rPr lang="en-GB" sz="1600" dirty="0" err="1"/>
              <a:t>OpenAlex</a:t>
            </a:r>
            <a:r>
              <a:rPr lang="en-GB" sz="1600" dirty="0"/>
              <a:t>, Web of Science, Scopus, </a:t>
            </a:r>
            <a:r>
              <a:rPr lang="en-GB" sz="1600" dirty="0" err="1"/>
              <a:t>Proquest</a:t>
            </a:r>
            <a:r>
              <a:rPr lang="en-GB" sz="1600" dirty="0"/>
              <a:t> products, EBSCO products, Google Scholar, </a:t>
            </a:r>
            <a:br>
              <a:rPr lang="en-GB" sz="1600" dirty="0"/>
            </a:br>
            <a:r>
              <a:rPr lang="en-GB" sz="1600" dirty="0"/>
              <a:t>OCLC, </a:t>
            </a:r>
            <a:r>
              <a:rPr lang="en-GB" sz="1600" dirty="0" err="1"/>
              <a:t>WorldCat</a:t>
            </a:r>
            <a:r>
              <a:rPr lang="en-GB" sz="1600" dirty="0"/>
              <a:t>, Dimensions, CORE, ROAR, ROAD, Research4Life, </a:t>
            </a:r>
            <a:endParaRPr sz="1600" dirty="0"/>
          </a:p>
          <a:p>
            <a:pPr marL="457200" lvl="0" indent="0" algn="l" rtl="0">
              <a:spcBef>
                <a:spcPts val="0"/>
              </a:spcBef>
              <a:spcAft>
                <a:spcPts val="0"/>
              </a:spcAft>
              <a:buNone/>
            </a:pPr>
            <a:r>
              <a:rPr lang="en-GB" sz="1600" dirty="0" err="1"/>
              <a:t>OpenAIRE</a:t>
            </a:r>
            <a:r>
              <a:rPr lang="en-GB" sz="1600" dirty="0"/>
              <a:t>, university discovery systems and library portals</a:t>
            </a:r>
            <a:br>
              <a:rPr lang="en-GB" sz="1600" dirty="0"/>
            </a:br>
            <a:endParaRPr sz="1600" dirty="0"/>
          </a:p>
          <a:p>
            <a:pPr marL="457200" lvl="0" indent="-330200" algn="l" rtl="0">
              <a:spcBef>
                <a:spcPts val="0"/>
              </a:spcBef>
              <a:spcAft>
                <a:spcPts val="0"/>
              </a:spcAft>
              <a:buSzPts val="1600"/>
              <a:buChar char="●"/>
            </a:pPr>
            <a:r>
              <a:rPr lang="en-GB" sz="1600" b="1" dirty="0">
                <a:latin typeface="Inter"/>
                <a:ea typeface="Inter"/>
                <a:cs typeface="Inter"/>
                <a:sym typeface="Inter"/>
              </a:rPr>
              <a:t>AI solutions:</a:t>
            </a:r>
            <a:r>
              <a:rPr lang="en-GB" sz="1600" dirty="0"/>
              <a:t> ChatGPT, Gemini, large language processing models </a:t>
            </a:r>
            <a:endParaRPr sz="1600" dirty="0"/>
          </a:p>
          <a:p>
            <a:pPr marL="457200" lvl="0" indent="0" algn="l" rtl="0">
              <a:spcBef>
                <a:spcPts val="0"/>
              </a:spcBef>
              <a:spcAft>
                <a:spcPts val="0"/>
              </a:spcAft>
              <a:buNone/>
            </a:pPr>
            <a:r>
              <a:rPr lang="en-GB" sz="1600" dirty="0"/>
              <a:t>and AI-based research projects</a:t>
            </a:r>
            <a:br>
              <a:rPr lang="en-GB" sz="1600" dirty="0"/>
            </a:br>
            <a:endParaRPr sz="1600" dirty="0"/>
          </a:p>
          <a:p>
            <a:pPr marL="457200" lvl="0" indent="-330200" algn="l" rtl="0">
              <a:spcBef>
                <a:spcPts val="0"/>
              </a:spcBef>
              <a:spcAft>
                <a:spcPts val="0"/>
              </a:spcAft>
              <a:buSzPts val="1600"/>
              <a:buChar char="●"/>
            </a:pPr>
            <a:r>
              <a:rPr lang="en-GB" sz="1600" b="1" dirty="0">
                <a:latin typeface="Inter"/>
                <a:ea typeface="Inter"/>
                <a:cs typeface="Inter"/>
                <a:sym typeface="Inter"/>
              </a:rPr>
              <a:t>Journal platforms:</a:t>
            </a:r>
            <a:r>
              <a:rPr lang="en-GB" sz="1600" dirty="0"/>
              <a:t> </a:t>
            </a:r>
            <a:r>
              <a:rPr lang="en-GB" sz="1600" dirty="0" err="1"/>
              <a:t>Redalyc</a:t>
            </a:r>
            <a:r>
              <a:rPr lang="en-GB" sz="1600" dirty="0"/>
              <a:t>, </a:t>
            </a:r>
            <a:r>
              <a:rPr lang="en-GB" sz="1600" dirty="0" err="1"/>
              <a:t>Latindex</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p:cNvPicPr preferRelativeResize="0"/>
          <p:nvPr/>
        </p:nvPicPr>
        <p:blipFill rotWithShape="1">
          <a:blip r:embed="rId3">
            <a:alphaModFix/>
          </a:blip>
          <a:srcRect/>
          <a:stretch/>
        </p:blipFill>
        <p:spPr>
          <a:xfrm>
            <a:off x="7795450" y="74650"/>
            <a:ext cx="897806" cy="4838702"/>
          </a:xfrm>
          <a:prstGeom prst="rect">
            <a:avLst/>
          </a:prstGeom>
          <a:noFill/>
          <a:ln>
            <a:noFill/>
          </a:ln>
        </p:spPr>
      </p:pic>
      <p:sp>
        <p:nvSpPr>
          <p:cNvPr id="186" name="Google Shape;186;p27"/>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a:t>Why upload your article metadata to DOAJ?</a:t>
            </a:r>
            <a:endParaRPr/>
          </a:p>
        </p:txBody>
      </p:sp>
      <p:sp>
        <p:nvSpPr>
          <p:cNvPr id="187" name="Google Shape;187;p27"/>
          <p:cNvSpPr txBox="1">
            <a:spLocks noGrp="1"/>
          </p:cNvSpPr>
          <p:nvPr>
            <p:ph type="body" idx="1"/>
          </p:nvPr>
        </p:nvSpPr>
        <p:spPr>
          <a:xfrm>
            <a:off x="727650" y="1205050"/>
            <a:ext cx="7688700" cy="32673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sz="1600"/>
              <a:t>We will ensure that your article metadata is seen around the world. DOAJ</a:t>
            </a:r>
            <a:endParaRPr sz="1600"/>
          </a:p>
          <a:p>
            <a:pPr marL="0" lvl="0" indent="0" algn="l" rtl="0">
              <a:spcBef>
                <a:spcPts val="0"/>
              </a:spcBef>
              <a:spcAft>
                <a:spcPts val="0"/>
              </a:spcAft>
              <a:buNone/>
            </a:pPr>
            <a:r>
              <a:rPr lang="en-GB" sz="1600"/>
              <a:t>Metadata is found in:</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GB" sz="1600" b="1">
                <a:latin typeface="Inter"/>
                <a:ea typeface="Inter"/>
                <a:cs typeface="Inter"/>
                <a:sym typeface="Inter"/>
              </a:rPr>
              <a:t>Search engines: </a:t>
            </a:r>
            <a:r>
              <a:rPr lang="en-GB" sz="1600"/>
              <a:t>Google, Bing, Yahoo, DuckDuckGo, Baidu</a:t>
            </a:r>
            <a:br>
              <a:rPr lang="en-GB" sz="1600"/>
            </a:br>
            <a:endParaRPr sz="1600"/>
          </a:p>
          <a:p>
            <a:pPr marL="457200" lvl="0" indent="-330200" algn="l" rtl="0">
              <a:spcBef>
                <a:spcPts val="0"/>
              </a:spcBef>
              <a:spcAft>
                <a:spcPts val="0"/>
              </a:spcAft>
              <a:buSzPts val="1600"/>
              <a:buChar char="●"/>
            </a:pPr>
            <a:r>
              <a:rPr lang="en-GB" sz="1600" b="1">
                <a:latin typeface="Inter"/>
                <a:ea typeface="Inter"/>
                <a:cs typeface="Inter"/>
                <a:sym typeface="Inter"/>
              </a:rPr>
              <a:t>National funder tools</a:t>
            </a:r>
            <a:r>
              <a:rPr lang="en-GB" sz="1600"/>
              <a:t>: Indonesia, Norway, or Austria</a:t>
            </a:r>
            <a:br>
              <a:rPr lang="en-GB" sz="1600"/>
            </a:br>
            <a:endParaRPr sz="1600"/>
          </a:p>
          <a:p>
            <a:pPr marL="457200" lvl="0" indent="-330200" algn="l" rtl="0">
              <a:spcBef>
                <a:spcPts val="0"/>
              </a:spcBef>
              <a:spcAft>
                <a:spcPts val="0"/>
              </a:spcAft>
              <a:buSzPts val="1600"/>
              <a:buChar char="●"/>
            </a:pPr>
            <a:r>
              <a:rPr lang="en-GB" sz="1600" b="1">
                <a:latin typeface="Inter"/>
                <a:ea typeface="Inter"/>
                <a:cs typeface="Inter"/>
                <a:sym typeface="Inter"/>
              </a:rPr>
              <a:t>Online tools</a:t>
            </a:r>
            <a:r>
              <a:rPr lang="en-GB" sz="1600"/>
              <a:t>: Plan S' Journal Checker Tool (JCT), B!SON OA Journal Recommender, Open Access Journal Finder from Enago, </a:t>
            </a:r>
            <a:endParaRPr sz="1600"/>
          </a:p>
          <a:p>
            <a:pPr marL="457200" lvl="0" indent="0" algn="l" rtl="0">
              <a:spcBef>
                <a:spcPts val="0"/>
              </a:spcBef>
              <a:spcAft>
                <a:spcPts val="0"/>
              </a:spcAft>
              <a:buNone/>
            </a:pPr>
            <a:r>
              <a:rPr lang="en-GB" sz="1600"/>
              <a:t>SciFree's Journal Search Tool, BASE (Bielefeld Academic Search </a:t>
            </a:r>
            <a:endParaRPr sz="1600"/>
          </a:p>
          <a:p>
            <a:pPr marL="457200" lvl="0" indent="0" algn="l" rtl="0">
              <a:spcBef>
                <a:spcPts val="0"/>
              </a:spcBef>
              <a:spcAft>
                <a:spcPts val="0"/>
              </a:spcAft>
              <a:buNone/>
            </a:pPr>
            <a:r>
              <a:rPr lang="en-GB" sz="1600"/>
              <a:t>Engine), JURN, ChronosHub's journal finder</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729450" y="864300"/>
            <a:ext cx="7021200" cy="2729700"/>
          </a:xfrm>
          <a:prstGeom prst="rect">
            <a:avLst/>
          </a:prstGeom>
        </p:spPr>
        <p:txBody>
          <a:bodyPr spcFirstLastPara="1" wrap="square" lIns="76025" tIns="76025" rIns="76025" bIns="76025" anchor="ctr" anchorCtr="0">
            <a:normAutofit/>
          </a:bodyPr>
          <a:lstStyle/>
          <a:p>
            <a:pPr marL="0" lvl="0" indent="0" algn="l" rtl="0">
              <a:spcBef>
                <a:spcPts val="0"/>
              </a:spcBef>
              <a:spcAft>
                <a:spcPts val="0"/>
              </a:spcAft>
              <a:buNone/>
            </a:pPr>
            <a:r>
              <a:rPr lang="en-GB"/>
              <a:t>Your publisher dashboard</a:t>
            </a:r>
            <a:endParaRPr/>
          </a:p>
        </p:txBody>
      </p:sp>
    </p:spTree>
  </p:cSld>
  <p:clrMapOvr>
    <a:masterClrMapping/>
  </p:clrMapOvr>
</p:sld>
</file>

<file path=ppt/theme/theme1.xml><?xml version="1.0" encoding="utf-8"?>
<a:theme xmlns:a="http://schemas.openxmlformats.org/drawingml/2006/main" name="Manuscript - Slides">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628</Words>
  <Application>Microsoft Macintosh PowerPoint</Application>
  <PresentationFormat>On-screen Show (16:9)</PresentationFormat>
  <Paragraphs>83</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Spectral</vt:lpstr>
      <vt:lpstr>Calibri</vt:lpstr>
      <vt:lpstr>Times</vt:lpstr>
      <vt:lpstr>Inter</vt:lpstr>
      <vt:lpstr>Impact</vt:lpstr>
      <vt:lpstr>Arial</vt:lpstr>
      <vt:lpstr>Times New Roman</vt:lpstr>
      <vt:lpstr>Inter Light</vt:lpstr>
      <vt:lpstr>Trebuchet MS</vt:lpstr>
      <vt:lpstr>Inter SemiBold</vt:lpstr>
      <vt:lpstr>Manuscript - Slides</vt:lpstr>
      <vt:lpstr>Increasing visibility and impact with DOAJ indexing</vt:lpstr>
      <vt:lpstr>Summary</vt:lpstr>
      <vt:lpstr>Why index your journals</vt:lpstr>
      <vt:lpstr>Why index journals in DOAJ?</vt:lpstr>
      <vt:lpstr>PowerPoint Presentation</vt:lpstr>
      <vt:lpstr>Why send us your article metadata</vt:lpstr>
      <vt:lpstr>Why upload your article metadata to DOAJ?</vt:lpstr>
      <vt:lpstr>Why upload your article metadata to DOAJ?</vt:lpstr>
      <vt:lpstr>Your publisher dashboard</vt:lpstr>
      <vt:lpstr>Publisher dashboard</vt:lpstr>
      <vt:lpstr>Upload article metadata as XML file</vt:lpstr>
      <vt:lpstr>Enter/correct article metadata one by one</vt:lpstr>
      <vt:lpstr>A note about article metadata</vt:lpstr>
      <vt:lpstr>See and update your journals</vt:lpstr>
      <vt:lpstr>See your draft applications</vt:lpstr>
      <vt:lpstr>Metadata help</vt:lpstr>
      <vt:lpstr>DOAJ-PKP collaboration</vt:lpstr>
      <vt:lpstr>Collaboration on many levels</vt:lpstr>
      <vt:lpstr>Thank you!  https://doaj.org https://blog.doaj.org  dominic@doaj.org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visibility and impact with DOAJ indexing</dc:title>
  <cp:lastModifiedBy>Jean Fairbairn</cp:lastModifiedBy>
  <cp:revision>1</cp:revision>
  <dcterms:modified xsi:type="dcterms:W3CDTF">2025-04-28T13:19:39Z</dcterms:modified>
</cp:coreProperties>
</file>