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72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56" r:id="rId3"/>
    <p:sldId id="323" r:id="rId4"/>
    <p:sldId id="322" r:id="rId5"/>
    <p:sldId id="320" r:id="rId6"/>
    <p:sldId id="293" r:id="rId7"/>
    <p:sldId id="313" r:id="rId8"/>
    <p:sldId id="318" r:id="rId9"/>
    <p:sldId id="319" r:id="rId10"/>
    <p:sldId id="301" r:id="rId11"/>
    <p:sldId id="292" r:id="rId12"/>
    <p:sldId id="27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une Petuchovaite" initials="RP" lastIdx="9" clrIdx="0">
    <p:extLst/>
  </p:cmAuthor>
  <p:cmAuthor id="2" name="Ugne" initials="" lastIdx="0" clrIdx="1"/>
  <p:cmAuthor id="3" name="Jean Fairbairn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F"/>
    <a:srgbClr val="18B8F2"/>
    <a:srgbClr val="9DAD33"/>
    <a:srgbClr val="003262"/>
    <a:srgbClr val="2D637F"/>
    <a:srgbClr val="2DC1FF"/>
    <a:srgbClr val="E09E19"/>
    <a:srgbClr val="6C3302"/>
    <a:srgbClr val="584F29"/>
    <a:srgbClr val="ED4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0" autoAdjust="0"/>
    <p:restoredTop sz="71993" autoAdjust="0"/>
  </p:normalViewPr>
  <p:slideViewPr>
    <p:cSldViewPr snapToGrid="0" snapToObjects="1">
      <p:cViewPr varScale="1">
        <p:scale>
          <a:sx n="53" d="100"/>
          <a:sy n="53" d="100"/>
        </p:scale>
        <p:origin x="702" y="-90"/>
      </p:cViewPr>
      <p:guideLst>
        <p:guide orient="horz" pos="336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AB0EC-186B-2942-AD24-55918FB3FF01}" type="doc">
      <dgm:prSet loTypeId="urn:microsoft.com/office/officeart/2005/8/layout/hList6" loCatId="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7D3AD55-A1A4-A741-ADD2-A8F56D98D56E}">
      <dgm:prSet custT="1"/>
      <dgm:spPr/>
      <dgm:t>
        <a:bodyPr/>
        <a:lstStyle/>
        <a:p>
          <a:pPr rtl="0"/>
          <a:r>
            <a:rPr lang="en-US" sz="2000" dirty="0" smtClean="0"/>
            <a:t>Module 1: Advanced computer literacy for librarians</a:t>
          </a:r>
          <a:endParaRPr lang="en-US" sz="2000" dirty="0"/>
        </a:p>
      </dgm:t>
    </dgm:pt>
    <dgm:pt modelId="{CD96D22F-6AF0-CE46-B950-357C3D44D916}" type="parTrans" cxnId="{63EAC7D6-E8F6-EE48-8D2A-BB6D57283422}">
      <dgm:prSet/>
      <dgm:spPr/>
      <dgm:t>
        <a:bodyPr/>
        <a:lstStyle/>
        <a:p>
          <a:endParaRPr lang="en-US" sz="2000"/>
        </a:p>
      </dgm:t>
    </dgm:pt>
    <dgm:pt modelId="{EF0EAA5E-9A0B-7848-A5D7-3A351057F61D}" type="sibTrans" cxnId="{63EAC7D6-E8F6-EE48-8D2A-BB6D57283422}">
      <dgm:prSet/>
      <dgm:spPr/>
      <dgm:t>
        <a:bodyPr/>
        <a:lstStyle/>
        <a:p>
          <a:endParaRPr lang="en-US" sz="2000"/>
        </a:p>
      </dgm:t>
    </dgm:pt>
    <dgm:pt modelId="{2E424581-3771-5E4F-8103-3344B9C8A82F}">
      <dgm:prSet custT="1"/>
      <dgm:spPr/>
      <dgm:t>
        <a:bodyPr/>
        <a:lstStyle/>
        <a:p>
          <a:pPr rtl="0"/>
          <a:r>
            <a:rPr lang="en-US" sz="2000" dirty="0" smtClean="0"/>
            <a:t>Module 2: Internet resources and searching</a:t>
          </a:r>
          <a:endParaRPr lang="en-US" sz="2000" dirty="0"/>
        </a:p>
      </dgm:t>
    </dgm:pt>
    <dgm:pt modelId="{7B598BDE-D934-A44D-85B1-5613E50E679B}" type="parTrans" cxnId="{B7CFFB54-E9A9-7A41-9F16-47F72528163B}">
      <dgm:prSet/>
      <dgm:spPr/>
      <dgm:t>
        <a:bodyPr/>
        <a:lstStyle/>
        <a:p>
          <a:endParaRPr lang="en-US" sz="2000"/>
        </a:p>
      </dgm:t>
    </dgm:pt>
    <dgm:pt modelId="{CB8FAED9-A441-F64C-B041-AF8E9A9C253D}" type="sibTrans" cxnId="{B7CFFB54-E9A9-7A41-9F16-47F72528163B}">
      <dgm:prSet/>
      <dgm:spPr/>
      <dgm:t>
        <a:bodyPr/>
        <a:lstStyle/>
        <a:p>
          <a:endParaRPr lang="en-US" sz="2000"/>
        </a:p>
      </dgm:t>
    </dgm:pt>
    <dgm:pt modelId="{1237373A-ED1A-BA46-9AAE-B81D2B7F21F7}">
      <dgm:prSet custT="1"/>
      <dgm:spPr/>
      <dgm:t>
        <a:bodyPr/>
        <a:lstStyle/>
        <a:p>
          <a:pPr rtl="0"/>
          <a:r>
            <a:rPr lang="en-US" sz="2000" dirty="0" smtClean="0"/>
            <a:t>Module 3: New Services in public libraries</a:t>
          </a:r>
          <a:endParaRPr lang="en-US" sz="2000" dirty="0"/>
        </a:p>
      </dgm:t>
    </dgm:pt>
    <dgm:pt modelId="{61F8779B-8DBC-7849-A44A-B0B8A641B8D9}" type="parTrans" cxnId="{9752B301-C288-0048-A7D8-B92F51D51A30}">
      <dgm:prSet/>
      <dgm:spPr/>
      <dgm:t>
        <a:bodyPr/>
        <a:lstStyle/>
        <a:p>
          <a:endParaRPr lang="en-US" sz="2000"/>
        </a:p>
      </dgm:t>
    </dgm:pt>
    <dgm:pt modelId="{1340BF50-87F9-AA44-B86E-5E2FC7F29E7E}" type="sibTrans" cxnId="{9752B301-C288-0048-A7D8-B92F51D51A30}">
      <dgm:prSet/>
      <dgm:spPr/>
      <dgm:t>
        <a:bodyPr/>
        <a:lstStyle/>
        <a:p>
          <a:endParaRPr lang="en-US" sz="2000"/>
        </a:p>
      </dgm:t>
    </dgm:pt>
    <dgm:pt modelId="{CEDD3746-94DE-204B-92D2-2C1CFD0D49BA}">
      <dgm:prSet custT="1"/>
      <dgm:spPr/>
      <dgm:t>
        <a:bodyPr/>
        <a:lstStyle/>
        <a:p>
          <a:pPr rtl="0"/>
          <a:r>
            <a:rPr lang="en-US" sz="2000" dirty="0" smtClean="0"/>
            <a:t>Module 4: Communication, Advocacy and Awareness Raising</a:t>
          </a:r>
          <a:endParaRPr lang="en-US" sz="2000" dirty="0"/>
        </a:p>
      </dgm:t>
    </dgm:pt>
    <dgm:pt modelId="{957D1E2D-A837-994F-A633-780F56199CA3}" type="parTrans" cxnId="{4EE63278-5D57-8C47-B3DF-0FAA88FB9CEA}">
      <dgm:prSet/>
      <dgm:spPr/>
      <dgm:t>
        <a:bodyPr/>
        <a:lstStyle/>
        <a:p>
          <a:endParaRPr lang="en-US" sz="2000"/>
        </a:p>
      </dgm:t>
    </dgm:pt>
    <dgm:pt modelId="{97F0EE56-D5D8-CB44-A3DD-3696C2725036}" type="sibTrans" cxnId="{4EE63278-5D57-8C47-B3DF-0FAA88FB9CEA}">
      <dgm:prSet/>
      <dgm:spPr/>
      <dgm:t>
        <a:bodyPr/>
        <a:lstStyle/>
        <a:p>
          <a:endParaRPr lang="en-US" sz="2000"/>
        </a:p>
      </dgm:t>
    </dgm:pt>
    <dgm:pt modelId="{B5FCBC0D-18BA-EF44-9B79-9B0BC6161336}" type="pres">
      <dgm:prSet presAssocID="{C78AB0EC-186B-2942-AD24-55918FB3FF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CC027-DB32-0F42-B5BC-ECEF824D76A0}" type="pres">
      <dgm:prSet presAssocID="{17D3AD55-A1A4-A741-ADD2-A8F56D98D5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D7612-CA4F-AD4F-B22D-8026AE870E3E}" type="pres">
      <dgm:prSet presAssocID="{EF0EAA5E-9A0B-7848-A5D7-3A351057F61D}" presName="sibTrans" presStyleCnt="0"/>
      <dgm:spPr/>
      <dgm:t>
        <a:bodyPr/>
        <a:lstStyle/>
        <a:p>
          <a:endParaRPr lang="en-US"/>
        </a:p>
      </dgm:t>
    </dgm:pt>
    <dgm:pt modelId="{FD985478-C08B-C948-810D-3A12C840AD4A}" type="pres">
      <dgm:prSet presAssocID="{2E424581-3771-5E4F-8103-3344B9C8A8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547CB-2319-5D40-921C-86E200E611A5}" type="pres">
      <dgm:prSet presAssocID="{CB8FAED9-A441-F64C-B041-AF8E9A9C253D}" presName="sibTrans" presStyleCnt="0"/>
      <dgm:spPr/>
      <dgm:t>
        <a:bodyPr/>
        <a:lstStyle/>
        <a:p>
          <a:endParaRPr lang="en-US"/>
        </a:p>
      </dgm:t>
    </dgm:pt>
    <dgm:pt modelId="{93D66CFA-2369-2844-B010-4A153CF09467}" type="pres">
      <dgm:prSet presAssocID="{1237373A-ED1A-BA46-9AAE-B81D2B7F21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890BB-7484-5E4D-9964-04749E29B6C0}" type="pres">
      <dgm:prSet presAssocID="{1340BF50-87F9-AA44-B86E-5E2FC7F29E7E}" presName="sibTrans" presStyleCnt="0"/>
      <dgm:spPr/>
      <dgm:t>
        <a:bodyPr/>
        <a:lstStyle/>
        <a:p>
          <a:endParaRPr lang="en-US"/>
        </a:p>
      </dgm:t>
    </dgm:pt>
    <dgm:pt modelId="{0FDC10F5-0CA0-1D4E-91C5-95CF83066C80}" type="pres">
      <dgm:prSet presAssocID="{CEDD3746-94DE-204B-92D2-2C1CFD0D49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2B301-C288-0048-A7D8-B92F51D51A30}" srcId="{C78AB0EC-186B-2942-AD24-55918FB3FF01}" destId="{1237373A-ED1A-BA46-9AAE-B81D2B7F21F7}" srcOrd="2" destOrd="0" parTransId="{61F8779B-8DBC-7849-A44A-B0B8A641B8D9}" sibTransId="{1340BF50-87F9-AA44-B86E-5E2FC7F29E7E}"/>
    <dgm:cxn modelId="{63EAC7D6-E8F6-EE48-8D2A-BB6D57283422}" srcId="{C78AB0EC-186B-2942-AD24-55918FB3FF01}" destId="{17D3AD55-A1A4-A741-ADD2-A8F56D98D56E}" srcOrd="0" destOrd="0" parTransId="{CD96D22F-6AF0-CE46-B950-357C3D44D916}" sibTransId="{EF0EAA5E-9A0B-7848-A5D7-3A351057F61D}"/>
    <dgm:cxn modelId="{CFB61B5C-11FC-CE4A-B301-EC4B5A54DB35}" type="presOf" srcId="{C78AB0EC-186B-2942-AD24-55918FB3FF01}" destId="{B5FCBC0D-18BA-EF44-9B79-9B0BC6161336}" srcOrd="0" destOrd="0" presId="urn:microsoft.com/office/officeart/2005/8/layout/hList6"/>
    <dgm:cxn modelId="{09883199-219C-6B48-951B-1D2B86392692}" type="presOf" srcId="{17D3AD55-A1A4-A741-ADD2-A8F56D98D56E}" destId="{A86CC027-DB32-0F42-B5BC-ECEF824D76A0}" srcOrd="0" destOrd="0" presId="urn:microsoft.com/office/officeart/2005/8/layout/hList6"/>
    <dgm:cxn modelId="{B7CFFB54-E9A9-7A41-9F16-47F72528163B}" srcId="{C78AB0EC-186B-2942-AD24-55918FB3FF01}" destId="{2E424581-3771-5E4F-8103-3344B9C8A82F}" srcOrd="1" destOrd="0" parTransId="{7B598BDE-D934-A44D-85B1-5613E50E679B}" sibTransId="{CB8FAED9-A441-F64C-B041-AF8E9A9C253D}"/>
    <dgm:cxn modelId="{6136E78E-3AAE-9C46-852C-7A580C26E363}" type="presOf" srcId="{CEDD3746-94DE-204B-92D2-2C1CFD0D49BA}" destId="{0FDC10F5-0CA0-1D4E-91C5-95CF83066C80}" srcOrd="0" destOrd="0" presId="urn:microsoft.com/office/officeart/2005/8/layout/hList6"/>
    <dgm:cxn modelId="{AF71B9B8-78A5-1C4D-982A-579827B10232}" type="presOf" srcId="{1237373A-ED1A-BA46-9AAE-B81D2B7F21F7}" destId="{93D66CFA-2369-2844-B010-4A153CF09467}" srcOrd="0" destOrd="0" presId="urn:microsoft.com/office/officeart/2005/8/layout/hList6"/>
    <dgm:cxn modelId="{4EE63278-5D57-8C47-B3DF-0FAA88FB9CEA}" srcId="{C78AB0EC-186B-2942-AD24-55918FB3FF01}" destId="{CEDD3746-94DE-204B-92D2-2C1CFD0D49BA}" srcOrd="3" destOrd="0" parTransId="{957D1E2D-A837-994F-A633-780F56199CA3}" sibTransId="{97F0EE56-D5D8-CB44-A3DD-3696C2725036}"/>
    <dgm:cxn modelId="{A678D78B-E309-224B-A579-C2164563914E}" type="presOf" srcId="{2E424581-3771-5E4F-8103-3344B9C8A82F}" destId="{FD985478-C08B-C948-810D-3A12C840AD4A}" srcOrd="0" destOrd="0" presId="urn:microsoft.com/office/officeart/2005/8/layout/hList6"/>
    <dgm:cxn modelId="{C897C53B-B62F-5944-9368-22A78F21EEDC}" type="presParOf" srcId="{B5FCBC0D-18BA-EF44-9B79-9B0BC6161336}" destId="{A86CC027-DB32-0F42-B5BC-ECEF824D76A0}" srcOrd="0" destOrd="0" presId="urn:microsoft.com/office/officeart/2005/8/layout/hList6"/>
    <dgm:cxn modelId="{2A821EF2-D434-B544-AC1E-AF98FD48D39E}" type="presParOf" srcId="{B5FCBC0D-18BA-EF44-9B79-9B0BC6161336}" destId="{FC6D7612-CA4F-AD4F-B22D-8026AE870E3E}" srcOrd="1" destOrd="0" presId="urn:microsoft.com/office/officeart/2005/8/layout/hList6"/>
    <dgm:cxn modelId="{76208B76-AF22-1C44-94BC-A86AD8089A6D}" type="presParOf" srcId="{B5FCBC0D-18BA-EF44-9B79-9B0BC6161336}" destId="{FD985478-C08B-C948-810D-3A12C840AD4A}" srcOrd="2" destOrd="0" presId="urn:microsoft.com/office/officeart/2005/8/layout/hList6"/>
    <dgm:cxn modelId="{F69D396E-4D80-AE43-B74C-9572D8BDA4E3}" type="presParOf" srcId="{B5FCBC0D-18BA-EF44-9B79-9B0BC6161336}" destId="{B04547CB-2319-5D40-921C-86E200E611A5}" srcOrd="3" destOrd="0" presId="urn:microsoft.com/office/officeart/2005/8/layout/hList6"/>
    <dgm:cxn modelId="{CE3CC097-3AD9-4E43-B57B-943201BFF783}" type="presParOf" srcId="{B5FCBC0D-18BA-EF44-9B79-9B0BC6161336}" destId="{93D66CFA-2369-2844-B010-4A153CF09467}" srcOrd="4" destOrd="0" presId="urn:microsoft.com/office/officeart/2005/8/layout/hList6"/>
    <dgm:cxn modelId="{D3EF913B-7A5A-5749-8350-F2B936809708}" type="presParOf" srcId="{B5FCBC0D-18BA-EF44-9B79-9B0BC6161336}" destId="{B01890BB-7484-5E4D-9964-04749E29B6C0}" srcOrd="5" destOrd="0" presId="urn:microsoft.com/office/officeart/2005/8/layout/hList6"/>
    <dgm:cxn modelId="{17D500E3-8EE8-1B49-ABEF-1AD276E0AFFA}" type="presParOf" srcId="{B5FCBC0D-18BA-EF44-9B79-9B0BC6161336}" destId="{0FDC10F5-0CA0-1D4E-91C5-95CF83066C8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FE056-6E9F-46DC-8208-511ABA216EE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1215776A-5886-4B16-A70C-7744F0360241}">
      <dgm:prSet phldrT="[Text]" custT="1"/>
      <dgm:spPr>
        <a:xfrm>
          <a:off x="2203" y="162842"/>
          <a:ext cx="8511218" cy="1227193"/>
        </a:xfrm>
        <a:prstGeom prst="rect">
          <a:avLst/>
        </a:prstGeom>
        <a:solidFill>
          <a:srgbClr val="7C984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“I am proud, because I am empowered and able to offer training to others. I am able to change others through this training” </a:t>
          </a:r>
        </a:p>
        <a:p>
          <a:r>
            <a:rPr lang="en-US" sz="24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– trainee from Kenya</a:t>
          </a:r>
          <a:endParaRPr lang="lt-LT" sz="2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01C2DD47-0EC6-4F87-8534-05B52A556AF0}" type="parTrans" cxnId="{F47B2170-4424-4D9F-9684-F0EE14A393B0}">
      <dgm:prSet/>
      <dgm:spPr/>
      <dgm:t>
        <a:bodyPr/>
        <a:lstStyle/>
        <a:p>
          <a:endParaRPr lang="lt-LT"/>
        </a:p>
      </dgm:t>
    </dgm:pt>
    <dgm:pt modelId="{85840A1F-051F-4970-B80A-1634870C1676}" type="sibTrans" cxnId="{F47B2170-4424-4D9F-9684-F0EE14A393B0}">
      <dgm:prSet/>
      <dgm:spPr/>
      <dgm:t>
        <a:bodyPr/>
        <a:lstStyle/>
        <a:p>
          <a:endParaRPr lang="lt-LT"/>
        </a:p>
      </dgm:t>
    </dgm:pt>
    <dgm:pt modelId="{65BC6518-AD86-4E2B-AE66-C14F758E99A6}" type="pres">
      <dgm:prSet presAssocID="{A11FE056-6E9F-46DC-8208-511ABA216E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0385A-3383-46F8-A6D0-633C7EC28142}" type="pres">
      <dgm:prSet presAssocID="{1215776A-5886-4B16-A70C-7744F0360241}" presName="node" presStyleLbl="node1" presStyleIdx="0" presStyleCnt="1" custScaleX="100000" custScaleY="54684" custLinFactNeighborX="2757" custLinFactNeighborY="-327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79C3A491-B374-4858-BAE6-0487FB140443}" type="presOf" srcId="{1215776A-5886-4B16-A70C-7744F0360241}" destId="{CD70385A-3383-46F8-A6D0-633C7EC28142}" srcOrd="0" destOrd="0" presId="urn:microsoft.com/office/officeart/2005/8/layout/default"/>
    <dgm:cxn modelId="{F47B2170-4424-4D9F-9684-F0EE14A393B0}" srcId="{A11FE056-6E9F-46DC-8208-511ABA216EE9}" destId="{1215776A-5886-4B16-A70C-7744F0360241}" srcOrd="0" destOrd="0" parTransId="{01C2DD47-0EC6-4F87-8534-05B52A556AF0}" sibTransId="{85840A1F-051F-4970-B80A-1634870C1676}"/>
    <dgm:cxn modelId="{CFDBA06B-40C4-478A-9FE9-DDAF7A4A4629}" type="presOf" srcId="{A11FE056-6E9F-46DC-8208-511ABA216EE9}" destId="{65BC6518-AD86-4E2B-AE66-C14F758E99A6}" srcOrd="0" destOrd="0" presId="urn:microsoft.com/office/officeart/2005/8/layout/default"/>
    <dgm:cxn modelId="{5410979A-FADA-4A46-8099-0C4E628ED32A}" type="presParOf" srcId="{65BC6518-AD86-4E2B-AE66-C14F758E99A6}" destId="{CD70385A-3383-46F8-A6D0-633C7EC2814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CC027-DB32-0F42-B5BC-ECEF824D76A0}">
      <dsp:nvSpPr>
        <dsp:cNvPr id="0" name=""/>
        <dsp:cNvSpPr/>
      </dsp:nvSpPr>
      <dsp:spPr>
        <a:xfrm rot="16200000">
          <a:off x="-884717" y="886719"/>
          <a:ext cx="3737502" cy="1964063"/>
        </a:xfrm>
        <a:prstGeom prst="flowChartManualOperati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1: Advanced computer literacy for librarians</a:t>
          </a:r>
          <a:endParaRPr lang="en-US" sz="2000" kern="1200" dirty="0"/>
        </a:p>
      </dsp:txBody>
      <dsp:txXfrm rot="5400000">
        <a:off x="2002" y="747500"/>
        <a:ext cx="1964063" cy="2242502"/>
      </dsp:txXfrm>
    </dsp:sp>
    <dsp:sp modelId="{FD985478-C08B-C948-810D-3A12C840AD4A}">
      <dsp:nvSpPr>
        <dsp:cNvPr id="0" name=""/>
        <dsp:cNvSpPr/>
      </dsp:nvSpPr>
      <dsp:spPr>
        <a:xfrm rot="16200000">
          <a:off x="1226650" y="886719"/>
          <a:ext cx="3737502" cy="1964063"/>
        </a:xfrm>
        <a:prstGeom prst="flowChartManualOperation">
          <a:avLst/>
        </a:prstGeom>
        <a:solidFill>
          <a:schemeClr val="accent6">
            <a:shade val="50000"/>
            <a:hueOff val="230914"/>
            <a:satOff val="-8954"/>
            <a:lumOff val="23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2: Internet resources and searching</a:t>
          </a:r>
          <a:endParaRPr lang="en-US" sz="2000" kern="1200" dirty="0"/>
        </a:p>
      </dsp:txBody>
      <dsp:txXfrm rot="5400000">
        <a:off x="2113369" y="747500"/>
        <a:ext cx="1964063" cy="2242502"/>
      </dsp:txXfrm>
    </dsp:sp>
    <dsp:sp modelId="{93D66CFA-2369-2844-B010-4A153CF09467}">
      <dsp:nvSpPr>
        <dsp:cNvPr id="0" name=""/>
        <dsp:cNvSpPr/>
      </dsp:nvSpPr>
      <dsp:spPr>
        <a:xfrm rot="16200000">
          <a:off x="3338018" y="886719"/>
          <a:ext cx="3737502" cy="1964063"/>
        </a:xfrm>
        <a:prstGeom prst="flowChartManualOperation">
          <a:avLst/>
        </a:prstGeom>
        <a:solidFill>
          <a:schemeClr val="accent6">
            <a:shade val="50000"/>
            <a:hueOff val="461828"/>
            <a:satOff val="-17908"/>
            <a:lumOff val="474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3: New Services in public libraries</a:t>
          </a:r>
          <a:endParaRPr lang="en-US" sz="2000" kern="1200" dirty="0"/>
        </a:p>
      </dsp:txBody>
      <dsp:txXfrm rot="5400000">
        <a:off x="4224737" y="747500"/>
        <a:ext cx="1964063" cy="2242502"/>
      </dsp:txXfrm>
    </dsp:sp>
    <dsp:sp modelId="{0FDC10F5-0CA0-1D4E-91C5-95CF83066C80}">
      <dsp:nvSpPr>
        <dsp:cNvPr id="0" name=""/>
        <dsp:cNvSpPr/>
      </dsp:nvSpPr>
      <dsp:spPr>
        <a:xfrm rot="16200000">
          <a:off x="5449386" y="886719"/>
          <a:ext cx="3737502" cy="1964063"/>
        </a:xfrm>
        <a:prstGeom prst="flowChartManualOperation">
          <a:avLst/>
        </a:prstGeom>
        <a:solidFill>
          <a:schemeClr val="accent6">
            <a:shade val="50000"/>
            <a:hueOff val="230914"/>
            <a:satOff val="-8954"/>
            <a:lumOff val="23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4: Communication, Advocacy and Awareness Raising</a:t>
          </a:r>
          <a:endParaRPr lang="en-US" sz="2000" kern="1200" dirty="0"/>
        </a:p>
      </dsp:txBody>
      <dsp:txXfrm rot="5400000">
        <a:off x="6336105" y="747500"/>
        <a:ext cx="1964063" cy="2242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385A-3383-46F8-A6D0-633C7EC28142}">
      <dsp:nvSpPr>
        <dsp:cNvPr id="0" name=""/>
        <dsp:cNvSpPr/>
      </dsp:nvSpPr>
      <dsp:spPr>
        <a:xfrm>
          <a:off x="0" y="104956"/>
          <a:ext cx="6005033" cy="1970275"/>
        </a:xfrm>
        <a:prstGeom prst="rect">
          <a:avLst/>
        </a:prstGeom>
        <a:solidFill>
          <a:srgbClr val="7C984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“I am proud, because I am empowered and able to offer training to others. I am able to change others through this training”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  <a:latin typeface="Franklin Gothic Book"/>
              <a:ea typeface="+mn-ea"/>
              <a:cs typeface="+mn-cs"/>
            </a:rPr>
            <a:t>– trainee from Kenya</a:t>
          </a:r>
          <a:endParaRPr lang="lt-LT" sz="2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0" y="104956"/>
        <a:ext cx="6005033" cy="1970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465887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0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9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Capacity</a:t>
            </a:r>
            <a:r>
              <a:rPr lang="en-US" baseline="0" dirty="0" smtClean="0"/>
              <a:t> building is just one initiative </a:t>
            </a:r>
            <a:r>
              <a:rPr lang="en-US" baseline="0" smtClean="0"/>
              <a:t>EIFL-PLIP does.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4333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6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1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www.eifl.net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81FC85-EDEF-5E4A-BACB-E2E10F38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9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00385"/>
            <a:ext cx="7740650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31939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5" y="331939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7781" y="332657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051"/>
            <a:ext cx="746442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5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754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63656" y="316782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1" y="34418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BEA35C-FB87-8D43-8254-2268389B19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15EDA-4B8A-7A46-8E20-10D2190D4F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32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89000" y="1143001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FF"/>
                </a:solidFill>
                <a:latin typeface="Open Sans"/>
                <a:cs typeface="Open Sans"/>
              </a:rPr>
              <a:t>“Quote here. Quote</a:t>
            </a:r>
            <a:r>
              <a:rPr lang="en-US" sz="54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here. </a:t>
            </a:r>
            <a:r>
              <a:rPr lang="en-US" sz="5400" dirty="0" smtClean="0">
                <a:solidFill>
                  <a:srgbClr val="FFFFFF"/>
                </a:solidFill>
                <a:latin typeface="Open Sans"/>
                <a:cs typeface="Open Sans"/>
              </a:rPr>
              <a:t>Quote here. Quote</a:t>
            </a:r>
            <a:r>
              <a:rPr lang="en-US" sz="54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here. </a:t>
            </a:r>
            <a:r>
              <a:rPr lang="en-US" sz="5400" dirty="0" smtClean="0">
                <a:solidFill>
                  <a:srgbClr val="FFFFFF"/>
                </a:solidFill>
                <a:latin typeface="Open Sans"/>
                <a:cs typeface="Open Sans"/>
              </a:rPr>
              <a:t>Quote here. Quote</a:t>
            </a:r>
            <a:r>
              <a:rPr lang="en-US" sz="54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here.”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0" y="4801541"/>
            <a:ext cx="465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Open Sans"/>
                <a:cs typeface="Open Sans"/>
              </a:rPr>
              <a:t>- AUTHOR</a:t>
            </a:r>
            <a:r>
              <a:rPr lang="en-US" sz="2400" b="1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NAME HERE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8218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6" y="5422265"/>
            <a:ext cx="5083400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2" name="Picture 1" descr="EIFL_LOGO_BG_WHITE.ps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8" y="6000750"/>
            <a:ext cx="2529334" cy="714375"/>
          </a:xfrm>
          <a:prstGeom prst="rect">
            <a:avLst/>
          </a:prstGeom>
        </p:spPr>
      </p:pic>
      <p:pic>
        <p:nvPicPr>
          <p:cNvPr id="5" name="Picture 4" descr="Untitled6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3021"/>
            <a:ext cx="9159875" cy="2471398"/>
          </a:xfrm>
          <a:prstGeom prst="rect">
            <a:avLst/>
          </a:prstGeom>
        </p:spPr>
      </p:pic>
      <p:pic>
        <p:nvPicPr>
          <p:cNvPr id="6" name="Picture 5" descr="EIFL_LOGO_BG_WHITE.ps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5" y="6000750"/>
            <a:ext cx="2427887" cy="6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  <p:sldLayoutId id="2147483721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accent3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accent3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3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3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accent3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50" cy="7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6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7471"/>
            <a:ext cx="6813884" cy="1878103"/>
          </a:xfrm>
        </p:spPr>
        <p:txBody>
          <a:bodyPr/>
          <a:lstStyle/>
          <a:p>
            <a:r>
              <a:rPr lang="en-GB" sz="4000" b="1" dirty="0"/>
              <a:t>Building librarians’ </a:t>
            </a:r>
            <a:r>
              <a:rPr lang="en-GB" sz="4000" b="1" dirty="0" smtClean="0"/>
              <a:t>skills to offer ICT based services to  communities in </a:t>
            </a:r>
            <a:r>
              <a:rPr lang="en-GB" sz="4000" b="1" dirty="0"/>
              <a:t>Africa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7938"/>
            <a:ext cx="7340600" cy="1757569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 smtClean="0"/>
              <a:t>Ramune Petuchovaite </a:t>
            </a:r>
          </a:p>
          <a:p>
            <a:r>
              <a:rPr lang="en-GB" sz="2600" dirty="0" smtClean="0"/>
              <a:t>EIFL Public Library Innovation Programme</a:t>
            </a:r>
          </a:p>
          <a:p>
            <a:r>
              <a:rPr lang="en-GB" sz="2600" dirty="0" smtClean="0"/>
              <a:t>(EIFL-PLIP)</a:t>
            </a:r>
          </a:p>
          <a:p>
            <a:r>
              <a:rPr lang="en-GB" sz="2000" dirty="0" smtClean="0"/>
              <a:t>www.eifl.net - @</a:t>
            </a:r>
            <a:r>
              <a:rPr lang="en-GB" sz="2000" dirty="0" err="1" smtClean="0"/>
              <a:t>EIFLnet</a:t>
            </a:r>
            <a:r>
              <a:rPr lang="en-GB" sz="2000" dirty="0" smtClean="0"/>
              <a:t> - @</a:t>
            </a:r>
            <a:r>
              <a:rPr lang="en-GB" sz="2000" dirty="0" err="1" smtClean="0"/>
              <a:t>ramupetu</a:t>
            </a:r>
            <a:endParaRPr lang="lt-LT" sz="2000" dirty="0" smtClean="0"/>
          </a:p>
          <a:p>
            <a:endParaRPr lang="lt-LT" sz="2000" dirty="0"/>
          </a:p>
          <a:p>
            <a:r>
              <a:rPr lang="en-US" sz="2000" dirty="0"/>
              <a:t>DC-PAL </a:t>
            </a:r>
            <a:r>
              <a:rPr lang="lt-LT" sz="2000" dirty="0" err="1" smtClean="0"/>
              <a:t>workshop</a:t>
            </a:r>
            <a:r>
              <a:rPr lang="lt-LT" sz="2000" dirty="0" smtClean="0"/>
              <a:t> at IGF </a:t>
            </a:r>
            <a:r>
              <a:rPr lang="ru-RU" sz="2000" dirty="0" smtClean="0"/>
              <a:t>2015 – </a:t>
            </a:r>
            <a:r>
              <a:rPr lang="en-US" sz="2000" dirty="0" smtClean="0"/>
              <a:t>Joao Pessoa, Brazil </a:t>
            </a:r>
            <a:endParaRPr lang="lt-LT" sz="2000" dirty="0" smtClean="0"/>
          </a:p>
          <a:p>
            <a:endParaRPr lang="en-GB" sz="2000" dirty="0"/>
          </a:p>
          <a:p>
            <a:endParaRPr lang="en-GB" sz="3400" dirty="0"/>
          </a:p>
          <a:p>
            <a:endParaRPr lang="en-GB" sz="3200" dirty="0"/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56000" y="2444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6009116" cy="156280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EIFL-PLIP in Action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3221" y="7024073"/>
            <a:ext cx="1184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/>
              <a:t>Photo: EIFL-PLIP</a:t>
            </a:r>
            <a:endParaRPr lang="en-US" sz="1200" i="1" dirty="0"/>
          </a:p>
        </p:txBody>
      </p:sp>
      <p:pic>
        <p:nvPicPr>
          <p:cNvPr id="9" name="Picture 4" descr="preview.png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207" y="3100107"/>
            <a:ext cx="2673697" cy="1914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379" y="-86466"/>
            <a:ext cx="2694525" cy="2850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379" y="5262747"/>
            <a:ext cx="2719725" cy="20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8"/>
          <p:cNvSpPr/>
          <p:nvPr/>
        </p:nvSpPr>
        <p:spPr>
          <a:xfrm>
            <a:off x="7846754" y="6983701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</a:rPr>
              <a:t>Photos: </a:t>
            </a:r>
            <a:r>
              <a:rPr lang="lt-LT" sz="1000" i="1" dirty="0" smtClean="0">
                <a:solidFill>
                  <a:schemeClr val="bg1"/>
                </a:solidFill>
              </a:rPr>
              <a:t>EIFL-PLIP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268516" y="1201928"/>
            <a:ext cx="5650404" cy="5070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Spark innovation through library demonstration projects that tackle community </a:t>
            </a:r>
            <a:r>
              <a:rPr lang="en-US" sz="2400" dirty="0"/>
              <a:t>needs by using technology</a:t>
            </a:r>
          </a:p>
          <a:p>
            <a:r>
              <a:rPr lang="en-US" sz="2400" dirty="0" smtClean="0"/>
              <a:t>Build librarians’ capacity and encourage knowledge </a:t>
            </a:r>
            <a:r>
              <a:rPr lang="en-US" sz="2400" dirty="0"/>
              <a:t>sharing </a:t>
            </a:r>
            <a:r>
              <a:rPr lang="en-US" sz="2400" dirty="0" smtClean="0"/>
              <a:t>to </a:t>
            </a:r>
            <a:r>
              <a:rPr lang="en-US" sz="2400" dirty="0"/>
              <a:t>foster replication </a:t>
            </a:r>
            <a:endParaRPr lang="en-US" sz="2400" dirty="0" smtClean="0"/>
          </a:p>
          <a:p>
            <a:r>
              <a:rPr lang="en-US" sz="2400" dirty="0" smtClean="0"/>
              <a:t>Recognize innovative services through EIFL </a:t>
            </a:r>
            <a:r>
              <a:rPr lang="en-US" sz="2400" dirty="0"/>
              <a:t>Public Library Innovation Awards </a:t>
            </a:r>
            <a:endParaRPr lang="en-US" sz="2400" dirty="0" smtClean="0"/>
          </a:p>
          <a:p>
            <a:r>
              <a:rPr lang="en-US" sz="2400" dirty="0" smtClean="0"/>
              <a:t>Learn more at www.eifl.net/plip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2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573" y="720999"/>
            <a:ext cx="6914761" cy="11847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Open Sans"/>
                <a:cs typeface="Open Sans"/>
              </a:rPr>
              <a:t>Thank you</a:t>
            </a:r>
            <a:r>
              <a:rPr lang="en-US" dirty="0" smtClean="0">
                <a:solidFill>
                  <a:schemeClr val="bg1"/>
                </a:solidFill>
                <a:latin typeface="Open Sans"/>
                <a:cs typeface="Open Sans"/>
              </a:rPr>
              <a:t>!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79008" y="5537450"/>
            <a:ext cx="27204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Open Sans"/>
                <a:cs typeface="Open Sans"/>
              </a:rPr>
              <a:t>www.eifl.net</a:t>
            </a:r>
            <a:r>
              <a:rPr lang="lt-LT" sz="2400" b="1" dirty="0" smtClean="0">
                <a:solidFill>
                  <a:schemeClr val="bg1"/>
                </a:solidFill>
                <a:latin typeface="Open Sans"/>
                <a:cs typeface="Open Sans"/>
              </a:rPr>
              <a:t>/</a:t>
            </a:r>
            <a:r>
              <a:rPr lang="lt-LT" sz="24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plip</a:t>
            </a:r>
            <a:endParaRPr lang="en-US" sz="2400" b="1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Open Sans"/>
                <a:cs typeface="Open Sans"/>
              </a:rPr>
              <a:t>@</a:t>
            </a:r>
            <a:r>
              <a:rPr lang="en-US" sz="24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EIFLnet</a:t>
            </a:r>
            <a:endParaRPr lang="en-US" sz="2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795" y="1649953"/>
            <a:ext cx="5513663" cy="3214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8"/>
          <p:cNvSpPr/>
          <p:nvPr/>
        </p:nvSpPr>
        <p:spPr>
          <a:xfrm>
            <a:off x="7896448" y="7106812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</a:rPr>
              <a:t>Photo: </a:t>
            </a:r>
            <a:r>
              <a:rPr lang="lt-LT" sz="1000" i="1" dirty="0" smtClean="0">
                <a:solidFill>
                  <a:schemeClr val="bg1"/>
                </a:solidFill>
              </a:rPr>
              <a:t>EIFL-PLIP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7387334" y="4864867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</a:rPr>
              <a:t>Photo: </a:t>
            </a:r>
            <a:r>
              <a:rPr lang="lt-LT" sz="1000" i="1" dirty="0" smtClean="0">
                <a:solidFill>
                  <a:schemeClr val="bg1"/>
                </a:solidFill>
              </a:rPr>
              <a:t>EIFL-PLIP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69264"/>
            <a:ext cx="8229600" cy="5157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From June 2014 to March 2015 EIFL-PLIP partnered with locally based organisations </a:t>
            </a:r>
            <a:r>
              <a:rPr lang="en-GB" sz="2800" dirty="0" smtClean="0"/>
              <a:t>to </a:t>
            </a:r>
            <a:r>
              <a:rPr lang="en-GB" sz="2800" dirty="0"/>
              <a:t>plan, schedule and deliver the EIFL-PLIP capacity building programme to foster </a:t>
            </a:r>
            <a:r>
              <a:rPr lang="lt-LT" sz="2800" dirty="0" err="1" smtClean="0"/>
              <a:t>new</a:t>
            </a:r>
            <a:r>
              <a:rPr lang="lt-LT" sz="2800" dirty="0" smtClean="0"/>
              <a:t> </a:t>
            </a:r>
            <a:r>
              <a:rPr lang="en-GB" sz="2800" dirty="0" smtClean="0"/>
              <a:t>service</a:t>
            </a:r>
            <a:r>
              <a:rPr lang="lt-LT" sz="2800" dirty="0" smtClean="0"/>
              <a:t>s </a:t>
            </a:r>
            <a:r>
              <a:rPr lang="lt-LT" sz="2800" dirty="0" err="1" smtClean="0"/>
              <a:t>in</a:t>
            </a:r>
            <a:r>
              <a:rPr lang="lt-LT" sz="2800" dirty="0" smtClean="0"/>
              <a:t> </a:t>
            </a:r>
            <a:r>
              <a:rPr lang="lt-LT" sz="2800" dirty="0" err="1" smtClean="0"/>
              <a:t>public</a:t>
            </a:r>
            <a:r>
              <a:rPr lang="lt-LT" sz="2800" dirty="0" smtClean="0"/>
              <a:t> </a:t>
            </a:r>
            <a:r>
              <a:rPr lang="lt-LT" sz="2800" dirty="0" err="1" smtClean="0"/>
              <a:t>libraries</a:t>
            </a:r>
            <a:r>
              <a:rPr lang="lt-LT" sz="2800" dirty="0" smtClean="0"/>
              <a:t> </a:t>
            </a:r>
            <a:r>
              <a:rPr lang="lt-LT" sz="2800" dirty="0" err="1" smtClean="0"/>
              <a:t>equiped</a:t>
            </a:r>
            <a:r>
              <a:rPr lang="lt-LT" sz="2800" dirty="0" smtClean="0"/>
              <a:t> </a:t>
            </a:r>
            <a:r>
              <a:rPr lang="lt-LT" sz="2800" dirty="0" err="1" smtClean="0"/>
              <a:t>with</a:t>
            </a:r>
            <a:r>
              <a:rPr lang="lt-LT" sz="2800" dirty="0" smtClean="0"/>
              <a:t> </a:t>
            </a:r>
            <a:r>
              <a:rPr lang="lt-LT" sz="2800" dirty="0" err="1" smtClean="0"/>
              <a:t>ICT‘s</a:t>
            </a:r>
            <a:r>
              <a:rPr lang="lt-LT" sz="2800" dirty="0" smtClean="0"/>
              <a:t>: </a:t>
            </a:r>
          </a:p>
          <a:p>
            <a:pPr lvl="1"/>
            <a:r>
              <a:rPr lang="en-GB" sz="2800" dirty="0" smtClean="0"/>
              <a:t>In Ghana</a:t>
            </a:r>
            <a:r>
              <a:rPr lang="lt-LT" sz="2800" dirty="0" smtClean="0"/>
              <a:t>: </a:t>
            </a:r>
            <a:r>
              <a:rPr lang="en-GB" sz="2800" dirty="0" err="1" smtClean="0"/>
              <a:t>TechAide</a:t>
            </a:r>
            <a:r>
              <a:rPr lang="en-GB" sz="2800" dirty="0" smtClean="0"/>
              <a:t> </a:t>
            </a:r>
            <a:r>
              <a:rPr lang="en-GB" sz="2800" dirty="0"/>
              <a:t>and the Ghana Library Authority; </a:t>
            </a:r>
            <a:endParaRPr lang="lt-LT" sz="2800" dirty="0" smtClean="0"/>
          </a:p>
          <a:p>
            <a:pPr lvl="1"/>
            <a:r>
              <a:rPr lang="en-GB" sz="2800" dirty="0" smtClean="0"/>
              <a:t>in Kenya</a:t>
            </a:r>
            <a:r>
              <a:rPr lang="lt-LT" sz="2800" dirty="0" smtClean="0"/>
              <a:t>:</a:t>
            </a:r>
            <a:r>
              <a:rPr lang="en-GB" sz="2800" dirty="0" smtClean="0"/>
              <a:t> </a:t>
            </a:r>
            <a:r>
              <a:rPr lang="en-GB" sz="2800" dirty="0"/>
              <a:t>Kenya National Library Service; </a:t>
            </a:r>
            <a:endParaRPr lang="lt-LT" sz="2800" dirty="0"/>
          </a:p>
          <a:p>
            <a:pPr lvl="1"/>
            <a:r>
              <a:rPr lang="en-GB" sz="2800" dirty="0" smtClean="0"/>
              <a:t>in Uganda</a:t>
            </a:r>
            <a:r>
              <a:rPr lang="lt-LT" sz="2800" dirty="0" smtClean="0"/>
              <a:t>:</a:t>
            </a:r>
            <a:r>
              <a:rPr lang="en-GB" sz="2800" dirty="0" smtClean="0"/>
              <a:t> </a:t>
            </a:r>
            <a:r>
              <a:rPr lang="en-GB" sz="2800" dirty="0"/>
              <a:t>Maendeleo </a:t>
            </a:r>
            <a:r>
              <a:rPr lang="en-GB" sz="2800" dirty="0" smtClean="0"/>
              <a:t>Foundation</a:t>
            </a:r>
            <a:r>
              <a:rPr lang="lt-LT" sz="2800" dirty="0" smtClean="0"/>
              <a:t> </a:t>
            </a:r>
            <a:r>
              <a:rPr lang="en-GB" sz="2800" dirty="0" smtClean="0"/>
              <a:t>and </a:t>
            </a:r>
            <a:r>
              <a:rPr lang="en-GB" sz="2800" dirty="0"/>
              <a:t>the National Library of </a:t>
            </a:r>
            <a:r>
              <a:rPr lang="en-GB" sz="2800" dirty="0" smtClean="0"/>
              <a:t>Uganda</a:t>
            </a:r>
          </a:p>
        </p:txBody>
      </p:sp>
    </p:spTree>
    <p:extLst>
      <p:ext uri="{BB962C8B-B14F-4D97-AF65-F5344CB8AC3E}">
        <p14:creationId xmlns:p14="http://schemas.microsoft.com/office/powerpoint/2010/main" val="124639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310881"/>
            <a:ext cx="8425543" cy="128212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ICT’s in public libraries in Ghana</a:t>
            </a:r>
            <a:r>
              <a:rPr lang="en-US" sz="3200" b="1" dirty="0"/>
              <a:t>, </a:t>
            </a:r>
            <a:r>
              <a:rPr lang="en-US" sz="3200" b="1" dirty="0" smtClean="0"/>
              <a:t>Kenya </a:t>
            </a:r>
            <a:r>
              <a:rPr lang="en-US" sz="3200" b="1" dirty="0"/>
              <a:t>&amp; </a:t>
            </a:r>
            <a:r>
              <a:rPr lang="en-US" sz="3200" b="1" dirty="0" smtClean="0"/>
              <a:t>Uganda: pre-assessment 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24797"/>
            <a:ext cx="8229600" cy="436510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595959"/>
                </a:solidFill>
              </a:rPr>
              <a:t>Governments increasingly </a:t>
            </a:r>
            <a:r>
              <a:rPr lang="en-US" sz="2800" dirty="0">
                <a:solidFill>
                  <a:srgbClr val="595959"/>
                </a:solidFill>
              </a:rPr>
              <a:t>consider public </a:t>
            </a:r>
            <a:r>
              <a:rPr lang="en-US" sz="2800" dirty="0" smtClean="0">
                <a:solidFill>
                  <a:srgbClr val="595959"/>
                </a:solidFill>
              </a:rPr>
              <a:t>libraries as public </a:t>
            </a:r>
            <a:r>
              <a:rPr lang="en-US" sz="2800" dirty="0">
                <a:solidFill>
                  <a:srgbClr val="595959"/>
                </a:solidFill>
              </a:rPr>
              <a:t>access </a:t>
            </a:r>
            <a:r>
              <a:rPr lang="en-US" sz="2800" dirty="0" smtClean="0">
                <a:solidFill>
                  <a:srgbClr val="595959"/>
                </a:solidFill>
              </a:rPr>
              <a:t>venues</a:t>
            </a:r>
          </a:p>
          <a:p>
            <a:pPr lvl="1"/>
            <a:r>
              <a:rPr lang="en-US" sz="2600" dirty="0" smtClean="0">
                <a:solidFill>
                  <a:srgbClr val="595959"/>
                </a:solidFill>
              </a:rPr>
              <a:t>84 </a:t>
            </a:r>
            <a:r>
              <a:rPr lang="en-US" sz="2600" dirty="0">
                <a:solidFill>
                  <a:srgbClr val="595959"/>
                </a:solidFill>
              </a:rPr>
              <a:t>public librarians </a:t>
            </a:r>
            <a:r>
              <a:rPr lang="en-US" sz="2600" dirty="0" smtClean="0">
                <a:solidFill>
                  <a:srgbClr val="595959"/>
                </a:solidFill>
              </a:rPr>
              <a:t>have been selected from </a:t>
            </a:r>
            <a:r>
              <a:rPr lang="en-US" sz="2600" dirty="0">
                <a:solidFill>
                  <a:srgbClr val="595959"/>
                </a:solidFill>
              </a:rPr>
              <a:t>80 libraries </a:t>
            </a:r>
            <a:r>
              <a:rPr lang="en-US" sz="2600" dirty="0" smtClean="0">
                <a:solidFill>
                  <a:srgbClr val="595959"/>
                </a:solidFill>
              </a:rPr>
              <a:t>in three countries</a:t>
            </a:r>
            <a:endParaRPr lang="en-US" sz="2600" dirty="0">
              <a:solidFill>
                <a:srgbClr val="595959"/>
              </a:solidFill>
            </a:endParaRPr>
          </a:p>
          <a:p>
            <a:r>
              <a:rPr lang="en-US" sz="2800" dirty="0">
                <a:solidFill>
                  <a:srgbClr val="595959"/>
                </a:solidFill>
              </a:rPr>
              <a:t>Most librarians said having basic ICT skills</a:t>
            </a:r>
          </a:p>
          <a:p>
            <a:r>
              <a:rPr lang="en-US" sz="2800" dirty="0" smtClean="0">
                <a:solidFill>
                  <a:srgbClr val="595959"/>
                </a:solidFill>
              </a:rPr>
              <a:t>Public </a:t>
            </a:r>
            <a:r>
              <a:rPr lang="en-US" sz="2800" dirty="0" smtClean="0">
                <a:solidFill>
                  <a:srgbClr val="595959"/>
                </a:solidFill>
              </a:rPr>
              <a:t>libraries provide </a:t>
            </a:r>
            <a:r>
              <a:rPr lang="en-US" sz="2800" dirty="0">
                <a:solidFill>
                  <a:srgbClr val="595959"/>
                </a:solidFill>
              </a:rPr>
              <a:t>‘internet café’ type </a:t>
            </a:r>
            <a:r>
              <a:rPr lang="en-US" sz="2800" dirty="0" smtClean="0">
                <a:solidFill>
                  <a:srgbClr val="595959"/>
                </a:solidFill>
              </a:rPr>
              <a:t>services to local communities </a:t>
            </a:r>
          </a:p>
          <a:p>
            <a:r>
              <a:rPr lang="en-US" sz="2800" dirty="0" smtClean="0">
                <a:solidFill>
                  <a:srgbClr val="595959"/>
                </a:solidFill>
              </a:rPr>
              <a:t>A few libraries provided value added services, such as </a:t>
            </a:r>
            <a:r>
              <a:rPr lang="en-US" sz="2800" dirty="0">
                <a:solidFill>
                  <a:srgbClr val="595959"/>
                </a:solidFill>
              </a:rPr>
              <a:t>ICT skills training for </a:t>
            </a:r>
            <a:r>
              <a:rPr lang="en-US" sz="2800" dirty="0" smtClean="0">
                <a:solidFill>
                  <a:srgbClr val="595959"/>
                </a:solidFill>
              </a:rPr>
              <a:t>users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veikslėlis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780" y="6680410"/>
            <a:ext cx="1018120" cy="28044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43" y="533400"/>
            <a:ext cx="2753537" cy="642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aveikslėlis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0" y="2135261"/>
            <a:ext cx="6447454" cy="3223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8880" y="511351"/>
            <a:ext cx="7287925" cy="181226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Libraries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potential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community challenges in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Ghana, Kenya &amp; Uganda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dyklė dešinėn 11"/>
          <p:cNvSpPr/>
          <p:nvPr/>
        </p:nvSpPr>
        <p:spPr>
          <a:xfrm>
            <a:off x="5193792" y="529119"/>
            <a:ext cx="1188720" cy="435864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dyklė žemyn 12"/>
          <p:cNvSpPr/>
          <p:nvPr/>
        </p:nvSpPr>
        <p:spPr>
          <a:xfrm>
            <a:off x="594516" y="1893491"/>
            <a:ext cx="379398" cy="52156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EIFL-PLIP Public Libraries’ Capacity building to maximize public access</a:t>
            </a:r>
            <a:r>
              <a:rPr lang="lt-L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lt-L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Ghana, Kenya and Uganda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05777"/>
              </p:ext>
            </p:extLst>
          </p:nvPr>
        </p:nvGraphicFramePr>
        <p:xfrm>
          <a:off x="384629" y="1777926"/>
          <a:ext cx="8302171" cy="373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3145536" y="6060312"/>
            <a:ext cx="577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information on the </a:t>
            </a:r>
            <a:r>
              <a:rPr lang="en-US" dirty="0" err="1"/>
              <a:t>programme</a:t>
            </a:r>
            <a:r>
              <a:rPr lang="en-US" dirty="0"/>
              <a:t> at: http://www.eifl.net/eifl-in-action/capacity-building-africa</a:t>
            </a:r>
          </a:p>
        </p:txBody>
      </p:sp>
    </p:spTree>
    <p:extLst>
      <p:ext uri="{BB962C8B-B14F-4D97-AF65-F5344CB8AC3E}">
        <p14:creationId xmlns:p14="http://schemas.microsoft.com/office/powerpoint/2010/main" val="40290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99" y="283799"/>
            <a:ext cx="5813301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600" b="1" dirty="0" smtClean="0"/>
              <a:t>EIFL</a:t>
            </a:r>
            <a:r>
              <a:rPr lang="en-US" sz="3600" b="1" dirty="0"/>
              <a:t>-PLIP capacity </a:t>
            </a:r>
            <a:r>
              <a:rPr lang="en-US" sz="3600" b="1" dirty="0" smtClean="0"/>
              <a:t>building</a:t>
            </a:r>
            <a:r>
              <a:rPr lang="en-US" sz="3600" b="1" dirty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– key principles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99" y="1426799"/>
            <a:ext cx="4264108" cy="424455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Working with local </a:t>
            </a:r>
            <a:r>
              <a:rPr lang="en-GB" dirty="0" smtClean="0"/>
              <a:t>partners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Assessing librarians’ </a:t>
            </a:r>
            <a:r>
              <a:rPr lang="en-GB" dirty="0" smtClean="0"/>
              <a:t>skills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Using a combination of local and international </a:t>
            </a:r>
            <a:r>
              <a:rPr lang="en-GB" dirty="0" smtClean="0"/>
              <a:t>trainers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Bringing real-life examples </a:t>
            </a:r>
            <a:r>
              <a:rPr lang="en-GB" dirty="0" smtClean="0"/>
              <a:t>of EIFL-PLIP </a:t>
            </a:r>
            <a:r>
              <a:rPr lang="en-GB" dirty="0"/>
              <a:t>supported </a:t>
            </a:r>
            <a:r>
              <a:rPr lang="lt-LT" dirty="0" err="1" smtClean="0"/>
              <a:t>library</a:t>
            </a:r>
            <a:r>
              <a:rPr lang="lt-LT" dirty="0" smtClean="0"/>
              <a:t> </a:t>
            </a:r>
            <a:r>
              <a:rPr lang="en-GB" dirty="0" smtClean="0"/>
              <a:t>services </a:t>
            </a:r>
            <a:r>
              <a:rPr lang="en-GB" dirty="0"/>
              <a:t>in </a:t>
            </a:r>
            <a:r>
              <a:rPr lang="en-GB" dirty="0" smtClean="0"/>
              <a:t>Africa 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Organizing training in intensive and interactive sessions with ‘homework’ </a:t>
            </a:r>
            <a:r>
              <a:rPr lang="en-GB" dirty="0" smtClean="0"/>
              <a:t>assignments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40296" y="6072042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/>
              <a:t>Photo: </a:t>
            </a:r>
            <a:r>
              <a:rPr lang="lt-LT" sz="1000" i="1" dirty="0" smtClean="0"/>
              <a:t>EIFL-PLIP</a:t>
            </a:r>
            <a:endParaRPr lang="en-US" sz="1000" i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42" y="1377979"/>
            <a:ext cx="4213781" cy="4497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03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4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results (1): librarians start new services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" y="1158159"/>
            <a:ext cx="8846684" cy="374717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In less than 2 months, </a:t>
            </a:r>
            <a:r>
              <a:rPr lang="ru-RU" sz="2400" dirty="0" smtClean="0"/>
              <a:t>80% </a:t>
            </a:r>
            <a:r>
              <a:rPr lang="en-US" sz="2400" dirty="0" smtClean="0"/>
              <a:t>of learners</a:t>
            </a:r>
            <a:r>
              <a:rPr lang="en-GB" sz="2400" dirty="0" smtClean="0"/>
              <a:t> </a:t>
            </a:r>
            <a:r>
              <a:rPr lang="en-GB" sz="2400" b="1" dirty="0" smtClean="0"/>
              <a:t>organized ICT skills training </a:t>
            </a:r>
            <a:r>
              <a:rPr lang="en-GB" sz="2400" dirty="0" smtClean="0"/>
              <a:t>for fellow </a:t>
            </a:r>
            <a:r>
              <a:rPr lang="en-GB" sz="2400" dirty="0"/>
              <a:t>librarians </a:t>
            </a:r>
            <a:r>
              <a:rPr lang="en-GB" sz="2400" dirty="0" smtClean="0"/>
              <a:t>and community members reaching 2000 in Ghana alone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In some cases the ICT skills </a:t>
            </a:r>
            <a:r>
              <a:rPr lang="en-GB" sz="2400" b="1" dirty="0" smtClean="0"/>
              <a:t>training </a:t>
            </a:r>
            <a:r>
              <a:rPr lang="en-US" sz="2400" b="1" dirty="0"/>
              <a:t>targeted certain community groups</a:t>
            </a:r>
            <a:r>
              <a:rPr lang="en-US" sz="2400" dirty="0"/>
              <a:t>, such as women and girls, school dropouts, farmers, etc.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/>
              <a:t>learners </a:t>
            </a:r>
            <a:r>
              <a:rPr lang="en-US" sz="2400" dirty="0" smtClean="0"/>
              <a:t>started offering </a:t>
            </a:r>
            <a:r>
              <a:rPr lang="en-US" sz="2400" b="1" dirty="0"/>
              <a:t>guidance </a:t>
            </a:r>
            <a:r>
              <a:rPr lang="en-US" sz="2400" b="1" dirty="0" smtClean="0"/>
              <a:t>on Internet </a:t>
            </a:r>
            <a:r>
              <a:rPr lang="en-US" sz="2400" b="1" dirty="0"/>
              <a:t>search in specific areas, </a:t>
            </a:r>
            <a:r>
              <a:rPr lang="en-US" sz="2400" dirty="0"/>
              <a:t>e.g. agriculture or health </a:t>
            </a:r>
            <a:r>
              <a:rPr lang="en-US" sz="2400" dirty="0" smtClean="0"/>
              <a:t>information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7" name="Diagram 9"/>
          <p:cNvGraphicFramePr/>
          <p:nvPr>
            <p:extLst>
              <p:ext uri="{D42A27DB-BD31-4B8C-83A1-F6EECF244321}">
                <p14:modId xmlns:p14="http://schemas.microsoft.com/office/powerpoint/2010/main" val="1509596996"/>
              </p:ext>
            </p:extLst>
          </p:nvPr>
        </p:nvGraphicFramePr>
        <p:xfrm>
          <a:off x="2923243" y="4332811"/>
          <a:ext cx="6005033" cy="241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5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76" y="289387"/>
            <a:ext cx="8229600" cy="132390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results (2): librarians take a lead in promoting </a:t>
            </a:r>
            <a:r>
              <a:rPr lang="lt-LT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676" y="1857828"/>
            <a:ext cx="7808685" cy="3497944"/>
          </a:xfrm>
        </p:spPr>
        <p:txBody>
          <a:bodyPr>
            <a:normAutofit/>
          </a:bodyPr>
          <a:lstStyle/>
          <a:p>
            <a:pPr lvl="0"/>
            <a:r>
              <a:rPr lang="en-GB" sz="2400" b="1" dirty="0" smtClean="0"/>
              <a:t>After </a:t>
            </a:r>
            <a:r>
              <a:rPr lang="en-GB" sz="2400" b="1" dirty="0"/>
              <a:t>the training, 2/3 of learners </a:t>
            </a:r>
            <a:r>
              <a:rPr lang="en-GB" sz="2400" b="1" dirty="0" smtClean="0"/>
              <a:t>have taken some advocacy </a:t>
            </a:r>
            <a:r>
              <a:rPr lang="en-GB" sz="2400" b="1" dirty="0"/>
              <a:t>or </a:t>
            </a:r>
            <a:r>
              <a:rPr lang="en-GB" sz="2400" b="1" dirty="0" smtClean="0"/>
              <a:t>awareness-raising </a:t>
            </a:r>
            <a:r>
              <a:rPr lang="en-GB" sz="2400" b="1" dirty="0"/>
              <a:t>actions</a:t>
            </a:r>
            <a:r>
              <a:rPr lang="en-GB" sz="2400" dirty="0"/>
              <a:t> aimed at different community groups, local or district government officers and local </a:t>
            </a:r>
            <a:r>
              <a:rPr lang="en-GB" sz="2400" dirty="0" smtClean="0"/>
              <a:t>media</a:t>
            </a:r>
            <a:endParaRPr lang="en-US" sz="2400" dirty="0"/>
          </a:p>
          <a:p>
            <a:r>
              <a:rPr lang="en-GB" sz="2400" b="1" dirty="0"/>
              <a:t>About </a:t>
            </a:r>
            <a:r>
              <a:rPr lang="en-GB" sz="2400" b="1" dirty="0" smtClean="0"/>
              <a:t>1/2 </a:t>
            </a:r>
            <a:r>
              <a:rPr lang="en-GB" sz="2400" b="1" dirty="0"/>
              <a:t>of </a:t>
            </a:r>
            <a:r>
              <a:rPr lang="en-GB" sz="2400" b="1" dirty="0" smtClean="0"/>
              <a:t>learners have taken fundraising actions </a:t>
            </a:r>
            <a:r>
              <a:rPr lang="en-GB" sz="2400" dirty="0" smtClean="0"/>
              <a:t>by developing </a:t>
            </a:r>
            <a:r>
              <a:rPr lang="en-GB" sz="2400" dirty="0"/>
              <a:t>and submitting funding requests </a:t>
            </a:r>
            <a:r>
              <a:rPr lang="en-GB" sz="2400" dirty="0" smtClean="0"/>
              <a:t>to </a:t>
            </a:r>
            <a:r>
              <a:rPr lang="en-GB" sz="2400" dirty="0"/>
              <a:t>improve </a:t>
            </a:r>
            <a:r>
              <a:rPr lang="en-GB" sz="2400" dirty="0" smtClean="0"/>
              <a:t>infrastructure </a:t>
            </a:r>
            <a:r>
              <a:rPr lang="en-GB" sz="2400" dirty="0"/>
              <a:t>and provide ICT </a:t>
            </a:r>
            <a:r>
              <a:rPr lang="en-GB" sz="2400" dirty="0" smtClean="0"/>
              <a:t>training</a:t>
            </a:r>
            <a:endParaRPr lang="en-US" sz="2400" dirty="0"/>
          </a:p>
        </p:txBody>
      </p:sp>
      <p:sp>
        <p:nvSpPr>
          <p:cNvPr id="4" name="Stačiakampis 3"/>
          <p:cNvSpPr/>
          <p:nvPr/>
        </p:nvSpPr>
        <p:spPr>
          <a:xfrm>
            <a:off x="3343819" y="4703680"/>
            <a:ext cx="5123542" cy="1785104"/>
          </a:xfrm>
          <a:prstGeom prst="rect">
            <a:avLst/>
          </a:prstGeom>
          <a:solidFill>
            <a:srgbClr val="9DAD33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"/>
                <a:cs typeface="Open Sans"/>
              </a:rPr>
              <a:t>“The training has pushed me to think out of the </a:t>
            </a:r>
            <a:r>
              <a:rPr lang="en-US" sz="2200" dirty="0" smtClean="0">
                <a:solidFill>
                  <a:schemeClr val="bg1"/>
                </a:solidFill>
                <a:latin typeface="Open Sans"/>
                <a:cs typeface="Open Sans"/>
              </a:rPr>
              <a:t>box […] </a:t>
            </a:r>
            <a:r>
              <a:rPr lang="en-US" sz="2200" dirty="0">
                <a:solidFill>
                  <a:schemeClr val="bg1"/>
                </a:solidFill>
                <a:latin typeface="Open Sans"/>
                <a:cs typeface="Open Sans"/>
              </a:rPr>
              <a:t>I now know the Library can be moved to the community and participate in social affairs</a:t>
            </a:r>
            <a:r>
              <a:rPr lang="en-US" sz="2200" dirty="0" smtClean="0">
                <a:solidFill>
                  <a:schemeClr val="bg1"/>
                </a:solidFill>
                <a:latin typeface="Open Sans"/>
                <a:cs typeface="Open Sans"/>
              </a:rPr>
              <a:t>”  </a:t>
            </a:r>
            <a:r>
              <a:rPr lang="en-US" sz="2200" dirty="0">
                <a:solidFill>
                  <a:schemeClr val="bg1"/>
                </a:solidFill>
                <a:latin typeface="Open Sans"/>
                <a:cs typeface="Open Sans"/>
              </a:rPr>
              <a:t>- trainee from Uganda </a:t>
            </a:r>
          </a:p>
        </p:txBody>
      </p:sp>
    </p:spTree>
    <p:extLst>
      <p:ext uri="{BB962C8B-B14F-4D97-AF65-F5344CB8AC3E}">
        <p14:creationId xmlns:p14="http://schemas.microsoft.com/office/powerpoint/2010/main" val="5252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57" y="47017"/>
            <a:ext cx="8229600" cy="11894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981" y="1105931"/>
            <a:ext cx="6139182" cy="4691554"/>
          </a:xfrm>
        </p:spPr>
        <p:txBody>
          <a:bodyPr>
            <a:noAutofit/>
          </a:bodyPr>
          <a:lstStyle/>
          <a:p>
            <a:pPr marL="640080"/>
            <a:r>
              <a:rPr lang="en-US" sz="2400" dirty="0" smtClean="0">
                <a:solidFill>
                  <a:srgbClr val="595959"/>
                </a:solidFill>
              </a:rPr>
              <a:t>Libraries are well suited to provide public access to knowledge and ICT skills to enable people’s participation in digital society</a:t>
            </a:r>
          </a:p>
          <a:p>
            <a:pPr marL="640080"/>
            <a:r>
              <a:rPr lang="en-US" sz="2400" dirty="0" smtClean="0">
                <a:solidFill>
                  <a:srgbClr val="595959"/>
                </a:solidFill>
              </a:rPr>
              <a:t>Librarians’ training </a:t>
            </a:r>
            <a:r>
              <a:rPr lang="en-US" sz="2400" dirty="0">
                <a:solidFill>
                  <a:srgbClr val="595959"/>
                </a:solidFill>
              </a:rPr>
              <a:t>should be an integral part of public </a:t>
            </a:r>
            <a:r>
              <a:rPr lang="en-US" sz="2400" dirty="0" smtClean="0">
                <a:solidFill>
                  <a:srgbClr val="595959"/>
                </a:solidFill>
              </a:rPr>
              <a:t>access initiatives to unleash their </a:t>
            </a:r>
            <a:r>
              <a:rPr lang="en-US" sz="2400" dirty="0">
                <a:solidFill>
                  <a:srgbClr val="595959"/>
                </a:solidFill>
              </a:rPr>
              <a:t>potential as </a:t>
            </a:r>
            <a:r>
              <a:rPr lang="en-US" sz="2400" dirty="0" smtClean="0">
                <a:solidFill>
                  <a:srgbClr val="595959"/>
                </a:solidFill>
              </a:rPr>
              <a:t>ICT trainers and consultants for communities </a:t>
            </a:r>
          </a:p>
          <a:p>
            <a:pPr marL="640080"/>
            <a:r>
              <a:rPr lang="en-US" sz="2400" dirty="0">
                <a:solidFill>
                  <a:srgbClr val="595959"/>
                </a:solidFill>
              </a:rPr>
              <a:t>EIFL is open for dialogue &amp; partnership in public access </a:t>
            </a:r>
            <a:r>
              <a:rPr lang="en-US" sz="2400" dirty="0" smtClean="0">
                <a:solidFill>
                  <a:srgbClr val="595959"/>
                </a:solidFill>
              </a:rPr>
              <a:t>initiatives, especially </a:t>
            </a:r>
            <a:r>
              <a:rPr lang="en-US" sz="2400" dirty="0">
                <a:solidFill>
                  <a:srgbClr val="595959"/>
                </a:solidFill>
              </a:rPr>
              <a:t>in </a:t>
            </a:r>
            <a:r>
              <a:rPr lang="en-US" sz="2400" dirty="0" smtClean="0">
                <a:solidFill>
                  <a:srgbClr val="595959"/>
                </a:solidFill>
              </a:rPr>
              <a:t>Africa</a:t>
            </a:r>
          </a:p>
          <a:p>
            <a:pPr marL="1280160"/>
            <a:endParaRPr lang="en-GB" sz="20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66812" y="381614"/>
            <a:ext cx="4278313" cy="4923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rgbClr val="18B8F2"/>
              </a:solidFill>
              <a:latin typeface="Open Sans"/>
              <a:cs typeface="Open Sans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05" y="5111466"/>
            <a:ext cx="2645354" cy="1984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21" y="2872257"/>
            <a:ext cx="2624048" cy="1968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77" y="62552"/>
            <a:ext cx="2624048" cy="2482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001749" y="6792698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</a:rPr>
              <a:t>Photos: </a:t>
            </a:r>
            <a:r>
              <a:rPr lang="lt-LT" sz="1000" i="1" dirty="0" smtClean="0">
                <a:solidFill>
                  <a:schemeClr val="bg1"/>
                </a:solidFill>
              </a:rPr>
              <a:t>EIFL-PLIP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2BCE7"/>
      </a:accent6>
      <a:hlink>
        <a:srgbClr val="0DB9E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607</Words>
  <Application>Microsoft Office PowerPoint</Application>
  <PresentationFormat>Demonstracija ekrane (4:3)</PresentationFormat>
  <Paragraphs>67</Paragraphs>
  <Slides>11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Open Sans</vt:lpstr>
      <vt:lpstr>Custom Design</vt:lpstr>
      <vt:lpstr>1_Custom Design</vt:lpstr>
      <vt:lpstr>Building librarians’ skills to offer ICT based services to  communities in Africa </vt:lpstr>
      <vt:lpstr>„PowerPoint“ pateiktis</vt:lpstr>
      <vt:lpstr>ICT’s in public libraries in Ghana, Kenya &amp; Uganda: pre-assessment </vt:lpstr>
      <vt:lpstr>Libraries’ potential roles &amp; community challenges in  Ghana, Kenya &amp; Uganda </vt:lpstr>
      <vt:lpstr>EIFL-PLIP Public Libraries’ Capacity building to maximize public access in Ghana, Kenya and Uganda </vt:lpstr>
      <vt:lpstr>EIFL-PLIP capacity building  – key principles</vt:lpstr>
      <vt:lpstr>Training results (1): librarians start new services </vt:lpstr>
      <vt:lpstr>Training results (2): librarians take a lead in promoting services</vt:lpstr>
      <vt:lpstr>Conclusions</vt:lpstr>
      <vt:lpstr>EIFL-PLIP in Action  </vt:lpstr>
      <vt:lpstr>Thank you!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Ramune Petuchovaite</cp:lastModifiedBy>
  <cp:revision>209</cp:revision>
  <cp:lastPrinted>2015-11-06T08:33:33Z</cp:lastPrinted>
  <dcterms:created xsi:type="dcterms:W3CDTF">2013-01-15T19:08:57Z</dcterms:created>
  <dcterms:modified xsi:type="dcterms:W3CDTF">2016-08-09T16:55:19Z</dcterms:modified>
</cp:coreProperties>
</file>