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6" r:id="rId4"/>
    <p:sldId id="261" r:id="rId5"/>
    <p:sldId id="264" r:id="rId6"/>
    <p:sldId id="259" r:id="rId7"/>
    <p:sldId id="268" r:id="rId8"/>
    <p:sldId id="267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04"/>
    <p:restoredTop sz="95903" autoAdjust="0"/>
  </p:normalViewPr>
  <p:slideViewPr>
    <p:cSldViewPr snapToGrid="0" snapToObjects="1">
      <p:cViewPr varScale="1">
        <p:scale>
          <a:sx n="109" d="100"/>
          <a:sy n="109" d="100"/>
        </p:scale>
        <p:origin x="12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04D46-CFF1-1D47-9C6C-4D0CBA17B669}" type="datetimeFigureOut">
              <a:rPr lang="en-US" smtClean="0"/>
              <a:t>4/24/23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E0459-ADFF-624B-82AB-7E96E9EAC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13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E0459-ADFF-624B-82AB-7E96E9EAC6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7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E0459-ADFF-624B-82AB-7E96E9EAC6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4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94EB-B178-5D44-B608-93E09F01170C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DF5C-61A7-F24D-82D4-5DF27BD3DC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75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94EB-B178-5D44-B608-93E09F01170C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DF5C-61A7-F24D-82D4-5DF27BD3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3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94EB-B178-5D44-B608-93E09F01170C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DF5C-61A7-F24D-82D4-5DF27BD3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1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94EB-B178-5D44-B608-93E09F01170C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DF5C-61A7-F24D-82D4-5DF27BD3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3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94EB-B178-5D44-B608-93E09F01170C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DF5C-61A7-F24D-82D4-5DF27BD3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3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94EB-B178-5D44-B608-93E09F01170C}" type="datetimeFigureOut">
              <a:rPr lang="en-US" smtClean="0"/>
              <a:t>4/24/23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DF5C-61A7-F24D-82D4-5DF27BD3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94EB-B178-5D44-B608-93E09F01170C}" type="datetimeFigureOut">
              <a:rPr lang="en-US" smtClean="0"/>
              <a:t>4/24/23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DF5C-61A7-F24D-82D4-5DF27BD3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30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94EB-B178-5D44-B608-93E09F01170C}" type="datetimeFigureOut">
              <a:rPr lang="en-US" smtClean="0"/>
              <a:t>4/24/23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DF5C-61A7-F24D-82D4-5DF27BD3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5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94EB-B178-5D44-B608-93E09F01170C}" type="datetimeFigureOut">
              <a:rPr lang="en-US" smtClean="0"/>
              <a:t>4/24/23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DF5C-61A7-F24D-82D4-5DF27BD3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5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94EB-B178-5D44-B608-93E09F01170C}" type="datetimeFigureOut">
              <a:rPr lang="en-US" smtClean="0"/>
              <a:t>4/24/23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DF5C-61A7-F24D-82D4-5DF27BD3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8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94EB-B178-5D44-B608-93E09F01170C}" type="datetimeFigureOut">
              <a:rPr lang="en-US" smtClean="0"/>
              <a:t>4/24/23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DF5C-61A7-F24D-82D4-5DF27BD3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5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394EB-B178-5D44-B608-93E09F01170C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9DF5C-61A7-F24D-82D4-5DF27BD3DC4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4184FA-0D2B-AE4E-BBA3-A973B1FA58E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770" y="6213004"/>
            <a:ext cx="1696915" cy="6342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F8EDD4-36ED-B544-8AA9-E5E215E6EDF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469380" y="6065356"/>
            <a:ext cx="2674620" cy="79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0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lic.kr/p/7QsR7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2.0/" TargetMode="External"/><Relationship Id="rId4" Type="http://schemas.openxmlformats.org/officeDocument/2006/relationships/hyperlink" Target="https://secure.flickr.com/people/murk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E74E8-E58E-044E-87C0-3C4B7724C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7846" y="1513115"/>
            <a:ext cx="5110353" cy="9601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18CD21-8FD1-8142-8A04-D403FCE08B0B}"/>
              </a:ext>
            </a:extLst>
          </p:cNvPr>
          <p:cNvSpPr txBox="1"/>
          <p:nvPr/>
        </p:nvSpPr>
        <p:spPr>
          <a:xfrm>
            <a:off x="2250831" y="4923692"/>
            <a:ext cx="4454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 presentation by Natasha Karanja</a:t>
            </a:r>
          </a:p>
          <a:p>
            <a:endParaRPr lang="en-GB" sz="2400" dirty="0"/>
          </a:p>
          <a:p>
            <a:r>
              <a:rPr lang="en-GB" sz="2400" dirty="0"/>
              <a:t> </a:t>
            </a:r>
          </a:p>
          <a:p>
            <a:pPr algn="ctr"/>
            <a:r>
              <a:rPr lang="en-GB" sz="2400" dirty="0"/>
              <a:t>Wednesday 26</a:t>
            </a:r>
            <a:r>
              <a:rPr lang="en-GB" sz="2400" baseline="30000" dirty="0"/>
              <a:t>th</a:t>
            </a:r>
            <a:r>
              <a:rPr lang="en-GB" sz="2400" dirty="0"/>
              <a:t> April 2023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745555-7911-1840-AB72-BE7DC306A632}"/>
              </a:ext>
            </a:extLst>
          </p:cNvPr>
          <p:cNvSpPr txBox="1"/>
          <p:nvPr/>
        </p:nvSpPr>
        <p:spPr>
          <a:xfrm>
            <a:off x="2063262" y="54173"/>
            <a:ext cx="39804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Kenyan Copyright Exceptions and Limitations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C76D584A-E11C-8148-9925-22161B850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993165"/>
            <a:ext cx="85725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5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F2A31-3BDB-2D49-9399-A1DBD080E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3077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/>
              <a:t>What is Copyright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8CF9F-9C20-9B42-A9CD-0D8A28CEC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969" y="1603532"/>
            <a:ext cx="8142514" cy="388370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GB" b="1" dirty="0"/>
              <a:t>Legal right</a:t>
            </a:r>
            <a:r>
              <a:rPr lang="en-GB" dirty="0"/>
              <a:t>, that grants the creator of an original work </a:t>
            </a:r>
            <a:r>
              <a:rPr lang="en-GB" b="1" dirty="0"/>
              <a:t>exclusive rights </a:t>
            </a:r>
            <a:r>
              <a:rPr lang="en-GB" dirty="0"/>
              <a:t>to its </a:t>
            </a:r>
            <a:r>
              <a:rPr lang="en-GB" b="1" dirty="0"/>
              <a:t>use, distribution </a:t>
            </a:r>
            <a:r>
              <a:rPr lang="en-GB" dirty="0"/>
              <a:t>usually for a </a:t>
            </a:r>
            <a:r>
              <a:rPr lang="en-GB" b="1" dirty="0"/>
              <a:t>limited time</a:t>
            </a:r>
            <a:r>
              <a:rPr lang="en-GB" dirty="0"/>
              <a:t> with the intention of enabling the creator to receive </a:t>
            </a:r>
            <a:r>
              <a:rPr lang="en-GB" b="1" dirty="0"/>
              <a:t>compensation</a:t>
            </a:r>
            <a:r>
              <a:rPr lang="en-GB" dirty="0"/>
              <a:t> for their </a:t>
            </a:r>
            <a:r>
              <a:rPr lang="en-GB" b="1" dirty="0"/>
              <a:t>intellectual effort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GB" b="1" dirty="0"/>
          </a:p>
          <a:p>
            <a:pPr marL="0" indent="0" algn="just">
              <a:lnSpc>
                <a:spcPct val="120000"/>
              </a:lnSpc>
              <a:buNone/>
            </a:pPr>
            <a:endParaRPr lang="en-GB" b="1" dirty="0"/>
          </a:p>
          <a:p>
            <a:pPr marL="0" indent="0" algn="just">
              <a:lnSpc>
                <a:spcPct val="120000"/>
              </a:lnSpc>
              <a:buNone/>
            </a:pPr>
            <a:endParaRPr lang="en-GB" sz="7000" b="1" dirty="0"/>
          </a:p>
          <a:p>
            <a:pPr marL="0" indent="0" algn="just">
              <a:lnSpc>
                <a:spcPct val="120000"/>
              </a:lnSpc>
              <a:buNone/>
            </a:pPr>
            <a:endParaRPr lang="en-GB" sz="7000" b="1" dirty="0"/>
          </a:p>
          <a:p>
            <a:pPr algn="just">
              <a:lnSpc>
                <a:spcPct val="120000"/>
              </a:lnSpc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95828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76B6A-9B23-3646-81B1-022C46AA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274638"/>
            <a:ext cx="8546123" cy="11430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What types of works can be protected?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19AF2-361E-AF45-99C3-3BA66FA42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736123" cy="4525963"/>
          </a:xfrm>
        </p:spPr>
        <p:txBody>
          <a:bodyPr>
            <a:normAutofit/>
          </a:bodyPr>
          <a:lstStyle/>
          <a:p>
            <a:pPr marL="257175" lvl="0" indent="-257175" defTabSz="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Arial" panose="020B0604020202020204"/>
                <a:cs typeface="Arial"/>
              </a:rPr>
              <a:t>literary works</a:t>
            </a:r>
          </a:p>
          <a:p>
            <a:pPr marL="257175" lvl="0" indent="-257175" defTabSz="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Arial" panose="020B0604020202020204"/>
                <a:cs typeface="Arial"/>
              </a:rPr>
              <a:t>musical works, including any accompanying words</a:t>
            </a:r>
          </a:p>
          <a:p>
            <a:pPr marL="257175" lvl="0" indent="-257175" defTabSz="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Arial" panose="020B0604020202020204"/>
                <a:cs typeface="Arial"/>
              </a:rPr>
              <a:t>dramatic works</a:t>
            </a:r>
          </a:p>
          <a:p>
            <a:pPr marL="257175" lvl="0" indent="-257175" defTabSz="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Arial" panose="020B0604020202020204"/>
                <a:cs typeface="Arial"/>
              </a:rPr>
              <a:t>artistic works</a:t>
            </a:r>
          </a:p>
          <a:p>
            <a:pPr marL="257175" lvl="0" indent="-257175" defTabSz="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Arial" panose="020B0604020202020204"/>
                <a:cs typeface="Arial"/>
              </a:rPr>
              <a:t>audiovisual works</a:t>
            </a:r>
          </a:p>
          <a:p>
            <a:pPr marL="257175" lvl="0" indent="-257175" defTabSz="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Arial" panose="020B0604020202020204"/>
                <a:cs typeface="Arial"/>
              </a:rPr>
              <a:t>sound recordings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broadcasts</a:t>
            </a:r>
          </a:p>
          <a:p>
            <a:endParaRPr lang="en-US" dirty="0"/>
          </a:p>
        </p:txBody>
      </p:sp>
      <p:pic>
        <p:nvPicPr>
          <p:cNvPr id="19" name="Picture 18" descr="Collection of different types of media.">
            <a:extLst>
              <a:ext uri="{FF2B5EF4-FFF2-40B4-BE49-F238E27FC236}">
                <a16:creationId xmlns:a16="http://schemas.microsoft.com/office/drawing/2014/main" id="{54D3AABE-D693-2D4B-AB15-97163CA43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462" y="1417638"/>
            <a:ext cx="3843338" cy="4094101"/>
          </a:xfrm>
          <a:prstGeom prst="rect">
            <a:avLst/>
          </a:prstGeom>
        </p:spPr>
      </p:pic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C2616949-9DB7-3447-A330-DBB8AB8C18E1}"/>
              </a:ext>
            </a:extLst>
          </p:cNvPr>
          <p:cNvSpPr txBox="1">
            <a:spLocks/>
          </p:cNvSpPr>
          <p:nvPr/>
        </p:nvSpPr>
        <p:spPr>
          <a:xfrm>
            <a:off x="4817884" y="5773021"/>
            <a:ext cx="3843337" cy="20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</a:t>
            </a: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Raindrops on roses, whiskers on kittens</a:t>
            </a: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” by </a:t>
            </a:r>
            <a:r>
              <a:rPr kumimoji="0" lang="en-US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murkredi</a:t>
            </a: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</a:t>
            </a: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/>
              </a:rPr>
              <a:t>CC BY-NC-SA 2.0</a:t>
            </a: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49980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8CC1F-5000-5145-93FC-CAA9D4246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997" y="1233175"/>
            <a:ext cx="8175172" cy="3962401"/>
          </a:xfrm>
        </p:spPr>
        <p:txBody>
          <a:bodyPr>
            <a:noAutofit/>
          </a:bodyPr>
          <a:lstStyle/>
          <a:p>
            <a:r>
              <a:rPr lang="en-GB" sz="2600" dirty="0"/>
              <a:t>Copyright grants the owner exclusive rights which cannot be enjoyed by anyone else without the owner’s permission.</a:t>
            </a:r>
          </a:p>
          <a:p>
            <a:pPr algn="just">
              <a:lnSpc>
                <a:spcPct val="120000"/>
              </a:lnSpc>
            </a:pPr>
            <a:r>
              <a:rPr lang="en-US" sz="2600" dirty="0"/>
              <a:t>Rights are categorized in two groups : Moral and Economic Rights</a:t>
            </a:r>
          </a:p>
          <a:p>
            <a:pPr algn="just">
              <a:lnSpc>
                <a:spcPct val="120000"/>
              </a:lnSpc>
            </a:pPr>
            <a:r>
              <a:rPr lang="en-US" sz="2600" dirty="0"/>
              <a:t>Section 26 -29 of the CA 2001 : Bundle of economic rights that</a:t>
            </a:r>
            <a:r>
              <a:rPr lang="en-GB" sz="2600" dirty="0"/>
              <a:t> allows the owner to enjoy all the economic or monetary benefits accruing from the work. </a:t>
            </a:r>
          </a:p>
          <a:p>
            <a:pPr algn="just">
              <a:lnSpc>
                <a:spcPct val="120000"/>
              </a:lnSpc>
            </a:pPr>
            <a:r>
              <a:rPr lang="en-GB" sz="2600" dirty="0"/>
              <a:t>Section 32 of the CA 2001: Moral Rights: these are rights that accrue to the owner as a creator of the work</a:t>
            </a:r>
          </a:p>
          <a:p>
            <a:pPr algn="just">
              <a:lnSpc>
                <a:spcPct val="120000"/>
              </a:lnSpc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D81CDC-7D2C-2943-97D9-4BA3AC4667BA}"/>
              </a:ext>
            </a:extLst>
          </p:cNvPr>
          <p:cNvSpPr txBox="1"/>
          <p:nvPr/>
        </p:nvSpPr>
        <p:spPr>
          <a:xfrm>
            <a:off x="1899138" y="2813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E0BB96-8929-A14A-B74C-4FDC68835ED3}"/>
              </a:ext>
            </a:extLst>
          </p:cNvPr>
          <p:cNvSpPr txBox="1"/>
          <p:nvPr/>
        </p:nvSpPr>
        <p:spPr>
          <a:xfrm>
            <a:off x="1101970" y="281354"/>
            <a:ext cx="5908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/>
              <a:t>Exclusive Rights </a:t>
            </a:r>
          </a:p>
        </p:txBody>
      </p:sp>
    </p:spTree>
    <p:extLst>
      <p:ext uri="{BB962C8B-B14F-4D97-AF65-F5344CB8AC3E}">
        <p14:creationId xmlns:p14="http://schemas.microsoft.com/office/powerpoint/2010/main" val="3683189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3D580-825C-D344-8B43-8FED776EC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Exceptions and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DBCF3-572A-9E46-AB94-8B3CB0DAE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8536"/>
            <a:ext cx="8229600" cy="467762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The exclusive rights are not absolute , as Copyright provides for exceptions and limitations</a:t>
            </a:r>
          </a:p>
          <a:p>
            <a:r>
              <a:rPr lang="en-US" dirty="0"/>
              <a:t>The exceptions and limitations essentially assist with maintaining a balance between the interests of established creators, new creators, and the public 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461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8F78-9A46-E644-AAF6-6B3761D7D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2" y="586154"/>
            <a:ext cx="8124093" cy="878376"/>
          </a:xfrm>
        </p:spPr>
        <p:txBody>
          <a:bodyPr>
            <a:normAutofit fontScale="90000"/>
          </a:bodyPr>
          <a:lstStyle/>
          <a:p>
            <a:br>
              <a:rPr lang="en-US" b="1" u="sng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79F34-E819-414D-93EA-2B40DB0DA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5799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800" dirty="0"/>
          </a:p>
          <a:p>
            <a:r>
              <a:rPr lang="en-GB" dirty="0"/>
              <a:t>Allows for third party use of copyrighted work without the owner’s permission without raising copyright infringement claims.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Second Schedule provides for the limitations and exceptions to rights issued by copyright protection, these are listed under sec 26 CA 2001.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9E813F-6435-944C-923C-6756CDA66F09}"/>
              </a:ext>
            </a:extLst>
          </p:cNvPr>
          <p:cNvSpPr txBox="1"/>
          <p:nvPr/>
        </p:nvSpPr>
        <p:spPr>
          <a:xfrm>
            <a:off x="1741036" y="3863181"/>
            <a:ext cx="4732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986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8F8FA-D879-8A47-B6DD-C8C9AEDCD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3724"/>
            <a:ext cx="8229600" cy="5352440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Applicable within the group of researchers, libraries and educational institutions :</a:t>
            </a:r>
          </a:p>
          <a:p>
            <a:endParaRPr lang="en-GB" b="1" dirty="0"/>
          </a:p>
          <a:p>
            <a:r>
              <a:rPr lang="en-GB" dirty="0"/>
              <a:t>Fair Dealing for the purposes of : scientific research; private use; criticism or review; or the reporting of current events subject to acknowledgement of the source. </a:t>
            </a:r>
          </a:p>
          <a:p>
            <a:r>
              <a:rPr lang="en-GB" dirty="0"/>
              <a:t>The inclusion in a collection of literary or musical works of not more than one page from the work in question for use in a school registered under the Education Act or any university. Where this is done, acknowledgement of the source is required. </a:t>
            </a:r>
          </a:p>
          <a:p>
            <a:r>
              <a:rPr lang="en-GB" dirty="0"/>
              <a:t>Reproduction of a work by or under the direction or control of the government or by such public libraries, non-commercial documentation centres and scientific institutions for public use.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7C4EA6-C0A7-794D-8010-FCDEAED8D98C}"/>
              </a:ext>
            </a:extLst>
          </p:cNvPr>
          <p:cNvSpPr txBox="1"/>
          <p:nvPr/>
        </p:nvSpPr>
        <p:spPr>
          <a:xfrm>
            <a:off x="2672862" y="199292"/>
            <a:ext cx="4654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Specific Exceptions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C6031DC-AC75-C74E-AF4D-ADD6F2533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255835"/>
              </p:ext>
            </p:extLst>
          </p:nvPr>
        </p:nvGraphicFramePr>
        <p:xfrm>
          <a:off x="-1184030" y="5627076"/>
          <a:ext cx="8229600" cy="36576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33230915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n-GB" b="0" dirty="0">
                        <a:effectLst/>
                        <a:latin typeface="inherit"/>
                      </a:endParaRPr>
                    </a:p>
                  </a:txBody>
                  <a:tcPr marL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86381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3A14D92-C732-8047-993E-42BC1A76F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84030" y="562628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719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E0D1B-A339-4B42-A58A-1EF33232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Why are Exceptions and Limitations Important </a:t>
            </a:r>
            <a:r>
              <a:rPr lang="en-US" u="sng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3A0E8-E11C-6D4B-989A-45D84813B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Copyright exceptions improve information access to generate knowledge. Knowledge affects economic, cultural, physical, mental and social human development.</a:t>
            </a:r>
          </a:p>
          <a:p>
            <a:r>
              <a:rPr lang="en-GB" dirty="0"/>
              <a:t>Exceptions support teaching and learning. A lecturer can copy a chapter of a document to make students learning more efficient</a:t>
            </a:r>
          </a:p>
          <a:p>
            <a:r>
              <a:rPr lang="en-GB" dirty="0"/>
              <a:t>The core functioning of libraries would thus be threatened as creators would themselves always need a permission to use the work of others when creating new works. </a:t>
            </a:r>
          </a:p>
          <a:p>
            <a:r>
              <a:rPr lang="en-GB" dirty="0"/>
              <a:t>The creation of new works would also be impeded.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446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A78F1-4884-F64E-B1DB-5FB4437AB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 you for Listening !</a:t>
            </a:r>
          </a:p>
        </p:txBody>
      </p:sp>
    </p:spTree>
    <p:extLst>
      <p:ext uri="{BB962C8B-B14F-4D97-AF65-F5344CB8AC3E}">
        <p14:creationId xmlns:p14="http://schemas.microsoft.com/office/powerpoint/2010/main" val="3647586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10306</TotalTime>
  <Words>488</Words>
  <Application>Microsoft Macintosh PowerPoint</Application>
  <PresentationFormat>On-screen Show (4:3)</PresentationFormat>
  <Paragraphs>51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inherit</vt:lpstr>
      <vt:lpstr>Office Theme</vt:lpstr>
      <vt:lpstr> </vt:lpstr>
      <vt:lpstr>What is Copyright ?</vt:lpstr>
      <vt:lpstr>What types of works can be protected? </vt:lpstr>
      <vt:lpstr>PowerPoint Presentation</vt:lpstr>
      <vt:lpstr>Exceptions and Limitations</vt:lpstr>
      <vt:lpstr> </vt:lpstr>
      <vt:lpstr>PowerPoint Presentation</vt:lpstr>
      <vt:lpstr>Why are Exceptions and Limitations Important 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Isaac Rutenberg</dc:creator>
  <cp:lastModifiedBy>Natasha W Karanja</cp:lastModifiedBy>
  <cp:revision>45</cp:revision>
  <dcterms:created xsi:type="dcterms:W3CDTF">2012-11-06T09:01:13Z</dcterms:created>
  <dcterms:modified xsi:type="dcterms:W3CDTF">2023-04-24T20:48:21Z</dcterms:modified>
</cp:coreProperties>
</file>