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7" r:id="rId2"/>
    <p:sldId id="359" r:id="rId3"/>
    <p:sldId id="352" r:id="rId4"/>
    <p:sldId id="355" r:id="rId5"/>
    <p:sldId id="356" r:id="rId6"/>
    <p:sldId id="358" r:id="rId7"/>
    <p:sldId id="360" r:id="rId8"/>
    <p:sldId id="354" r:id="rId9"/>
    <p:sldId id="361" r:id="rId10"/>
    <p:sldId id="3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0738" autoAdjust="0"/>
  </p:normalViewPr>
  <p:slideViewPr>
    <p:cSldViewPr snapToGrid="0">
      <p:cViewPr varScale="1">
        <p:scale>
          <a:sx n="71" d="100"/>
          <a:sy n="71" d="100"/>
        </p:scale>
        <p:origin x="1138" y="4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DB6B61-3037-A944-A60F-7BA455E839CD}" type="datetimeFigureOut">
              <a:rPr lang="en-US" smtClean="0"/>
              <a:t>4/24/2023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0E372-430E-A24F-9C4C-1C9F8CFF3825}" type="slidenum">
              <a:rPr lang="en-US" smtClean="0"/>
              <a:t>‹#›</a:t>
            </a:fld>
            <a:endParaRPr lang="en-US"/>
          </a:p>
        </p:txBody>
      </p:sp>
    </p:spTree>
    <p:extLst>
      <p:ext uri="{BB962C8B-B14F-4D97-AF65-F5344CB8AC3E}">
        <p14:creationId xmlns:p14="http://schemas.microsoft.com/office/powerpoint/2010/main" val="29839325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MS PGothic" charset="0"/>
                <a:cs typeface="MS PGothic" charset="0"/>
              </a:defRPr>
            </a:lvl1pPr>
            <a:lvl2pPr marL="735910" indent="-283042" eaLnBrk="0" hangingPunct="0">
              <a:defRPr sz="2400">
                <a:solidFill>
                  <a:schemeClr val="tx1"/>
                </a:solidFill>
                <a:latin typeface="Times New Roman" charset="0"/>
                <a:ea typeface="MS PGothic" charset="0"/>
                <a:cs typeface="MS PGothic" charset="0"/>
              </a:defRPr>
            </a:lvl2pPr>
            <a:lvl3pPr marL="1132169" indent="-226434" eaLnBrk="0" hangingPunct="0">
              <a:defRPr sz="2400">
                <a:solidFill>
                  <a:schemeClr val="tx1"/>
                </a:solidFill>
                <a:latin typeface="Times New Roman" charset="0"/>
                <a:ea typeface="MS PGothic" charset="0"/>
                <a:cs typeface="MS PGothic" charset="0"/>
              </a:defRPr>
            </a:lvl3pPr>
            <a:lvl4pPr marL="1585037" indent="-226434" eaLnBrk="0" hangingPunct="0">
              <a:defRPr sz="2400">
                <a:solidFill>
                  <a:schemeClr val="tx1"/>
                </a:solidFill>
                <a:latin typeface="Times New Roman" charset="0"/>
                <a:ea typeface="MS PGothic" charset="0"/>
                <a:cs typeface="MS PGothic" charset="0"/>
              </a:defRPr>
            </a:lvl4pPr>
            <a:lvl5pPr marL="2037905" indent="-226434" eaLnBrk="0" hangingPunct="0">
              <a:defRPr sz="2400">
                <a:solidFill>
                  <a:schemeClr val="tx1"/>
                </a:solidFill>
                <a:latin typeface="Times New Roman" charset="0"/>
                <a:ea typeface="MS PGothic" charset="0"/>
                <a:cs typeface="MS PGothic" charset="0"/>
              </a:defRPr>
            </a:lvl5pPr>
            <a:lvl6pPr marL="2490772" indent="-226434" eaLnBrk="0" fontAlgn="base" hangingPunct="0">
              <a:spcBef>
                <a:spcPct val="0"/>
              </a:spcBef>
              <a:spcAft>
                <a:spcPct val="0"/>
              </a:spcAft>
              <a:defRPr sz="2400">
                <a:solidFill>
                  <a:schemeClr val="tx1"/>
                </a:solidFill>
                <a:latin typeface="Times New Roman" charset="0"/>
                <a:ea typeface="MS PGothic" charset="0"/>
                <a:cs typeface="MS PGothic" charset="0"/>
              </a:defRPr>
            </a:lvl6pPr>
            <a:lvl7pPr marL="2943640" indent="-226434" eaLnBrk="0" fontAlgn="base" hangingPunct="0">
              <a:spcBef>
                <a:spcPct val="0"/>
              </a:spcBef>
              <a:spcAft>
                <a:spcPct val="0"/>
              </a:spcAft>
              <a:defRPr sz="2400">
                <a:solidFill>
                  <a:schemeClr val="tx1"/>
                </a:solidFill>
                <a:latin typeface="Times New Roman" charset="0"/>
                <a:ea typeface="MS PGothic" charset="0"/>
                <a:cs typeface="MS PGothic" charset="0"/>
              </a:defRPr>
            </a:lvl7pPr>
            <a:lvl8pPr marL="3396508" indent="-226434" eaLnBrk="0" fontAlgn="base" hangingPunct="0">
              <a:spcBef>
                <a:spcPct val="0"/>
              </a:spcBef>
              <a:spcAft>
                <a:spcPct val="0"/>
              </a:spcAft>
              <a:defRPr sz="2400">
                <a:solidFill>
                  <a:schemeClr val="tx1"/>
                </a:solidFill>
                <a:latin typeface="Times New Roman" charset="0"/>
                <a:ea typeface="MS PGothic" charset="0"/>
                <a:cs typeface="MS PGothic" charset="0"/>
              </a:defRPr>
            </a:lvl8pPr>
            <a:lvl9pPr marL="3849375" indent="-226434" eaLnBrk="0" fontAlgn="base" hangingPunct="0">
              <a:spcBef>
                <a:spcPct val="0"/>
              </a:spcBef>
              <a:spcAft>
                <a:spcPct val="0"/>
              </a:spcAft>
              <a:defRPr sz="2400">
                <a:solidFill>
                  <a:schemeClr val="tx1"/>
                </a:solidFill>
                <a:latin typeface="Times New Roman" charset="0"/>
                <a:ea typeface="MS PGothic" charset="0"/>
                <a:cs typeface="MS PGothic" charset="0"/>
              </a:defRPr>
            </a:lvl9pPr>
          </a:lstStyle>
          <a:p>
            <a:pPr eaLnBrk="1" hangingPunct="1"/>
            <a:fld id="{6D5BA92D-BB18-C749-A1A6-3E917E8D785F}" type="slidenum">
              <a:rPr lang="en-US" sz="1200">
                <a:latin typeface="Arial" charset="0"/>
              </a:rPr>
              <a:pPr eaLnBrk="1" hangingPunct="1"/>
              <a:t>1</a:t>
            </a:fld>
            <a:endParaRPr lang="en-US" sz="1200">
              <a:latin typeface="Arial" charset="0"/>
            </a:endParaRPr>
          </a:p>
        </p:txBody>
      </p:sp>
      <p:sp>
        <p:nvSpPr>
          <p:cNvPr id="29698" name="Rectangle 2"/>
          <p:cNvSpPr>
            <a:spLocks noGrp="1" noRot="1" noChangeAspect="1" noChangeArrowheads="1" noTextEdit="1"/>
          </p:cNvSpPr>
          <p:nvPr>
            <p:ph type="sldImg"/>
          </p:nvPr>
        </p:nvSpPr>
        <p:spPr>
          <a:xfrm>
            <a:off x="381000" y="685800"/>
            <a:ext cx="6096000" cy="3429000"/>
          </a:xfrm>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r>
              <a:rPr lang="en-US" baseline="0" dirty="0" smtClean="0">
                <a:ea typeface="MS PGothic" charset="0"/>
              </a:rPr>
              <a:t>My intent here is to provide a little bit of historical background for the limitations and exceptions issues being discussed at the 43</a:t>
            </a:r>
            <a:r>
              <a:rPr lang="en-US" baseline="30000" dirty="0" smtClean="0">
                <a:ea typeface="MS PGothic" charset="0"/>
              </a:rPr>
              <a:t>rd</a:t>
            </a:r>
            <a:r>
              <a:rPr lang="en-US" baseline="0" dirty="0" smtClean="0">
                <a:ea typeface="MS PGothic" charset="0"/>
              </a:rPr>
              <a:t> meeting of the SCCR.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live in a world with radically unequal distribution of educational and research resources. A recent publication, for example, documented</a:t>
            </a:r>
            <a:r>
              <a:rPr lang="en-US" baseline="0" dirty="0" smtClean="0"/>
              <a:t> the radical inequality in access to library holdings. A mid tier law school in t he US for example, has over 10 times as many books per student that the top law school in India.</a:t>
            </a:r>
          </a:p>
          <a:p>
            <a:endParaRPr lang="en-US" baseline="0" dirty="0" smtClean="0"/>
          </a:p>
          <a:p>
            <a:r>
              <a:rPr lang="en-US" baseline="0" dirty="0" smtClean="0"/>
              <a:t>One response may be that developing countries should buy more books. But the public </a:t>
            </a:r>
            <a:r>
              <a:rPr lang="en-US" baseline="0" dirty="0" err="1" smtClean="0"/>
              <a:t>fisc</a:t>
            </a:r>
            <a:r>
              <a:rPr lang="en-US" baseline="0" dirty="0" smtClean="0"/>
              <a:t> is not the only tool at he disposal of countries to promote access to knowledge. Copyright law is another. </a:t>
            </a:r>
            <a:endParaRPr lang="en-US" dirty="0"/>
          </a:p>
        </p:txBody>
      </p:sp>
      <p:sp>
        <p:nvSpPr>
          <p:cNvPr id="4" name="Slide Number Placeholder 3"/>
          <p:cNvSpPr>
            <a:spLocks noGrp="1"/>
          </p:cNvSpPr>
          <p:nvPr>
            <p:ph type="sldNum" sz="quarter" idx="10"/>
          </p:nvPr>
        </p:nvSpPr>
        <p:spPr/>
        <p:txBody>
          <a:bodyPr/>
          <a:lstStyle/>
          <a:p>
            <a:fld id="{76A0E372-430E-A24F-9C4C-1C9F8CFF3825}" type="slidenum">
              <a:rPr lang="en-US" smtClean="0"/>
              <a:t>2</a:t>
            </a:fld>
            <a:endParaRPr lang="en-US"/>
          </a:p>
        </p:txBody>
      </p:sp>
    </p:spTree>
    <p:extLst>
      <p:ext uri="{BB962C8B-B14F-4D97-AF65-F5344CB8AC3E}">
        <p14:creationId xmlns:p14="http://schemas.microsoft.com/office/powerpoint/2010/main" val="3705673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balance between the interests of authors and the general</a:t>
            </a:r>
            <a:r>
              <a:rPr lang="en-US" baseline="0" dirty="0" smtClean="0"/>
              <a:t> public were later explicitly addressed in human rights law. On the one hand, Article 27 of the UDHR requires that states act to protect the rights of authors to moral and material interests in their creations. On the other hand, states have duties as well to ensure that the public benefits from science and has freedom to receive and impart information ands to education. </a:t>
            </a:r>
            <a:endParaRPr lang="en-US" dirty="0"/>
          </a:p>
        </p:txBody>
      </p:sp>
      <p:sp>
        <p:nvSpPr>
          <p:cNvPr id="4" name="Slide Number Placeholder 3"/>
          <p:cNvSpPr>
            <a:spLocks noGrp="1"/>
          </p:cNvSpPr>
          <p:nvPr>
            <p:ph type="sldNum" sz="quarter" idx="10"/>
          </p:nvPr>
        </p:nvSpPr>
        <p:spPr/>
        <p:txBody>
          <a:bodyPr/>
          <a:lstStyle/>
          <a:p>
            <a:fld id="{76A0E372-430E-A24F-9C4C-1C9F8CFF3825}" type="slidenum">
              <a:rPr lang="en-US" smtClean="0"/>
              <a:t>3</a:t>
            </a:fld>
            <a:endParaRPr lang="en-US"/>
          </a:p>
        </p:txBody>
      </p:sp>
    </p:spTree>
    <p:extLst>
      <p:ext uri="{BB962C8B-B14F-4D97-AF65-F5344CB8AC3E}">
        <p14:creationId xmlns:p14="http://schemas.microsoft.com/office/powerpoint/2010/main" val="1334323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PIJIP we have been producing academic</a:t>
            </a:r>
            <a:r>
              <a:rPr lang="en-US" baseline="0" dirty="0" smtClean="0"/>
              <a:t> work that describes the rights to freedom of information and to benefit from science as constituting what can be called the right to research. That is – governments have duties to protect authors on the one side. But also to facilitate research uses of works on the other. </a:t>
            </a:r>
            <a:endParaRPr lang="en-US" dirty="0"/>
          </a:p>
        </p:txBody>
      </p:sp>
      <p:sp>
        <p:nvSpPr>
          <p:cNvPr id="4" name="Slide Number Placeholder 3"/>
          <p:cNvSpPr>
            <a:spLocks noGrp="1"/>
          </p:cNvSpPr>
          <p:nvPr>
            <p:ph type="sldNum" sz="quarter" idx="10"/>
          </p:nvPr>
        </p:nvSpPr>
        <p:spPr/>
        <p:txBody>
          <a:bodyPr/>
          <a:lstStyle/>
          <a:p>
            <a:fld id="{76A0E372-430E-A24F-9C4C-1C9F8CFF3825}" type="slidenum">
              <a:rPr lang="en-US" smtClean="0"/>
              <a:t>4</a:t>
            </a:fld>
            <a:endParaRPr lang="en-US"/>
          </a:p>
        </p:txBody>
      </p:sp>
    </p:spTree>
    <p:extLst>
      <p:ext uri="{BB962C8B-B14F-4D97-AF65-F5344CB8AC3E}">
        <p14:creationId xmlns:p14="http://schemas.microsoft.com/office/powerpoint/2010/main" val="1931362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Copyright has always promoted the balance that human rights requires by on the one hand granting authors certain rights to reproduce and sell their works in markets and on the other hand protecting important public interest uses from those exclusive rights. </a:t>
            </a:r>
          </a:p>
          <a:p>
            <a:endParaRPr lang="en-US" baseline="0" dirty="0" smtClean="0"/>
          </a:p>
          <a:p>
            <a:r>
              <a:rPr lang="en-US" baseline="0" dirty="0" smtClean="0"/>
              <a:t>In the original 1886 version of the Berne convention two essential public interests were mentioned – educational and scientific purposes. </a:t>
            </a:r>
          </a:p>
          <a:p>
            <a:endParaRPr lang="en-US" baseline="0" dirty="0" smtClean="0"/>
          </a:p>
          <a:p>
            <a:r>
              <a:rPr lang="en-US" baseline="0" dirty="0" smtClean="0"/>
              <a:t> </a:t>
            </a:r>
            <a:endParaRPr lang="en-US" baseline="0" dirty="0" smtClean="0"/>
          </a:p>
        </p:txBody>
      </p:sp>
      <p:sp>
        <p:nvSpPr>
          <p:cNvPr id="4" name="Slide Number Placeholder 3"/>
          <p:cNvSpPr>
            <a:spLocks noGrp="1"/>
          </p:cNvSpPr>
          <p:nvPr>
            <p:ph type="sldNum" sz="quarter" idx="10"/>
          </p:nvPr>
        </p:nvSpPr>
        <p:spPr/>
        <p:txBody>
          <a:bodyPr/>
          <a:lstStyle/>
          <a:p>
            <a:fld id="{76A0E372-430E-A24F-9C4C-1C9F8CFF3825}" type="slidenum">
              <a:rPr lang="en-US" smtClean="0"/>
              <a:t>6</a:t>
            </a:fld>
            <a:endParaRPr lang="en-US"/>
          </a:p>
        </p:txBody>
      </p:sp>
    </p:spTree>
    <p:extLst>
      <p:ext uri="{BB962C8B-B14F-4D97-AF65-F5344CB8AC3E}">
        <p14:creationId xmlns:p14="http://schemas.microsoft.com/office/powerpoint/2010/main" val="4284535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research at PIJIP shows that today nearly every copyright law in the world protects rights to research uses in some way. But there is much variation in how extensive those protections are. </a:t>
            </a:r>
            <a:endParaRPr lang="en-US" dirty="0"/>
          </a:p>
        </p:txBody>
      </p:sp>
      <p:sp>
        <p:nvSpPr>
          <p:cNvPr id="4" name="Slide Number Placeholder 3"/>
          <p:cNvSpPr>
            <a:spLocks noGrp="1"/>
          </p:cNvSpPr>
          <p:nvPr>
            <p:ph type="sldNum" sz="quarter" idx="10"/>
          </p:nvPr>
        </p:nvSpPr>
        <p:spPr/>
        <p:txBody>
          <a:bodyPr/>
          <a:lstStyle/>
          <a:p>
            <a:fld id="{76A0E372-430E-A24F-9C4C-1C9F8CFF3825}" type="slidenum">
              <a:rPr lang="en-US" smtClean="0"/>
              <a:t>7</a:t>
            </a:fld>
            <a:endParaRPr lang="en-US"/>
          </a:p>
        </p:txBody>
      </p:sp>
    </p:spTree>
    <p:extLst>
      <p:ext uri="{BB962C8B-B14F-4D97-AF65-F5344CB8AC3E}">
        <p14:creationId xmlns:p14="http://schemas.microsoft.com/office/powerpoint/2010/main" val="2014197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map, from</a:t>
            </a:r>
            <a:r>
              <a:rPr lang="en-US" baseline="0" dirty="0" smtClean="0"/>
              <a:t> our science magazine article, measures whether the research exceptions in laws around the world are what we call “open.” We define open exceptions as those are open to any protected use (reproduction, communication, etc.), of any protected work, by any user for a research purpose.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76A0E372-430E-A24F-9C4C-1C9F8CFF3825}" type="slidenum">
              <a:rPr lang="en-US" smtClean="0"/>
              <a:t>8</a:t>
            </a:fld>
            <a:endParaRPr lang="en-US"/>
          </a:p>
        </p:txBody>
      </p:sp>
    </p:spTree>
    <p:extLst>
      <p:ext uri="{BB962C8B-B14F-4D97-AF65-F5344CB8AC3E}">
        <p14:creationId xmlns:p14="http://schemas.microsoft.com/office/powerpoint/2010/main" val="4023774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categorize Kenya as an</a:t>
            </a:r>
            <a:r>
              <a:rPr lang="en-US" baseline="0" dirty="0" smtClean="0"/>
              <a:t> open exception for research uses in our mapping because of its fair dealing exception. </a:t>
            </a:r>
          </a:p>
          <a:p>
            <a:r>
              <a:rPr lang="en-US" baseline="0" dirty="0" smtClean="0"/>
              <a:t>Open to all acts, with all works, by users, for purposes including scientific research. </a:t>
            </a:r>
            <a:endParaRPr lang="en-US" dirty="0"/>
          </a:p>
        </p:txBody>
      </p:sp>
      <p:sp>
        <p:nvSpPr>
          <p:cNvPr id="4" name="Slide Number Placeholder 3"/>
          <p:cNvSpPr>
            <a:spLocks noGrp="1"/>
          </p:cNvSpPr>
          <p:nvPr>
            <p:ph type="sldNum" sz="quarter" idx="10"/>
          </p:nvPr>
        </p:nvSpPr>
        <p:spPr/>
        <p:txBody>
          <a:bodyPr/>
          <a:lstStyle/>
          <a:p>
            <a:fld id="{76A0E372-430E-A24F-9C4C-1C9F8CFF3825}" type="slidenum">
              <a:rPr lang="en-US" smtClean="0"/>
              <a:t>9</a:t>
            </a:fld>
            <a:endParaRPr lang="en-US"/>
          </a:p>
        </p:txBody>
      </p:sp>
    </p:spTree>
    <p:extLst>
      <p:ext uri="{BB962C8B-B14F-4D97-AF65-F5344CB8AC3E}">
        <p14:creationId xmlns:p14="http://schemas.microsoft.com/office/powerpoint/2010/main" val="3970244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308318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343674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392204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2533181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3876489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212233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2396852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318544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1325910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283032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192FAF-F6BA-45D4-9346-C1C3D0E3F648}" type="datetimeFigureOut">
              <a:rPr lang="en-US" smtClean="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018395-37AE-4DB9-BD0A-C4CD84693572}" type="slidenum">
              <a:rPr lang="en-US" smtClean="0"/>
              <a:t>‹#›</a:t>
            </a:fld>
            <a:endParaRPr lang="en-US" dirty="0"/>
          </a:p>
        </p:txBody>
      </p:sp>
    </p:spTree>
    <p:extLst>
      <p:ext uri="{BB962C8B-B14F-4D97-AF65-F5344CB8AC3E}">
        <p14:creationId xmlns:p14="http://schemas.microsoft.com/office/powerpoint/2010/main" val="4231667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92FAF-F6BA-45D4-9346-C1C3D0E3F648}" type="datetimeFigureOut">
              <a:rPr lang="en-US" smtClean="0"/>
              <a:t>4/24/2023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18395-37AE-4DB9-BD0A-C4CD84693572}" type="slidenum">
              <a:rPr lang="en-US" smtClean="0"/>
              <a:t>‹#›</a:t>
            </a:fld>
            <a:endParaRPr lang="en-US" dirty="0"/>
          </a:p>
        </p:txBody>
      </p:sp>
    </p:spTree>
    <p:extLst>
      <p:ext uri="{BB962C8B-B14F-4D97-AF65-F5344CB8AC3E}">
        <p14:creationId xmlns:p14="http://schemas.microsoft.com/office/powerpoint/2010/main" val="270898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ctrTitle"/>
          </p:nvPr>
        </p:nvSpPr>
        <p:spPr>
          <a:xfrm>
            <a:off x="812800" y="3352800"/>
            <a:ext cx="10363200" cy="1470025"/>
          </a:xfrm>
        </p:spPr>
        <p:txBody>
          <a:bodyPr>
            <a:normAutofit/>
          </a:bodyPr>
          <a:lstStyle/>
          <a:p>
            <a:r>
              <a:rPr lang="en-US" sz="4000" dirty="0" smtClean="0">
                <a:latin typeface="Arial" charset="0"/>
                <a:ea typeface="MS PGothic" charset="0"/>
              </a:rPr>
              <a:t>Right to Research &amp; Comparative Copyright Limitations </a:t>
            </a:r>
            <a:r>
              <a:rPr lang="en-US" sz="4000" dirty="0" smtClean="0">
                <a:latin typeface="Arial" charset="0"/>
                <a:ea typeface="MS PGothic" charset="0"/>
              </a:rPr>
              <a:t>and Exceptions</a:t>
            </a:r>
            <a:endParaRPr lang="en-US" sz="4000" dirty="0">
              <a:latin typeface="Arial" charset="0"/>
              <a:ea typeface="MS PGothic" charset="0"/>
            </a:endParaRPr>
          </a:p>
        </p:txBody>
      </p:sp>
      <p:sp>
        <p:nvSpPr>
          <p:cNvPr id="28674" name="Rectangle 3"/>
          <p:cNvSpPr>
            <a:spLocks noGrp="1" noChangeArrowheads="1"/>
          </p:cNvSpPr>
          <p:nvPr>
            <p:ph type="subTitle" idx="1"/>
          </p:nvPr>
        </p:nvSpPr>
        <p:spPr>
          <a:xfrm>
            <a:off x="304800" y="4953000"/>
            <a:ext cx="11480800" cy="1730622"/>
          </a:xfrm>
        </p:spPr>
        <p:txBody>
          <a:bodyPr>
            <a:normAutofit/>
          </a:bodyPr>
          <a:lstStyle/>
          <a:p>
            <a:pPr>
              <a:lnSpc>
                <a:spcPct val="80000"/>
              </a:lnSpc>
              <a:buFont typeface="Wingdings" charset="0"/>
              <a:buNone/>
            </a:pPr>
            <a:endParaRPr lang="en-US" sz="2000" dirty="0">
              <a:latin typeface="Arial" charset="0"/>
              <a:ea typeface="MS PGothic" charset="0"/>
            </a:endParaRPr>
          </a:p>
          <a:p>
            <a:pPr>
              <a:lnSpc>
                <a:spcPct val="80000"/>
              </a:lnSpc>
              <a:buFont typeface="Wingdings" charset="0"/>
              <a:buNone/>
            </a:pPr>
            <a:r>
              <a:rPr lang="en-US" sz="2000" dirty="0" smtClean="0">
                <a:latin typeface="Arial" charset="0"/>
                <a:ea typeface="MS PGothic" charset="0"/>
              </a:rPr>
              <a:t>Sean </a:t>
            </a:r>
            <a:r>
              <a:rPr lang="en-US" sz="2000" dirty="0">
                <a:latin typeface="Arial" charset="0"/>
                <a:ea typeface="MS PGothic" charset="0"/>
              </a:rPr>
              <a:t>Flynn, American University Washington College of Law</a:t>
            </a:r>
          </a:p>
          <a:p>
            <a:pPr>
              <a:lnSpc>
                <a:spcPct val="80000"/>
              </a:lnSpc>
              <a:buFont typeface="Wingdings" charset="0"/>
              <a:buNone/>
            </a:pPr>
            <a:r>
              <a:rPr lang="en-US" sz="2000" dirty="0">
                <a:latin typeface="Arial" charset="0"/>
                <a:ea typeface="MS PGothic" charset="0"/>
              </a:rPr>
              <a:t>(CC) (BY)</a:t>
            </a:r>
          </a:p>
        </p:txBody>
      </p:sp>
      <p:pic>
        <p:nvPicPr>
          <p:cNvPr id="410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4090" y="5"/>
            <a:ext cx="5584692" cy="26143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6731818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Possible improvements</a:t>
            </a:r>
            <a:endParaRPr lang="en-US" dirty="0"/>
          </a:p>
        </p:txBody>
      </p:sp>
      <p:sp>
        <p:nvSpPr>
          <p:cNvPr id="3" name="Content Placeholder 2"/>
          <p:cNvSpPr>
            <a:spLocks noGrp="1"/>
          </p:cNvSpPr>
          <p:nvPr>
            <p:ph idx="1"/>
          </p:nvPr>
        </p:nvSpPr>
        <p:spPr/>
        <p:txBody>
          <a:bodyPr/>
          <a:lstStyle/>
          <a:p>
            <a:r>
              <a:rPr lang="en-US" dirty="0" smtClean="0"/>
              <a:t>Define “scientific” research</a:t>
            </a:r>
          </a:p>
          <a:p>
            <a:r>
              <a:rPr lang="en-US" dirty="0" smtClean="0"/>
              <a:t>Expressly include computational research</a:t>
            </a:r>
          </a:p>
          <a:p>
            <a:r>
              <a:rPr lang="en-US" dirty="0" smtClean="0"/>
              <a:t>Protect from contract override</a:t>
            </a:r>
          </a:p>
          <a:p>
            <a:r>
              <a:rPr lang="en-US" dirty="0" smtClean="0"/>
              <a:t>Open fair dealing to all purposes (“such as”)</a:t>
            </a:r>
          </a:p>
        </p:txBody>
      </p:sp>
    </p:spTree>
    <p:extLst>
      <p:ext uri="{BB962C8B-B14F-4D97-AF65-F5344CB8AC3E}">
        <p14:creationId xmlns:p14="http://schemas.microsoft.com/office/powerpoint/2010/main" val="114461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964571" y="121024"/>
            <a:ext cx="7999699" cy="5429717"/>
          </a:xfrm>
          <a:prstGeom prst="rect">
            <a:avLst/>
          </a:prstGeom>
        </p:spPr>
      </p:pic>
      <p:sp>
        <p:nvSpPr>
          <p:cNvPr id="5" name="Rectangle 4"/>
          <p:cNvSpPr/>
          <p:nvPr/>
        </p:nvSpPr>
        <p:spPr>
          <a:xfrm>
            <a:off x="5964420" y="5989330"/>
            <a:ext cx="6096000" cy="553998"/>
          </a:xfrm>
          <a:prstGeom prst="rect">
            <a:avLst/>
          </a:prstGeom>
        </p:spPr>
        <p:txBody>
          <a:bodyPr>
            <a:spAutoFit/>
          </a:bodyPr>
          <a:lstStyle/>
          <a:p>
            <a:r>
              <a:rPr lang="en-US" dirty="0">
                <a:solidFill>
                  <a:srgbClr val="2D5296"/>
                </a:solidFill>
                <a:latin typeface="AAAAAB+TimesNewRomanPSMT"/>
              </a:rPr>
              <a:t>Controlled Lending by Public Libraries Under Indian Law </a:t>
            </a:r>
            <a:r>
              <a:rPr lang="en-US" sz="1200" i="1" dirty="0">
                <a:solidFill>
                  <a:srgbClr val="2D5296"/>
                </a:solidFill>
                <a:latin typeface="AAAAAC+TimesNewRomanPS-ItalicMT"/>
              </a:rPr>
              <a:t>Lawrence Liang and Carl Malamud </a:t>
            </a:r>
            <a:endParaRPr lang="en-US" dirty="0"/>
          </a:p>
        </p:txBody>
      </p:sp>
    </p:spTree>
    <p:extLst>
      <p:ext uri="{BB962C8B-B14F-4D97-AF65-F5344CB8AC3E}">
        <p14:creationId xmlns:p14="http://schemas.microsoft.com/office/powerpoint/2010/main" val="1231361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9953" y="323654"/>
            <a:ext cx="11033760" cy="6555641"/>
          </a:xfrm>
          <a:prstGeom prst="rect">
            <a:avLst/>
          </a:prstGeom>
        </p:spPr>
        <p:txBody>
          <a:bodyPr wrap="square">
            <a:spAutoFit/>
          </a:bodyPr>
          <a:lstStyle/>
          <a:p>
            <a:r>
              <a:rPr lang="en-US" sz="2400" dirty="0" smtClean="0"/>
              <a:t>States have duties to “respect,” “protect,” and “fulfill” human rights, including:</a:t>
            </a:r>
          </a:p>
          <a:p>
            <a:endParaRPr lang="en-US" sz="2400" dirty="0"/>
          </a:p>
          <a:p>
            <a:r>
              <a:rPr lang="en-US" sz="2400" dirty="0" smtClean="0"/>
              <a:t>Article </a:t>
            </a:r>
            <a:r>
              <a:rPr lang="en-US" sz="2400" dirty="0"/>
              <a:t>19 Everyone has the right</a:t>
            </a:r>
            <a:r>
              <a:rPr lang="en-US" sz="2400" b="1" dirty="0"/>
              <a:t> to freedom of opinion and expression</a:t>
            </a:r>
            <a:r>
              <a:rPr lang="en-US" sz="2400" dirty="0"/>
              <a:t>; this right includes freedom to hold opinions without interference and to seek, receive and impart information and ideas through any media and regardless of frontiers. </a:t>
            </a:r>
            <a:endParaRPr lang="en-US" sz="2400" dirty="0" smtClean="0"/>
          </a:p>
          <a:p>
            <a:endParaRPr lang="en-US" sz="2400" dirty="0"/>
          </a:p>
          <a:p>
            <a:r>
              <a:rPr lang="en-US" sz="2400" dirty="0"/>
              <a:t>Article 26 1. Everyone has the right </a:t>
            </a:r>
            <a:r>
              <a:rPr lang="en-US" sz="2400" b="1" dirty="0"/>
              <a:t>to education</a:t>
            </a:r>
            <a:r>
              <a:rPr lang="en-US" sz="2400" dirty="0"/>
              <a:t>. </a:t>
            </a:r>
            <a:r>
              <a:rPr lang="en-US" sz="2400" dirty="0" smtClean="0"/>
              <a:t>…</a:t>
            </a:r>
          </a:p>
          <a:p>
            <a:endParaRPr lang="en-US" sz="2400" dirty="0"/>
          </a:p>
          <a:p>
            <a:r>
              <a:rPr lang="en-US" sz="2400" dirty="0"/>
              <a:t>Article 27 </a:t>
            </a:r>
            <a:endParaRPr lang="en-US" sz="2400" dirty="0" smtClean="0"/>
          </a:p>
          <a:p>
            <a:r>
              <a:rPr lang="en-US" sz="2400" dirty="0" smtClean="0"/>
              <a:t>1</a:t>
            </a:r>
            <a:r>
              <a:rPr lang="en-US" sz="2400" dirty="0"/>
              <a:t>. Everyone has the right freely to participate in the cultural life of the community, to enjoy the arts and </a:t>
            </a:r>
            <a:r>
              <a:rPr lang="en-US" sz="2400" b="1" dirty="0"/>
              <a:t>to share in scientific advancement and its benefits</a:t>
            </a:r>
            <a:r>
              <a:rPr lang="en-US" sz="2400" dirty="0"/>
              <a:t>. </a:t>
            </a:r>
            <a:endParaRPr lang="en-US" sz="2400" dirty="0" smtClean="0"/>
          </a:p>
          <a:p>
            <a:endParaRPr lang="en-US" sz="2400" dirty="0"/>
          </a:p>
          <a:p>
            <a:r>
              <a:rPr lang="en-US" sz="2400" dirty="0" smtClean="0"/>
              <a:t>2</a:t>
            </a:r>
            <a:r>
              <a:rPr lang="en-US" sz="2400" dirty="0"/>
              <a:t>. Everyone has the right </a:t>
            </a:r>
            <a:r>
              <a:rPr lang="en-US" sz="2400" b="1" dirty="0"/>
              <a:t>to the protection of the moral and material interests</a:t>
            </a:r>
            <a:r>
              <a:rPr lang="en-US" sz="2400" dirty="0"/>
              <a:t> resulting from any scientific, literary or artistic production of which he is the author. </a:t>
            </a:r>
            <a:endParaRPr lang="en-US" sz="2400" dirty="0" smtClean="0"/>
          </a:p>
          <a:p>
            <a:endParaRPr lang="en-US" sz="2400" dirty="0"/>
          </a:p>
          <a:p>
            <a:r>
              <a:rPr lang="en-US" sz="2400" dirty="0" smtClean="0"/>
              <a:t>					-UDHR</a:t>
            </a:r>
          </a:p>
          <a:p>
            <a:endParaRPr lang="en-US" dirty="0"/>
          </a:p>
          <a:p>
            <a:endParaRPr lang="en-US" dirty="0"/>
          </a:p>
        </p:txBody>
      </p:sp>
    </p:spTree>
    <p:extLst>
      <p:ext uri="{BB962C8B-B14F-4D97-AF65-F5344CB8AC3E}">
        <p14:creationId xmlns:p14="http://schemas.microsoft.com/office/powerpoint/2010/main" val="471814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411183" y="1045957"/>
            <a:ext cx="5353050" cy="1409700"/>
          </a:xfrm>
          <a:prstGeom prst="rect">
            <a:avLst/>
          </a:prstGeom>
        </p:spPr>
      </p:pic>
      <p:pic>
        <p:nvPicPr>
          <p:cNvPr id="3" name="Picture 2"/>
          <p:cNvPicPr>
            <a:picLocks noChangeAspect="1"/>
          </p:cNvPicPr>
          <p:nvPr/>
        </p:nvPicPr>
        <p:blipFill>
          <a:blip r:embed="rId4"/>
          <a:stretch>
            <a:fillRect/>
          </a:stretch>
        </p:blipFill>
        <p:spPr>
          <a:xfrm>
            <a:off x="3411183" y="3352968"/>
            <a:ext cx="5372100" cy="2066925"/>
          </a:xfrm>
          <a:prstGeom prst="rect">
            <a:avLst/>
          </a:prstGeom>
        </p:spPr>
      </p:pic>
    </p:spTree>
    <p:extLst>
      <p:ext uri="{BB962C8B-B14F-4D97-AF65-F5344CB8AC3E}">
        <p14:creationId xmlns:p14="http://schemas.microsoft.com/office/powerpoint/2010/main" val="118788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1982" y="1367229"/>
            <a:ext cx="8552328" cy="3693319"/>
          </a:xfrm>
          <a:prstGeom prst="rect">
            <a:avLst/>
          </a:prstGeom>
        </p:spPr>
        <p:txBody>
          <a:bodyPr wrap="square">
            <a:spAutoFit/>
          </a:bodyPr>
          <a:lstStyle/>
          <a:p>
            <a:r>
              <a:rPr lang="en-US" b="1" dirty="0">
                <a:solidFill>
                  <a:srgbClr val="000000"/>
                </a:solidFill>
                <a:latin typeface="Roboto"/>
              </a:rPr>
              <a:t>Respect</a:t>
            </a:r>
          </a:p>
          <a:p>
            <a:r>
              <a:rPr lang="en-US" dirty="0" smtClean="0">
                <a:latin typeface="Roboto"/>
              </a:rPr>
              <a:t>“States </a:t>
            </a:r>
            <a:r>
              <a:rPr lang="en-US" dirty="0">
                <a:latin typeface="Roboto"/>
              </a:rPr>
              <a:t>must refrain from interfering directly or indirectly with your rights</a:t>
            </a:r>
            <a:r>
              <a:rPr lang="en-US" dirty="0" smtClean="0">
                <a:latin typeface="Roboto"/>
              </a:rPr>
              <a:t>.”</a:t>
            </a:r>
          </a:p>
          <a:p>
            <a:endParaRPr lang="en-US" dirty="0">
              <a:latin typeface="Roboto"/>
            </a:endParaRPr>
          </a:p>
          <a:p>
            <a:r>
              <a:rPr lang="en-US" b="1" dirty="0" smtClean="0">
                <a:solidFill>
                  <a:srgbClr val="000000"/>
                </a:solidFill>
                <a:latin typeface="Roboto"/>
              </a:rPr>
              <a:t>Protect</a:t>
            </a:r>
            <a:endParaRPr lang="en-US" b="1" dirty="0">
              <a:solidFill>
                <a:srgbClr val="000000"/>
              </a:solidFill>
              <a:latin typeface="Roboto"/>
            </a:endParaRPr>
          </a:p>
          <a:p>
            <a:r>
              <a:rPr lang="en-US" dirty="0" smtClean="0">
                <a:latin typeface="Roboto"/>
              </a:rPr>
              <a:t>“States </a:t>
            </a:r>
            <a:r>
              <a:rPr lang="en-US" dirty="0">
                <a:latin typeface="Roboto"/>
              </a:rPr>
              <a:t>must take measures to make sure that others, such as businesses, political groups or other people do not interfere with your rights</a:t>
            </a:r>
            <a:r>
              <a:rPr lang="en-US" dirty="0" smtClean="0">
                <a:latin typeface="Roboto"/>
              </a:rPr>
              <a:t>.”</a:t>
            </a:r>
          </a:p>
          <a:p>
            <a:endParaRPr lang="en-US" dirty="0">
              <a:latin typeface="Roboto"/>
            </a:endParaRPr>
          </a:p>
          <a:p>
            <a:r>
              <a:rPr lang="en-US" b="1" dirty="0" smtClean="0">
                <a:solidFill>
                  <a:srgbClr val="000000"/>
                </a:solidFill>
                <a:latin typeface="Roboto"/>
              </a:rPr>
              <a:t>Fulfil</a:t>
            </a:r>
            <a:endParaRPr lang="en-US" b="1" dirty="0">
              <a:solidFill>
                <a:srgbClr val="000000"/>
              </a:solidFill>
              <a:latin typeface="Roboto"/>
            </a:endParaRPr>
          </a:p>
          <a:p>
            <a:r>
              <a:rPr lang="en-US" dirty="0" smtClean="0">
                <a:latin typeface="Roboto"/>
              </a:rPr>
              <a:t>“States </a:t>
            </a:r>
            <a:r>
              <a:rPr lang="en-US" dirty="0">
                <a:latin typeface="Roboto"/>
              </a:rPr>
              <a:t>must take steps to realize rights</a:t>
            </a:r>
            <a:r>
              <a:rPr lang="en-US" dirty="0" smtClean="0">
                <a:latin typeface="Roboto"/>
              </a:rPr>
              <a:t>.”</a:t>
            </a:r>
          </a:p>
          <a:p>
            <a:endParaRPr lang="en-US" b="0" i="0" dirty="0">
              <a:effectLst/>
              <a:latin typeface="Roboto"/>
            </a:endParaRPr>
          </a:p>
          <a:p>
            <a:r>
              <a:rPr lang="en-US" b="1" dirty="0" smtClean="0">
                <a:latin typeface="Roboto"/>
              </a:rPr>
              <a:t>Justification</a:t>
            </a:r>
          </a:p>
          <a:p>
            <a:r>
              <a:rPr lang="en-US" b="0" i="0" dirty="0" smtClean="0">
                <a:effectLst/>
                <a:latin typeface="Roboto"/>
              </a:rPr>
              <a:t>Any limit to rights must be narrowly tailored and promote an important government interest. </a:t>
            </a:r>
            <a:endParaRPr lang="en-US" b="0" i="0" dirty="0">
              <a:effectLst/>
              <a:latin typeface="Roboto"/>
            </a:endParaRPr>
          </a:p>
        </p:txBody>
      </p:sp>
    </p:spTree>
    <p:extLst>
      <p:ext uri="{BB962C8B-B14F-4D97-AF65-F5344CB8AC3E}">
        <p14:creationId xmlns:p14="http://schemas.microsoft.com/office/powerpoint/2010/main" val="1803371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02584" y="967580"/>
            <a:ext cx="11106150" cy="3105150"/>
          </a:xfrm>
          <a:prstGeom prst="rect">
            <a:avLst/>
          </a:prstGeom>
        </p:spPr>
      </p:pic>
      <p:sp>
        <p:nvSpPr>
          <p:cNvPr id="5" name="Rectangle 4"/>
          <p:cNvSpPr/>
          <p:nvPr/>
        </p:nvSpPr>
        <p:spPr>
          <a:xfrm>
            <a:off x="502583" y="4599809"/>
            <a:ext cx="11106151" cy="1384995"/>
          </a:xfrm>
          <a:prstGeom prst="rect">
            <a:avLst/>
          </a:prstGeom>
        </p:spPr>
        <p:txBody>
          <a:bodyPr wrap="square">
            <a:spAutoFit/>
          </a:bodyPr>
          <a:lstStyle/>
          <a:p>
            <a:r>
              <a:rPr lang="en-US" sz="2800" dirty="0" smtClean="0"/>
              <a:t>“the </a:t>
            </a:r>
            <a:r>
              <a:rPr lang="en-US" sz="2800" dirty="0"/>
              <a:t>liberty of extracting portions from literary or artistic works for use in publications destined for educational or scientific purposes, or for </a:t>
            </a:r>
            <a:r>
              <a:rPr lang="en-US" sz="2800" dirty="0" smtClean="0"/>
              <a:t>chrestomathies, is reserved to the legislature”</a:t>
            </a:r>
            <a:endParaRPr lang="en-US" sz="2800" dirty="0"/>
          </a:p>
        </p:txBody>
      </p:sp>
      <p:sp>
        <p:nvSpPr>
          <p:cNvPr id="3" name="TextBox 2"/>
          <p:cNvSpPr txBox="1"/>
          <p:nvPr/>
        </p:nvSpPr>
        <p:spPr>
          <a:xfrm>
            <a:off x="3199107" y="143192"/>
            <a:ext cx="5713102" cy="523220"/>
          </a:xfrm>
          <a:prstGeom prst="rect">
            <a:avLst/>
          </a:prstGeom>
          <a:noFill/>
        </p:spPr>
        <p:txBody>
          <a:bodyPr wrap="none" rtlCol="0">
            <a:spAutoFit/>
          </a:bodyPr>
          <a:lstStyle/>
          <a:p>
            <a:r>
              <a:rPr lang="en-US" sz="2800" b="1" dirty="0" smtClean="0"/>
              <a:t>Berne Convention, Original Text 1886</a:t>
            </a:r>
            <a:endParaRPr lang="en-US" sz="2800" b="1" dirty="0"/>
          </a:p>
        </p:txBody>
      </p:sp>
    </p:spTree>
    <p:extLst>
      <p:ext uri="{BB962C8B-B14F-4D97-AF65-F5344CB8AC3E}">
        <p14:creationId xmlns:p14="http://schemas.microsoft.com/office/powerpoint/2010/main" val="2951301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638817" y="301214"/>
            <a:ext cx="6558971" cy="2190249"/>
          </a:xfrm>
          <a:prstGeom prst="rect">
            <a:avLst/>
          </a:prstGeom>
        </p:spPr>
      </p:pic>
      <p:pic>
        <p:nvPicPr>
          <p:cNvPr id="3" name="Picture 2"/>
          <p:cNvPicPr>
            <a:picLocks noChangeAspect="1"/>
          </p:cNvPicPr>
          <p:nvPr/>
        </p:nvPicPr>
        <p:blipFill>
          <a:blip r:embed="rId4"/>
          <a:stretch>
            <a:fillRect/>
          </a:stretch>
        </p:blipFill>
        <p:spPr>
          <a:xfrm>
            <a:off x="2638816" y="3087389"/>
            <a:ext cx="6558971" cy="2735201"/>
          </a:xfrm>
          <a:prstGeom prst="rect">
            <a:avLst/>
          </a:prstGeom>
        </p:spPr>
      </p:pic>
    </p:spTree>
    <p:extLst>
      <p:ext uri="{BB962C8B-B14F-4D97-AF65-F5344CB8AC3E}">
        <p14:creationId xmlns:p14="http://schemas.microsoft.com/office/powerpoint/2010/main" val="28253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624137" y="304800"/>
            <a:ext cx="6943725" cy="6248400"/>
          </a:xfrm>
          <a:prstGeom prst="rect">
            <a:avLst/>
          </a:prstGeom>
        </p:spPr>
      </p:pic>
    </p:spTree>
    <p:extLst>
      <p:ext uri="{BB962C8B-B14F-4D97-AF65-F5344CB8AC3E}">
        <p14:creationId xmlns:p14="http://schemas.microsoft.com/office/powerpoint/2010/main" val="839916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8795" y="1141319"/>
            <a:ext cx="9800217" cy="3785652"/>
          </a:xfrm>
          <a:prstGeom prst="rect">
            <a:avLst/>
          </a:prstGeom>
        </p:spPr>
        <p:txBody>
          <a:bodyPr wrap="square">
            <a:spAutoFit/>
          </a:bodyPr>
          <a:lstStyle/>
          <a:p>
            <a:pPr algn="ctr"/>
            <a:r>
              <a:rPr lang="en-US" sz="2400" dirty="0" smtClean="0"/>
              <a:t>Kenya Copyright Act</a:t>
            </a:r>
          </a:p>
          <a:p>
            <a:pPr algn="ctr"/>
            <a:r>
              <a:rPr lang="en-US" sz="2400" dirty="0" smtClean="0"/>
              <a:t>Act No. 20 of 2019</a:t>
            </a:r>
          </a:p>
          <a:p>
            <a:pPr algn="ctr"/>
            <a:endParaRPr lang="en-US" sz="2400" dirty="0"/>
          </a:p>
          <a:p>
            <a:pPr algn="ctr"/>
            <a:r>
              <a:rPr lang="en-US" sz="2400" dirty="0" smtClean="0"/>
              <a:t>SECOND SCHEDULE</a:t>
            </a:r>
          </a:p>
          <a:p>
            <a:pPr algn="ctr"/>
            <a:endParaRPr lang="en-US" sz="2400" dirty="0"/>
          </a:p>
          <a:p>
            <a:pPr marL="342900" indent="-342900">
              <a:buAutoNum type="alphaUcPeriod"/>
            </a:pPr>
            <a:r>
              <a:rPr lang="en-US" sz="2400" dirty="0" smtClean="0"/>
              <a:t>General exceptions and limitations</a:t>
            </a:r>
          </a:p>
          <a:p>
            <a:r>
              <a:rPr lang="en-US" sz="2400" dirty="0" smtClean="0"/>
              <a:t>1. The exclusive rights … shall not include the right to control --- </a:t>
            </a:r>
            <a:endParaRPr lang="en-US" sz="2400" dirty="0"/>
          </a:p>
          <a:p>
            <a:r>
              <a:rPr lang="en-US" sz="2400" dirty="0"/>
              <a:t>(a)	the doing of any of those </a:t>
            </a:r>
            <a:r>
              <a:rPr lang="en-US" sz="2400" b="1" dirty="0"/>
              <a:t>acts by way of fair dealing </a:t>
            </a:r>
            <a:r>
              <a:rPr lang="en-US" sz="2400" dirty="0"/>
              <a:t>for the purposes of </a:t>
            </a:r>
            <a:r>
              <a:rPr lang="en-US" sz="2400" b="1" dirty="0"/>
              <a:t>scientific research</a:t>
            </a:r>
            <a:r>
              <a:rPr lang="en-US" sz="2400" dirty="0"/>
              <a:t>, private use, criticism or review, or the reporting of current events</a:t>
            </a:r>
            <a:r>
              <a:rPr lang="en-US" sz="2400" dirty="0" smtClean="0"/>
              <a:t>;</a:t>
            </a:r>
            <a:endParaRPr lang="en-US" sz="2400" dirty="0"/>
          </a:p>
        </p:txBody>
      </p:sp>
    </p:spTree>
    <p:extLst>
      <p:ext uri="{BB962C8B-B14F-4D97-AF65-F5344CB8AC3E}">
        <p14:creationId xmlns:p14="http://schemas.microsoft.com/office/powerpoint/2010/main" val="1818203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7664</TotalTime>
  <Words>843</Words>
  <Application>Microsoft Office PowerPoint</Application>
  <PresentationFormat>Widescreen</PresentationFormat>
  <Paragraphs>67</Paragraphs>
  <Slides>10</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MS PGothic</vt:lpstr>
      <vt:lpstr>AAAAAB+TimesNewRomanPSMT</vt:lpstr>
      <vt:lpstr>AAAAAC+TimesNewRomanPS-ItalicMT</vt:lpstr>
      <vt:lpstr>Arial</vt:lpstr>
      <vt:lpstr>Calibri</vt:lpstr>
      <vt:lpstr>Calibri Light</vt:lpstr>
      <vt:lpstr>Roboto</vt:lpstr>
      <vt:lpstr>Wingdings</vt:lpstr>
      <vt:lpstr>Office Theme</vt:lpstr>
      <vt:lpstr>Right to Research &amp; Comparative Copyright Limitations and Exceptions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improvements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for Copy Camp</dc:title>
  <dc:creator>Michael Palmedo</dc:creator>
  <cp:lastModifiedBy>Sean Flynn</cp:lastModifiedBy>
  <cp:revision>120</cp:revision>
  <dcterms:created xsi:type="dcterms:W3CDTF">2017-09-26T00:48:37Z</dcterms:created>
  <dcterms:modified xsi:type="dcterms:W3CDTF">2023-04-25T11:33:50Z</dcterms:modified>
</cp:coreProperties>
</file>