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jfif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72" r:id="rId3"/>
    <p:sldId id="273" r:id="rId4"/>
    <p:sldId id="271" r:id="rId5"/>
    <p:sldId id="274" r:id="rId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92" autoAdjust="0"/>
  </p:normalViewPr>
  <p:slideViewPr>
    <p:cSldViewPr>
      <p:cViewPr varScale="1">
        <p:scale>
          <a:sx n="72" d="100"/>
          <a:sy n="72" d="100"/>
        </p:scale>
        <p:origin x="-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459C3-C8F0-4DB2-8EDA-B81125ABCE19}" type="datetimeFigureOut">
              <a:rPr lang="en-US" smtClean="0"/>
              <a:t>17/02/20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9F9BF-EFB6-481A-A38A-8326C93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25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D474B-73BE-48B2-9AFA-ED57DBB70FD9}" type="datetimeFigureOut">
              <a:rPr lang="en-US" smtClean="0"/>
              <a:pPr/>
              <a:t>17/02/20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AC390-682E-4B56-A8FE-E751D0DF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C390-682E-4B56-A8FE-E751D0DF39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3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895600"/>
            <a:ext cx="54864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prezime</a:t>
            </a:r>
            <a:r>
              <a:rPr lang="en-US" dirty="0"/>
              <a:t>, University of Belgrade (Click to edit subtitle style)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828800" y="4419600"/>
            <a:ext cx="5486400" cy="533400"/>
          </a:xfrm>
        </p:spPr>
        <p:txBody>
          <a:bodyPr>
            <a:normAutofit/>
          </a:bodyPr>
          <a:lstStyle>
            <a:lvl1pPr algn="ctr">
              <a:buNone/>
              <a:defRPr sz="2200" baseline="0"/>
            </a:lvl1pPr>
          </a:lstStyle>
          <a:p>
            <a:r>
              <a:rPr lang="en-US" dirty="0" err="1"/>
              <a:t>Doga</a:t>
            </a:r>
            <a:r>
              <a:rPr lang="sr-Latn-CS" dirty="0"/>
              <a:t>đ</a:t>
            </a:r>
            <a:r>
              <a:rPr lang="en-US" dirty="0" err="1"/>
              <a:t>aj</a:t>
            </a:r>
            <a:r>
              <a:rPr lang="en-US" dirty="0"/>
              <a:t>, Datum </a:t>
            </a:r>
            <a:r>
              <a:rPr lang="en-US" dirty="0" err="1"/>
              <a:t>odr</a:t>
            </a:r>
            <a:r>
              <a:rPr lang="sr-Latn-CS" dirty="0"/>
              <a:t>žavanja</a:t>
            </a:r>
          </a:p>
          <a:p>
            <a:r>
              <a:rPr lang="en-US" dirty="0"/>
              <a:t>(Click to edit subtitle style)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EC43-D87A-4E40-AB31-8F5B994BE448}" type="datetimeFigureOut">
              <a:rPr lang="en-US" smtClean="0"/>
              <a:pPr/>
              <a:t>17/02/20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91DE-D270-4975-84BA-309605848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EC43-D87A-4E40-AB31-8F5B994BE448}" type="datetimeFigureOut">
              <a:rPr lang="en-US" smtClean="0"/>
              <a:pPr/>
              <a:t>17/02/20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91DE-D270-4975-84BA-309605848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-152400"/>
            <a:ext cx="6858000" cy="990600"/>
          </a:xfrm>
        </p:spPr>
        <p:txBody>
          <a:bodyPr/>
          <a:lstStyle>
            <a:lvl1pPr algn="r">
              <a:defRPr sz="2400" b="1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slajdu</a:t>
            </a:r>
            <a:r>
              <a:rPr lang="en-US" dirty="0"/>
              <a:t> </a:t>
            </a:r>
            <a:r>
              <a:rPr lang="sr-Latn-CS" dirty="0"/>
              <a:t>(</a:t>
            </a:r>
            <a:r>
              <a:rPr lang="en-US" dirty="0"/>
              <a:t>Click to edit style</a:t>
            </a:r>
            <a:r>
              <a:rPr lang="sr-Latn-C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>
            <a:lvl1pPr>
              <a:buClr>
                <a:srgbClr val="002060"/>
              </a:buClr>
              <a:buSzPct val="125000"/>
              <a:buFont typeface="Arial" pitchFamily="34" charset="0"/>
              <a:buChar char="●"/>
              <a:defRPr sz="1800">
                <a:solidFill>
                  <a:srgbClr val="002060"/>
                </a:solidFill>
              </a:defRPr>
            </a:lvl1pPr>
            <a:lvl2pPr>
              <a:buClr>
                <a:srgbClr val="002060"/>
              </a:buClr>
              <a:buSzPct val="100000"/>
              <a:buFont typeface="Arial" pitchFamily="34" charset="0"/>
              <a:buChar char="●"/>
              <a:defRPr sz="1800" baseline="0">
                <a:solidFill>
                  <a:srgbClr val="002060"/>
                </a:solidFill>
              </a:defRPr>
            </a:lvl2pPr>
            <a:lvl3pPr>
              <a:buClr>
                <a:srgbClr val="002060"/>
              </a:buClr>
              <a:buSzPct val="100000"/>
              <a:buFont typeface="Arial" pitchFamily="34" charset="0"/>
              <a:buChar char="–"/>
              <a:defRPr sz="1800">
                <a:solidFill>
                  <a:srgbClr val="002060"/>
                </a:solidFill>
              </a:defRPr>
            </a:lvl3pPr>
            <a:lvl4pPr>
              <a:buClr>
                <a:srgbClr val="002060"/>
              </a:buClr>
              <a:buSzPct val="80000"/>
              <a:defRPr sz="1800" i="1">
                <a:solidFill>
                  <a:srgbClr val="002060"/>
                </a:solidFill>
              </a:defRPr>
            </a:lvl4pPr>
            <a:lvl5pPr>
              <a:buClr>
                <a:srgbClr val="002060"/>
              </a:buClr>
              <a:buSzPct val="80000"/>
              <a:buFont typeface="Arial" pitchFamily="34" charset="0"/>
              <a:buChar char="–"/>
              <a:defRPr sz="1800" i="1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text styles  </a:t>
            </a:r>
          </a:p>
          <a:p>
            <a:pPr lvl="1"/>
            <a:r>
              <a:rPr lang="en-US" dirty="0"/>
              <a:t>Click to edit Second level</a:t>
            </a:r>
          </a:p>
          <a:p>
            <a:pPr lvl="2"/>
            <a:r>
              <a:rPr lang="en-US" dirty="0"/>
              <a:t>Click to edit Third level</a:t>
            </a:r>
          </a:p>
          <a:p>
            <a:pPr lvl="3"/>
            <a:r>
              <a:rPr lang="en-US" dirty="0"/>
              <a:t>Click to edit Fourth level</a:t>
            </a:r>
          </a:p>
          <a:p>
            <a:pPr lvl="4"/>
            <a:r>
              <a:rPr lang="en-US" dirty="0"/>
              <a:t>Fifth 5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B4B93ABD-C40B-4671-B0B0-74E7CEFE2D4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EFD763-6B19-4E9F-8A5F-5575DA35F0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34" y="6021288"/>
            <a:ext cx="813698" cy="531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8112F2-F0EA-47E4-9F9D-69839A6A86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73080" y="5921027"/>
            <a:ext cx="914479" cy="6401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EC43-D87A-4E40-AB31-8F5B994BE448}" type="datetimeFigureOut">
              <a:rPr lang="en-US" smtClean="0"/>
              <a:pPr/>
              <a:t>17/02/20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91DE-D270-4975-84BA-309605848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EC43-D87A-4E40-AB31-8F5B994BE448}" type="datetimeFigureOut">
              <a:rPr lang="en-US" smtClean="0"/>
              <a:pPr/>
              <a:t>17/02/20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91DE-D270-4975-84BA-309605848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EC43-D87A-4E40-AB31-8F5B994BE448}" type="datetimeFigureOut">
              <a:rPr lang="en-US" smtClean="0"/>
              <a:pPr/>
              <a:t>17/02/20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91DE-D270-4975-84BA-309605848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EC43-D87A-4E40-AB31-8F5B994BE448}" type="datetimeFigureOut">
              <a:rPr lang="en-US" smtClean="0"/>
              <a:pPr/>
              <a:t>17/02/20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91DE-D270-4975-84BA-309605848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EC43-D87A-4E40-AB31-8F5B994BE448}" type="datetimeFigureOut">
              <a:rPr lang="en-US" smtClean="0"/>
              <a:pPr/>
              <a:t>17/02/20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91DE-D270-4975-84BA-309605848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EC43-D87A-4E40-AB31-8F5B994BE448}" type="datetimeFigureOut">
              <a:rPr lang="en-US" smtClean="0"/>
              <a:pPr/>
              <a:t>17/02/20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91DE-D270-4975-84BA-309605848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EC43-D87A-4E40-AB31-8F5B994BE448}" type="datetimeFigureOut">
              <a:rPr lang="en-US" smtClean="0"/>
              <a:pPr/>
              <a:t>17/02/20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91DE-D270-4975-84BA-309605848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8EC43-D87A-4E40-AB31-8F5B994BE448}" type="datetimeFigureOut">
              <a:rPr lang="en-US" smtClean="0"/>
              <a:pPr/>
              <a:t>17/02/20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391DE-D270-4975-84BA-309605848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fi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323528" y="1484784"/>
            <a:ext cx="8208912" cy="2232248"/>
          </a:xfrm>
        </p:spPr>
        <p:txBody>
          <a:bodyPr>
            <a:normAutofit fontScale="90000"/>
          </a:bodyPr>
          <a:lstStyle/>
          <a:p>
            <a:r>
              <a:rPr lang="x-none" dirty="0"/>
              <a:t/>
            </a:r>
            <a:br>
              <a:rPr lang="x-none" dirty="0"/>
            </a:br>
            <a:r>
              <a:rPr lang="en-GB" dirty="0">
                <a:solidFill>
                  <a:srgbClr val="002060"/>
                </a:solidFill>
              </a:rPr>
              <a:t>Enrich your </a:t>
            </a:r>
            <a:r>
              <a:rPr lang="en-GB" dirty="0" err="1">
                <a:solidFill>
                  <a:srgbClr val="002060"/>
                </a:solidFill>
              </a:rPr>
              <a:t>DSpace</a:t>
            </a:r>
            <a:r>
              <a:rPr lang="en-GB" dirty="0">
                <a:solidFill>
                  <a:srgbClr val="002060"/>
                </a:solidFill>
              </a:rPr>
              <a:t> Repository with Customized Tools</a:t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>Case: Serbia</a:t>
            </a:r>
            <a:r>
              <a:rPr lang="en-GB" dirty="0"/>
              <a:t/>
            </a:r>
            <a:br>
              <a:rPr lang="en-GB" dirty="0"/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835696" y="4653136"/>
            <a:ext cx="5760640" cy="864096"/>
          </a:xfrm>
        </p:spPr>
        <p:txBody>
          <a:bodyPr>
            <a:normAutofit fontScale="55000" lnSpcReduction="20000"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Team for Repository Development (TRAP)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Biljana,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Vasilije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Obrad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Milica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 (+3 more)</a:t>
            </a:r>
          </a:p>
          <a:p>
            <a:endParaRPr lang="x-none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February</a:t>
            </a:r>
            <a:r>
              <a:rPr lang="x-none" dirty="0">
                <a:solidFill>
                  <a:schemeClr val="tx2">
                    <a:lumMod val="75000"/>
                  </a:schemeClr>
                </a:solidFill>
              </a:rPr>
              <a:t>, 2020.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806026-97DC-4017-BE08-2061197CC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17032"/>
            <a:ext cx="790265" cy="888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2F312E9-F3A0-47B1-B4CA-D8D1A5E7A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04" y="3728538"/>
            <a:ext cx="944477" cy="864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EEC2F7D-DBEB-4E03-8D3B-AD17C5A5A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463" y="3708670"/>
            <a:ext cx="896004" cy="8960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9AAD72-1056-4BB3-8CB7-A11F544B30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192" y="3717021"/>
            <a:ext cx="895190" cy="8951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D1304-1DB1-4444-AC3A-D59D692E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Serbia – Scientific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F87F0C-4122-463B-B604-97E6AD146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975518"/>
            <a:ext cx="4762872" cy="4906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Few facts: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small scientific community (up to 25000 researchers)</a:t>
            </a:r>
          </a:p>
          <a:p>
            <a:endParaRPr lang="en-GB" dirty="0"/>
          </a:p>
          <a:p>
            <a:r>
              <a:rPr lang="en-GB" dirty="0"/>
              <a:t>participate in </a:t>
            </a:r>
            <a:r>
              <a:rPr lang="en-GB" dirty="0" err="1"/>
              <a:t>cca</a:t>
            </a:r>
            <a:r>
              <a:rPr lang="en-GB" dirty="0"/>
              <a:t> 270 (150 current) EU-</a:t>
            </a:r>
            <a:r>
              <a:rPr lang="en-GB" dirty="0" err="1"/>
              <a:t>H2020</a:t>
            </a:r>
            <a:r>
              <a:rPr lang="en-GB" dirty="0"/>
              <a:t> projects</a:t>
            </a:r>
          </a:p>
          <a:p>
            <a:endParaRPr lang="en-GB" dirty="0"/>
          </a:p>
          <a:p>
            <a:r>
              <a:rPr lang="en-GB" dirty="0"/>
              <a:t>7000 articles/year in </a:t>
            </a:r>
            <a:r>
              <a:rPr lang="en-GB" dirty="0" err="1"/>
              <a:t>WoS</a:t>
            </a:r>
            <a:r>
              <a:rPr lang="en-GB" dirty="0"/>
              <a:t>, 1200 PhD</a:t>
            </a:r>
          </a:p>
          <a:p>
            <a:endParaRPr lang="en-GB" dirty="0"/>
          </a:p>
          <a:p>
            <a:r>
              <a:rPr lang="en-GB" dirty="0"/>
              <a:t>80% of research is funded by the Serbian Government</a:t>
            </a:r>
          </a:p>
          <a:p>
            <a:endParaRPr lang="en-GB" dirty="0"/>
          </a:p>
          <a:p>
            <a:r>
              <a:rPr lang="en-GB" dirty="0"/>
              <a:t>Serbia has  adopted National science policy on July 14th, </a:t>
            </a:r>
            <a:r>
              <a:rPr lang="en-GB" b="1" dirty="0"/>
              <a:t>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1BBAA9-8E9C-41C0-9DC1-8D08A2D2B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07" y="1916832"/>
            <a:ext cx="3571875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2B6420-642A-4957-A498-05C24D88B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293096"/>
            <a:ext cx="2267024" cy="9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2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E64D7-D5CC-4B04-A5CF-C16B1F74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Repozitorization</a:t>
            </a:r>
            <a:r>
              <a:rPr lang="en-GB" dirty="0"/>
              <a:t> of Serbia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B62F27-FC8D-474C-9F60-2182CF8F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06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Program, not funded by the Government (yet:), but by:</a:t>
            </a:r>
          </a:p>
          <a:p>
            <a:pPr lvl="1"/>
            <a:r>
              <a:rPr lang="en-GB" dirty="0"/>
              <a:t>the institutions</a:t>
            </a:r>
          </a:p>
          <a:p>
            <a:pPr lvl="1"/>
            <a:r>
              <a:rPr lang="en-GB" dirty="0"/>
              <a:t>and EU (</a:t>
            </a:r>
            <a:r>
              <a:rPr lang="en-GB" dirty="0" err="1"/>
              <a:t>OpenAIRE</a:t>
            </a:r>
            <a:r>
              <a:rPr lang="en-GB" dirty="0"/>
              <a:t>, </a:t>
            </a:r>
            <a:r>
              <a:rPr lang="en-GB" dirty="0" err="1"/>
              <a:t>NI4OS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Increased visibility of Serbian research outputs</a:t>
            </a:r>
          </a:p>
          <a:p>
            <a:pPr lvl="1"/>
            <a:endParaRPr lang="en-GB" dirty="0"/>
          </a:p>
          <a:p>
            <a:r>
              <a:rPr lang="en-GB" dirty="0"/>
              <a:t>Growing awareness in the local research community about repositories’ potential in enhancing scholarly communication</a:t>
            </a:r>
          </a:p>
          <a:p>
            <a:pPr lvl="1"/>
            <a:endParaRPr lang="en-GB" dirty="0"/>
          </a:p>
          <a:p>
            <a:r>
              <a:rPr lang="en-GB" dirty="0"/>
              <a:t>Integration of repositories in international infrastructures (BASE, CORE, </a:t>
            </a:r>
            <a:r>
              <a:rPr lang="en-GB" dirty="0" err="1"/>
              <a:t>OpenAIRE</a:t>
            </a:r>
            <a:r>
              <a:rPr lang="en-GB" dirty="0"/>
              <a:t>, </a:t>
            </a:r>
            <a:r>
              <a:rPr lang="en-GB" dirty="0" err="1"/>
              <a:t>Unpaywall</a:t>
            </a:r>
            <a:r>
              <a:rPr lang="en-GB" dirty="0"/>
              <a:t> and </a:t>
            </a:r>
            <a:r>
              <a:rPr lang="en-GB" dirty="0" err="1"/>
              <a:t>WorldCat</a:t>
            </a:r>
            <a:r>
              <a:rPr lang="en-GB" dirty="0"/>
              <a:t>); </a:t>
            </a:r>
          </a:p>
          <a:p>
            <a:pPr lvl="1"/>
            <a:endParaRPr lang="en-GB" dirty="0"/>
          </a:p>
          <a:p>
            <a:r>
              <a:rPr lang="en-GB" dirty="0"/>
              <a:t>(modern) Librarians become important (again) because they keep one step ahead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56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7D46A-1A06-4B45-BD5C-153A7369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Dozen of Repositories (growing)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7B6072-62B6-4DA6-B80A-CE9C5BAD7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229"/>
            <a:ext cx="9144000" cy="533154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803A905E-7646-4C01-A70D-7F494D4CB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2776"/>
            <a:ext cx="4978896" cy="15617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900" dirty="0"/>
              <a:t>Institutions key motivations:</a:t>
            </a:r>
          </a:p>
          <a:p>
            <a:r>
              <a:rPr lang="en-GB" b="1" dirty="0"/>
              <a:t>pre-filled </a:t>
            </a:r>
          </a:p>
          <a:p>
            <a:pPr marL="0" indent="0">
              <a:buNone/>
            </a:pPr>
            <a:r>
              <a:rPr lang="en-GB" sz="1900" dirty="0"/>
              <a:t>         </a:t>
            </a:r>
            <a:r>
              <a:rPr lang="en-GB" sz="1700" dirty="0"/>
              <a:t>(with everything we could find)</a:t>
            </a:r>
          </a:p>
          <a:p>
            <a:r>
              <a:rPr lang="en-GB" b="1" dirty="0"/>
              <a:t>connected into the World </a:t>
            </a:r>
          </a:p>
          <a:p>
            <a:pPr marL="0" indent="0">
              <a:buNone/>
            </a:pPr>
            <a:r>
              <a:rPr lang="en-GB" dirty="0"/>
              <a:t>         (interoperability)</a:t>
            </a:r>
          </a:p>
          <a:p>
            <a:r>
              <a:rPr lang="en-GB" b="1" dirty="0"/>
              <a:t>more visibility </a:t>
            </a:r>
          </a:p>
          <a:p>
            <a:pPr marL="0" indent="0">
              <a:buNone/>
            </a:pPr>
            <a:r>
              <a:rPr lang="en-GB" dirty="0"/>
              <a:t>        (Google Scholar)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53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87BF1-9AA5-490D-9164-D4667A5A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Our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B55C03-034E-4FA4-AD30-E042FC22E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7931224" cy="494610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Repository is not just software, it is the whole service</a:t>
            </a:r>
          </a:p>
          <a:p>
            <a:endParaRPr lang="en-GB" dirty="0"/>
          </a:p>
          <a:p>
            <a:r>
              <a:rPr lang="en-GB" dirty="0"/>
              <a:t>customized repository platform based on </a:t>
            </a:r>
            <a:r>
              <a:rPr lang="en-GB" dirty="0" err="1"/>
              <a:t>DSpace</a:t>
            </a:r>
            <a:r>
              <a:rPr lang="en-GB" dirty="0"/>
              <a:t> (ver. 5.10, waiting for ver. 7)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lot of tools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multidisciplinary team:</a:t>
            </a:r>
          </a:p>
          <a:p>
            <a:pPr lvl="1"/>
            <a:r>
              <a:rPr lang="en-GB" dirty="0" err="1"/>
              <a:t>Vasilije</a:t>
            </a:r>
            <a:r>
              <a:rPr lang="en-GB" dirty="0"/>
              <a:t> – IT support (we have +2)</a:t>
            </a:r>
          </a:p>
          <a:p>
            <a:pPr lvl="1"/>
            <a:r>
              <a:rPr lang="en-GB" dirty="0" err="1"/>
              <a:t>Obrad</a:t>
            </a:r>
            <a:r>
              <a:rPr lang="en-GB" dirty="0"/>
              <a:t> – librarian</a:t>
            </a:r>
          </a:p>
          <a:p>
            <a:pPr lvl="1"/>
            <a:r>
              <a:rPr lang="en-GB" dirty="0" err="1"/>
              <a:t>Milica</a:t>
            </a:r>
            <a:r>
              <a:rPr lang="en-GB" dirty="0"/>
              <a:t> – end-user support (and much more)</a:t>
            </a:r>
          </a:p>
          <a:p>
            <a:pPr lvl="1"/>
            <a:r>
              <a:rPr lang="en-GB" dirty="0"/>
              <a:t>+ repository managers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578218-00D4-4368-B56F-0E4FF36AE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51" y="5525594"/>
            <a:ext cx="790265" cy="888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CBF431-FEF9-47C7-99B8-6BAEA0DEC8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59" y="5537100"/>
            <a:ext cx="944477" cy="864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90E4F2B-C817-4D1D-9D0D-8213C7815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918" y="5517232"/>
            <a:ext cx="896004" cy="896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7E1B3F-4517-4644-BB16-DB1CC480F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5517232"/>
            <a:ext cx="895190" cy="89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83851"/>
      </p:ext>
    </p:extLst>
  </p:cSld>
  <p:clrMapOvr>
    <a:masterClrMapping/>
  </p:clrMapOvr>
</p:sld>
</file>

<file path=ppt/theme/theme1.xml><?xml version="1.0" encoding="utf-8"?>
<a:theme xmlns:a="http://schemas.openxmlformats.org/drawingml/2006/main" name="RCUB - H2020 por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RCUB - H2020 portal</Template>
  <TotalTime>944</TotalTime>
  <Words>262</Words>
  <Application>Microsoft Macintosh PowerPoint</Application>
  <PresentationFormat>On-screen Show (4:3)</PresentationFormat>
  <Paragraphs>52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RCUB - H2020 portal</vt:lpstr>
      <vt:lpstr> Enrich your DSpace Repository with Customized Tools Case: Serbia </vt:lpstr>
      <vt:lpstr>Serbia – Scientific Community</vt:lpstr>
      <vt:lpstr>Repozitorization of Serbia </vt:lpstr>
      <vt:lpstr>Dozen of Repositories (growing)</vt:lpstr>
      <vt:lpstr>Our Way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H2020 portal</dc:title>
  <dc:creator>Milan Kuzelka</dc:creator>
  <cp:lastModifiedBy>Jean Fairbairn</cp:lastModifiedBy>
  <cp:revision>81</cp:revision>
  <cp:lastPrinted>2015-01-21T09:53:33Z</cp:lastPrinted>
  <dcterms:created xsi:type="dcterms:W3CDTF">2014-10-14T09:41:33Z</dcterms:created>
  <dcterms:modified xsi:type="dcterms:W3CDTF">2020-02-17T02:56:11Z</dcterms:modified>
</cp:coreProperties>
</file>