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rbel" panose="020B05030202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jg98hCscVxVkquMIoeWgS+sA7W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7"/>
  </p:normalViewPr>
  <p:slideViewPr>
    <p:cSldViewPr snapToGrid="0">
      <p:cViewPr varScale="1">
        <p:scale>
          <a:sx n="132" d="100"/>
          <a:sy n="132" d="100"/>
        </p:scale>
        <p:origin x="22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25631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3285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981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5537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8414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8544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5016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2070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1463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0135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0542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Calibri"/>
                <a:ea typeface="Calibri"/>
                <a:cs typeface="Calibri"/>
                <a:sym typeface="Calibri"/>
              </a:rPr>
              <a:t>Дослідження семітських мов і культур передбачає вивчення мов і культур живих спільнот. У минулому типовою практикою науковців було проводити польові дослідження серед спільнот, а потім публікувати свої роботи у дорогих академічних книжках. Як наслідок, спільноти, чиї культури описували науковці, не могли отримати доступ до цих описів власної культури. Простіше кажучи, це була форма грабунку і вилучення активів, яка приносила користь кар'єрі вчених, але не мала жодної користі для самих спільнот. Публікація у відкритому доступі є вирішенням цієї аморальної практики.</a:t>
            </a:r>
            <a:endParaRPr dirty="0"/>
          </a:p>
        </p:txBody>
      </p:sp>
      <p:sp>
        <p:nvSpPr>
          <p:cNvPr id="174" name="Google Shape;17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912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openbookpublishers.com/ten-years-of-obp-an-interview-with-alessandra-tosi-and-rupert-gatti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oabooks-toolkit.org/Open-acces-for-books/7555171-author-success-stories" TargetMode="External"/><Relationship Id="rId4" Type="http://schemas.openxmlformats.org/officeDocument/2006/relationships/hyperlink" Target="https://openaccessbooksnetwork.hcommons.org/2024/02/20/open-access-book-publishing-a-series-editor-write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61577" y="6117198"/>
            <a:ext cx="2074681" cy="55229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2927475" y="5583356"/>
            <a:ext cx="6337043" cy="672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orbel"/>
              <a:buNone/>
            </a:pPr>
            <a:r>
              <a:rPr lang="en-GB" sz="2800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openbookpublishers.com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2928" y="-1454403"/>
            <a:ext cx="12617259" cy="366070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23996" y="501372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000"/>
              <a:buFont typeface="Corbel"/>
              <a:buNone/>
            </a:pPr>
            <a:r>
              <a:rPr lang="en-GB" sz="3200">
                <a:solidFill>
                  <a:srgbClr val="222222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sym typeface="Corbel"/>
              </a:rPr>
              <a:t>Люсі Барнс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987900" y="2368500"/>
            <a:ext cx="10515600" cy="3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000"/>
              <a:buFont typeface="Corbel"/>
              <a:buNone/>
            </a:pPr>
            <a:r>
              <a:rPr lang="en-GB" sz="6000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Open Book Publishers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6545300" y="4966000"/>
            <a:ext cx="38763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000"/>
              <a:buFont typeface="Corbel"/>
              <a:buNone/>
            </a:pPr>
            <a:endParaRPr sz="32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216310" y="3429006"/>
            <a:ext cx="11819948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400" b="1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В</a:t>
            </a:r>
            <a:r>
              <a:rPr lang="en-GB" sz="3400" b="1" dirty="0" err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идавництво</a:t>
            </a:r>
            <a:r>
              <a:rPr lang="en-GB" sz="3400" b="1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uk-UA" sz="3400" b="1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з місією видання </a:t>
            </a:r>
            <a:r>
              <a:rPr lang="en-GB" sz="3400" b="1" dirty="0" err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книг</a:t>
            </a:r>
            <a:r>
              <a:rPr lang="en-GB" sz="3400" b="1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 з </a:t>
            </a:r>
            <a:r>
              <a:rPr lang="en-GB" sz="3400" b="1" dirty="0" err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відкритим</a:t>
            </a:r>
            <a:r>
              <a:rPr lang="en-GB" sz="3400" b="1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3400" b="1" dirty="0" err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доступом</a:t>
            </a:r>
            <a:endParaRPr sz="3400" b="1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2928" y="-1454403"/>
            <a:ext cx="12617258" cy="3660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/>
          <p:nvPr/>
        </p:nvSpPr>
        <p:spPr>
          <a:xfrm>
            <a:off x="-112102" y="-48840"/>
            <a:ext cx="12430125" cy="6906840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1"/>
          <p:cNvSpPr txBox="1">
            <a:spLocks noGrp="1"/>
          </p:cNvSpPr>
          <p:nvPr>
            <p:ph type="title"/>
          </p:nvPr>
        </p:nvSpPr>
        <p:spPr>
          <a:xfrm>
            <a:off x="4031299" y="187625"/>
            <a:ext cx="3077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rbel"/>
              <a:buNone/>
            </a:pPr>
            <a:r>
              <a:rPr lang="en-GB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Посилання </a:t>
            </a:r>
            <a:endParaRPr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7" name="Google Shape;187;p11"/>
          <p:cNvSpPr/>
          <p:nvPr/>
        </p:nvSpPr>
        <p:spPr>
          <a:xfrm>
            <a:off x="404445" y="1749669"/>
            <a:ext cx="11182271" cy="4062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1"/>
          <p:cNvSpPr txBox="1">
            <a:spLocks noGrp="1"/>
          </p:cNvSpPr>
          <p:nvPr>
            <p:ph type="body" idx="1"/>
          </p:nvPr>
        </p:nvSpPr>
        <p:spPr>
          <a:xfrm>
            <a:off x="845160" y="2000046"/>
            <a:ext cx="10515599" cy="549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2200">
                <a:latin typeface="Corbel"/>
                <a:ea typeface="Corbel"/>
                <a:cs typeface="Corbel"/>
                <a:sym typeface="Corbel"/>
              </a:rPr>
              <a:t>Інтервʼю з Alessandra Tosi та Rupert Gatti, 2018: </a:t>
            </a:r>
            <a:r>
              <a:rPr lang="en-GB" sz="220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https://blogs.openbookpublishers.com/ten-years-of-obp-an-interview-with-alessandra-tosi-and-rupert-gatti/</a:t>
            </a:r>
            <a:r>
              <a:rPr lang="en-GB" sz="2200">
                <a:latin typeface="Corbel"/>
                <a:ea typeface="Corbel"/>
                <a:cs typeface="Corbel"/>
                <a:sym typeface="Corbel"/>
              </a:rPr>
              <a:t> </a:t>
            </a:r>
            <a:br>
              <a:rPr lang="en-GB" sz="2200">
                <a:latin typeface="Corbel"/>
                <a:ea typeface="Corbel"/>
                <a:cs typeface="Corbel"/>
                <a:sym typeface="Corbel"/>
              </a:rPr>
            </a:br>
            <a:endParaRPr sz="2200">
              <a:latin typeface="Corbel"/>
              <a:ea typeface="Corbel"/>
              <a:cs typeface="Corbel"/>
              <a:sym typeface="Corbel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2200">
                <a:latin typeface="Corbel"/>
                <a:ea typeface="Corbel"/>
                <a:cs typeface="Corbel"/>
                <a:sym typeface="Corbel"/>
              </a:rPr>
              <a:t>Блог-пост від редактора Geoffrey Khan, 2024: </a:t>
            </a:r>
            <a:r>
              <a:rPr lang="en-GB" sz="220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https://openaccessbooksnetwork.hcommons.org/2024/02/20/open-access-book-publishing-a-series-editor-writes/</a:t>
            </a:r>
            <a:r>
              <a:rPr lang="en-GB" sz="2200"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  <a:p>
            <a:pPr marL="285750" lvl="0" indent="-146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>
              <a:latin typeface="Corbel"/>
              <a:ea typeface="Corbel"/>
              <a:cs typeface="Corbel"/>
              <a:sym typeface="Corbel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2200">
                <a:latin typeface="Corbel"/>
                <a:ea typeface="Corbel"/>
                <a:cs typeface="Corbel"/>
                <a:sym typeface="Corbel"/>
              </a:rPr>
              <a:t>Збірка Історій успіху авторів, Інструментарій для книг з відкритим доступом (Author Success Stories collection, Open Access Books Toolkit): </a:t>
            </a:r>
            <a:r>
              <a:rPr lang="en-GB" sz="2200" u="sng">
                <a:solidFill>
                  <a:schemeClr val="hlink"/>
                </a:solidFill>
                <a:latin typeface="Corbel"/>
                <a:ea typeface="Corbel"/>
                <a:cs typeface="Corbel"/>
                <a:sym typeface="Corbel"/>
                <a:hlinkClick r:id="rId5"/>
              </a:rPr>
              <a:t>https://www.oabooks-toolkit.org/Open-acces-for-books/7555171-author-success-stories</a:t>
            </a:r>
            <a:r>
              <a:rPr lang="en-GB" sz="2200"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</p:txBody>
      </p:sp>
      <p:pic>
        <p:nvPicPr>
          <p:cNvPr id="189" name="Google Shape;189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20885" y="96750"/>
            <a:ext cx="853442" cy="938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 txBox="1">
            <a:spLocks noGrp="1"/>
          </p:cNvSpPr>
          <p:nvPr>
            <p:ph type="title"/>
          </p:nvPr>
        </p:nvSpPr>
        <p:spPr>
          <a:xfrm>
            <a:off x="759069" y="618794"/>
            <a:ext cx="10515600" cy="225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rbel"/>
              <a:buNone/>
            </a:pPr>
            <a:r>
              <a:rPr lang="en-GB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Дякую за увагу!</a:t>
            </a:r>
            <a:endParaRPr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rbel"/>
              <a:buNone/>
            </a:pPr>
            <a:r>
              <a:rPr lang="en-GB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Чи є у вас запитання?</a:t>
            </a:r>
            <a:endParaRPr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rbel"/>
              <a:buNone/>
            </a:pPr>
            <a:endParaRPr/>
          </a:p>
        </p:txBody>
      </p:sp>
      <p:pic>
        <p:nvPicPr>
          <p:cNvPr id="196" name="Google Shape;19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3900" y="188783"/>
            <a:ext cx="2343600" cy="62388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2"/>
          <p:cNvSpPr/>
          <p:nvPr/>
        </p:nvSpPr>
        <p:spPr>
          <a:xfrm>
            <a:off x="1532570" y="3793807"/>
            <a:ext cx="3503596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orbel"/>
              <a:buNone/>
            </a:pPr>
            <a:r>
              <a:rPr lang="en-GB" sz="1800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lucy@openbookpublishers.com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orbel"/>
              <a:buNone/>
            </a:pPr>
            <a:r>
              <a:rPr lang="en-GB" sz="1800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www.openbookpublishers.com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@alittleroad.bsky.social</a:t>
            </a:r>
            <a:endParaRPr/>
          </a:p>
        </p:txBody>
      </p:sp>
      <p:pic>
        <p:nvPicPr>
          <p:cNvPr id="198" name="Google Shape;19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780" y="4481255"/>
            <a:ext cx="691897" cy="661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9566" y="3784424"/>
            <a:ext cx="558280" cy="55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1780" y="5281229"/>
            <a:ext cx="691897" cy="70157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2"/>
          <p:cNvSpPr txBox="1"/>
          <p:nvPr/>
        </p:nvSpPr>
        <p:spPr>
          <a:xfrm>
            <a:off x="7890400" y="5773000"/>
            <a:ext cx="40671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70C0"/>
                </a:solidFill>
                <a:highlight>
                  <a:srgbClr val="FFFFFF"/>
                </a:highlight>
                <a:latin typeface="Corbel"/>
                <a:ea typeface="Corbel"/>
                <a:cs typeface="Corbel"/>
                <a:sym typeface="Corbel"/>
              </a:rPr>
              <a:t>Пер</a:t>
            </a:r>
            <a:r>
              <a:rPr lang="en-GB" sz="1100">
                <a:solidFill>
                  <a:srgbClr val="0070C0"/>
                </a:solidFill>
                <a:highlight>
                  <a:schemeClr val="lt1"/>
                </a:highlight>
                <a:latin typeface="Corbel"/>
                <a:ea typeface="Corbel"/>
                <a:cs typeface="Corbel"/>
                <a:sym typeface="Corbel"/>
              </a:rPr>
              <a:t>еклад українською мовою здійснила Богдана Загребельна, редакторка Access to Justice in Eastern Europe Journal, членкиня </a:t>
            </a:r>
            <a:r>
              <a:rPr lang="en-GB" sz="1200">
                <a:solidFill>
                  <a:srgbClr val="0070C0"/>
                </a:solidFill>
                <a:highlight>
                  <a:schemeClr val="lt1"/>
                </a:highlight>
                <a:latin typeface="Corbel"/>
                <a:ea typeface="Corbel"/>
                <a:cs typeface="Corbel"/>
                <a:sym typeface="Corbel"/>
              </a:rPr>
              <a:t>Українського регіонального відділення Європейської асоціації наукових редакторів (EASE)</a:t>
            </a:r>
            <a:endParaRPr>
              <a:solidFill>
                <a:srgbClr val="0070C0"/>
              </a:solidFill>
              <a:highlight>
                <a:schemeClr val="lt1"/>
              </a:highlight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title"/>
          </p:nvPr>
        </p:nvSpPr>
        <p:spPr>
          <a:xfrm>
            <a:off x="1092782" y="4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orbel"/>
              <a:buNone/>
            </a:pPr>
            <a:r>
              <a:rPr lang="en-GB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Open Book Publishers</a:t>
            </a:r>
            <a:endParaRPr/>
          </a:p>
        </p:txBody>
      </p:sp>
      <p:sp>
        <p:nvSpPr>
          <p:cNvPr id="103" name="Google Shape;103;p2"/>
          <p:cNvSpPr txBox="1">
            <a:spLocks noGrp="1"/>
          </p:cNvSpPr>
          <p:nvPr>
            <p:ph type="body" idx="1"/>
          </p:nvPr>
        </p:nvSpPr>
        <p:spPr>
          <a:xfrm>
            <a:off x="1009300" y="1424350"/>
            <a:ext cx="5186400" cy="4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 dirty="0" err="1">
                <a:latin typeface="Corbel"/>
                <a:ea typeface="Corbel"/>
                <a:cs typeface="Corbel"/>
                <a:sym typeface="Corbel"/>
              </a:rPr>
              <a:t>Провідне</a:t>
            </a:r>
            <a:r>
              <a:rPr lang="en-GB" sz="24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400" dirty="0" err="1">
                <a:latin typeface="Corbel"/>
                <a:ea typeface="Corbel"/>
                <a:cs typeface="Corbel"/>
                <a:sym typeface="Corbel"/>
              </a:rPr>
              <a:t>незалежне</a:t>
            </a:r>
            <a:r>
              <a:rPr lang="en-GB" sz="24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400" dirty="0" err="1">
                <a:latin typeface="Corbel"/>
                <a:ea typeface="Corbel"/>
                <a:cs typeface="Corbel"/>
                <a:sym typeface="Corbel"/>
              </a:rPr>
              <a:t>видавництво</a:t>
            </a:r>
            <a:r>
              <a:rPr lang="en-GB" sz="2400" dirty="0">
                <a:latin typeface="Corbel"/>
                <a:ea typeface="Corbel"/>
                <a:cs typeface="Corbel"/>
                <a:sym typeface="Corbel"/>
              </a:rPr>
              <a:t> з </a:t>
            </a:r>
            <a:r>
              <a:rPr lang="en-GB" sz="2400" dirty="0" err="1">
                <a:latin typeface="Corbel"/>
                <a:ea typeface="Corbel"/>
                <a:cs typeface="Corbel"/>
                <a:sym typeface="Corbel"/>
              </a:rPr>
              <a:t>відкритим</a:t>
            </a:r>
            <a:r>
              <a:rPr lang="en-GB" sz="24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400" dirty="0" err="1">
                <a:latin typeface="Corbel"/>
                <a:ea typeface="Corbel"/>
                <a:cs typeface="Corbel"/>
                <a:sym typeface="Corbel"/>
              </a:rPr>
              <a:t>доступом</a:t>
            </a:r>
            <a:r>
              <a:rPr lang="en-GB" sz="2400" dirty="0"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GB" sz="2400" dirty="0" err="1">
                <a:latin typeface="Corbel"/>
                <a:ea typeface="Corbel"/>
                <a:cs typeface="Corbel"/>
                <a:sym typeface="Corbel"/>
              </a:rPr>
              <a:t>що</a:t>
            </a:r>
            <a:r>
              <a:rPr lang="en-GB" sz="24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400" dirty="0" err="1">
                <a:latin typeface="Corbel"/>
                <a:ea typeface="Corbel"/>
                <a:cs typeface="Corbel"/>
                <a:sym typeface="Corbel"/>
              </a:rPr>
              <a:t>базується</a:t>
            </a:r>
            <a:r>
              <a:rPr lang="en-GB" sz="2400" dirty="0">
                <a:latin typeface="Corbel"/>
                <a:ea typeface="Corbel"/>
                <a:cs typeface="Corbel"/>
                <a:sym typeface="Corbel"/>
              </a:rPr>
              <a:t> у </a:t>
            </a:r>
            <a:r>
              <a:rPr lang="en-GB" sz="2400" dirty="0" err="1">
                <a:latin typeface="Corbel"/>
                <a:ea typeface="Corbel"/>
                <a:cs typeface="Corbel"/>
                <a:sym typeface="Corbel"/>
              </a:rPr>
              <a:t>Великій</a:t>
            </a:r>
            <a:r>
              <a:rPr lang="en-GB" sz="24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400" dirty="0" err="1">
                <a:latin typeface="Corbel"/>
                <a:ea typeface="Corbel"/>
                <a:cs typeface="Corbel"/>
                <a:sym typeface="Corbel"/>
              </a:rPr>
              <a:t>Британії</a:t>
            </a:r>
            <a:r>
              <a:rPr lang="en-GB" sz="2400" dirty="0">
                <a:latin typeface="Corbel"/>
                <a:ea typeface="Corbel"/>
                <a:cs typeface="Corbel"/>
                <a:sym typeface="Corbel"/>
              </a:rPr>
              <a:t> </a:t>
            </a:r>
            <a:endParaRPr sz="2400" dirty="0">
              <a:latin typeface="Corbel"/>
              <a:ea typeface="Corbel"/>
              <a:cs typeface="Corbel"/>
              <a:sym typeface="Corbel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orbel"/>
              <a:ea typeface="Corbel"/>
              <a:cs typeface="Corbel"/>
              <a:sym typeface="Corbe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 dirty="0" err="1">
                <a:latin typeface="Corbel"/>
                <a:ea typeface="Corbel"/>
                <a:cs typeface="Corbel"/>
                <a:sym typeface="Corbel"/>
              </a:rPr>
              <a:t>Засноване</a:t>
            </a:r>
            <a:r>
              <a:rPr lang="en-GB" sz="2400" dirty="0">
                <a:latin typeface="Corbel"/>
                <a:ea typeface="Corbel"/>
                <a:cs typeface="Corbel"/>
                <a:sym typeface="Corbel"/>
              </a:rPr>
              <a:t> у 2008 </a:t>
            </a:r>
            <a:r>
              <a:rPr lang="en-GB" sz="2400" dirty="0" err="1">
                <a:latin typeface="Corbel"/>
                <a:ea typeface="Corbel"/>
                <a:cs typeface="Corbel"/>
                <a:sym typeface="Corbel"/>
              </a:rPr>
              <a:t>році</a:t>
            </a:r>
            <a:r>
              <a:rPr lang="en-GB" sz="2400" dirty="0">
                <a:latin typeface="Corbel"/>
                <a:ea typeface="Corbel"/>
                <a:cs typeface="Corbel"/>
                <a:sym typeface="Corbel"/>
              </a:rPr>
              <a:t> у </a:t>
            </a:r>
            <a:r>
              <a:rPr lang="en-GB" sz="2400" dirty="0" err="1">
                <a:latin typeface="Corbel"/>
                <a:ea typeface="Corbel"/>
                <a:cs typeface="Corbel"/>
                <a:sym typeface="Corbel"/>
              </a:rPr>
              <a:t>Кембриджі</a:t>
            </a:r>
            <a:br>
              <a:rPr lang="en-GB" sz="2400" dirty="0">
                <a:latin typeface="Corbel"/>
                <a:ea typeface="Corbel"/>
                <a:cs typeface="Corbel"/>
                <a:sym typeface="Corbel"/>
              </a:rPr>
            </a:br>
            <a:endParaRPr sz="2400" dirty="0">
              <a:latin typeface="Corbel"/>
              <a:ea typeface="Corbel"/>
              <a:cs typeface="Corbel"/>
              <a:sym typeface="Corbe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uk-UA" sz="2400" dirty="0">
                <a:highlight>
                  <a:schemeClr val="lt1"/>
                </a:highlight>
                <a:latin typeface="Corbel"/>
                <a:ea typeface="Corbel"/>
                <a:cs typeface="Corbel"/>
                <a:sym typeface="Corbel"/>
              </a:rPr>
              <a:t>Засноване науковцями</a:t>
            </a:r>
            <a:r>
              <a:rPr lang="en-GB" sz="2400" dirty="0">
                <a:highlight>
                  <a:schemeClr val="lt1"/>
                </a:highlight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GB" sz="2400" dirty="0" err="1">
                <a:highlight>
                  <a:schemeClr val="lt1"/>
                </a:highlight>
                <a:latin typeface="Corbel"/>
                <a:ea typeface="Corbel"/>
                <a:cs typeface="Corbel"/>
                <a:sym typeface="Corbel"/>
              </a:rPr>
              <a:t>неприб</a:t>
            </a:r>
            <a:r>
              <a:rPr lang="en-GB" sz="2400" dirty="0" err="1">
                <a:latin typeface="Corbel"/>
                <a:ea typeface="Corbel"/>
                <a:cs typeface="Corbel"/>
                <a:sym typeface="Corbel"/>
              </a:rPr>
              <a:t>уткове</a:t>
            </a:r>
            <a:br>
              <a:rPr lang="en-GB" sz="2400" dirty="0">
                <a:latin typeface="Corbel"/>
                <a:ea typeface="Corbel"/>
                <a:cs typeface="Corbel"/>
                <a:sym typeface="Corbel"/>
              </a:rPr>
            </a:br>
            <a:endParaRPr sz="2400" b="1" dirty="0"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orbel"/>
              <a:buChar char="•"/>
            </a:pPr>
            <a:r>
              <a:rPr lang="uk-UA" sz="2400" b="1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Місія</a:t>
            </a:r>
            <a:r>
              <a:rPr lang="en-GB" sz="2400" b="1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: </a:t>
            </a:r>
            <a:r>
              <a:rPr lang="en-GB" sz="2400" b="1" dirty="0" err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зробити</a:t>
            </a:r>
            <a:r>
              <a:rPr lang="en-GB" sz="2400" b="1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високоякісні</a:t>
            </a:r>
            <a:r>
              <a:rPr lang="en-GB" sz="2400" b="1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академічні</a:t>
            </a:r>
            <a:r>
              <a:rPr lang="en-GB" sz="2400" b="1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книги</a:t>
            </a:r>
            <a:r>
              <a:rPr lang="en-GB" sz="2400" b="1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доступними</a:t>
            </a:r>
            <a:r>
              <a:rPr lang="en-GB" sz="2400" b="1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для</a:t>
            </a:r>
            <a:r>
              <a:rPr lang="en-GB" sz="2400" b="1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400" b="1" dirty="0" err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всіх</a:t>
            </a:r>
            <a:endParaRPr sz="2400" b="1" dirty="0"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3900" y="188783"/>
            <a:ext cx="2343600" cy="62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0408" y="1424354"/>
            <a:ext cx="4200965" cy="327532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7250193" y="4729373"/>
            <a:ext cx="3226464" cy="394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Rupert Gatti, William St Clair and Alessandra Tosi</a:t>
            </a: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-70338" y="5814641"/>
            <a:ext cx="12335607" cy="1210413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-112102" y="-48840"/>
            <a:ext cx="12430125" cy="6906840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605284" y="-664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rbel"/>
              <a:buNone/>
            </a:pPr>
            <a:r>
              <a:rPr lang="en-GB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Чому відкритий доступ?</a:t>
            </a:r>
            <a:endParaRPr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404445" y="1186960"/>
            <a:ext cx="11182271" cy="516987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>
            <a:spLocks noGrp="1"/>
          </p:cNvSpPr>
          <p:nvPr>
            <p:ph type="body" idx="1"/>
          </p:nvPr>
        </p:nvSpPr>
        <p:spPr>
          <a:xfrm>
            <a:off x="842675" y="1384575"/>
            <a:ext cx="10744200" cy="48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 err="1">
                <a:latin typeface="Corbel"/>
                <a:ea typeface="Corbel"/>
                <a:cs typeface="Corbel"/>
                <a:sym typeface="Corbel"/>
              </a:rPr>
              <a:t>Розчаровані</a:t>
            </a:r>
            <a:r>
              <a:rPr lang="en-GB" sz="22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latin typeface="Corbel"/>
                <a:ea typeface="Corbel"/>
                <a:cs typeface="Corbel"/>
                <a:sym typeface="Corbel"/>
              </a:rPr>
              <a:t>власним</a:t>
            </a:r>
            <a:r>
              <a:rPr lang="en-GB" sz="22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latin typeface="Corbel"/>
                <a:ea typeface="Corbel"/>
                <a:cs typeface="Corbel"/>
                <a:sym typeface="Corbel"/>
              </a:rPr>
              <a:t>досвідом</a:t>
            </a:r>
            <a:r>
              <a:rPr lang="en-GB" sz="22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latin typeface="Corbel"/>
                <a:ea typeface="Corbel"/>
                <a:cs typeface="Corbel"/>
                <a:sym typeface="Corbel"/>
              </a:rPr>
              <a:t>як</a:t>
            </a:r>
            <a:r>
              <a:rPr lang="en-GB" sz="22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latin typeface="Corbel"/>
                <a:ea typeface="Corbel"/>
                <a:cs typeface="Corbel"/>
                <a:sym typeface="Corbel"/>
              </a:rPr>
              <a:t>автори</a:t>
            </a:r>
            <a:r>
              <a:rPr lang="en-GB" sz="2200" dirty="0">
                <a:latin typeface="Corbel"/>
                <a:ea typeface="Corbel"/>
                <a:cs typeface="Corbel"/>
                <a:sym typeface="Corbel"/>
              </a:rPr>
              <a:t>: </a:t>
            </a:r>
            <a:r>
              <a:rPr lang="en-GB" sz="2200" dirty="0" err="1">
                <a:latin typeface="Corbel"/>
                <a:ea typeface="Corbel"/>
                <a:cs typeface="Corbel"/>
                <a:sym typeface="Corbel"/>
              </a:rPr>
              <a:t>вважали</a:t>
            </a:r>
            <a:r>
              <a:rPr lang="en-GB" sz="2200" dirty="0"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GB" sz="2200" dirty="0" err="1">
                <a:latin typeface="Corbel"/>
                <a:ea typeface="Corbel"/>
                <a:cs typeface="Corbel"/>
                <a:sym typeface="Corbel"/>
              </a:rPr>
              <a:t>що</a:t>
            </a:r>
            <a:r>
              <a:rPr lang="en-GB" sz="22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latin typeface="Corbel"/>
                <a:ea typeface="Corbel"/>
                <a:cs typeface="Corbel"/>
                <a:sym typeface="Corbel"/>
              </a:rPr>
              <a:t>відкритий</a:t>
            </a:r>
            <a:r>
              <a:rPr lang="en-GB" sz="22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latin typeface="Corbel"/>
                <a:ea typeface="Corbel"/>
                <a:cs typeface="Corbel"/>
                <a:sym typeface="Corbel"/>
              </a:rPr>
              <a:t>доступ</a:t>
            </a:r>
            <a:r>
              <a:rPr lang="en-GB" sz="22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latin typeface="Corbel"/>
                <a:ea typeface="Corbel"/>
                <a:cs typeface="Corbel"/>
                <a:sym typeface="Corbel"/>
              </a:rPr>
              <a:t>пропонує</a:t>
            </a:r>
            <a:r>
              <a:rPr lang="en-GB" sz="22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latin typeface="Corbel"/>
                <a:ea typeface="Corbel"/>
                <a:cs typeface="Corbel"/>
                <a:sym typeface="Corbel"/>
              </a:rPr>
              <a:t>кращу</a:t>
            </a:r>
            <a:r>
              <a:rPr lang="en-GB" sz="22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latin typeface="Corbel"/>
                <a:ea typeface="Corbel"/>
                <a:cs typeface="Corbel"/>
                <a:sym typeface="Corbel"/>
              </a:rPr>
              <a:t>альтернативу</a:t>
            </a:r>
            <a:endParaRPr sz="2200" dirty="0">
              <a:latin typeface="Corbel"/>
              <a:ea typeface="Corbel"/>
              <a:cs typeface="Corbel"/>
              <a:sym typeface="Corbel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Corbel"/>
              <a:ea typeface="Corbel"/>
              <a:cs typeface="Corbel"/>
              <a:sym typeface="Corbel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Corbel"/>
              <a:ea typeface="Corbel"/>
              <a:cs typeface="Corbel"/>
              <a:sym typeface="Corbe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Corbel"/>
                <a:ea typeface="Corbel"/>
                <a:cs typeface="Corbel"/>
                <a:sym typeface="Corbel"/>
              </a:rPr>
              <a:t>“ </a:t>
            </a:r>
            <a:r>
              <a:rPr lang="en-GB" sz="2200" dirty="0" err="1">
                <a:latin typeface="Corbel"/>
                <a:ea typeface="Corbel"/>
                <a:cs typeface="Corbel"/>
                <a:sym typeface="Corbel"/>
              </a:rPr>
              <a:t>Якщо</a:t>
            </a:r>
            <a:r>
              <a:rPr lang="en-GB" sz="22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latin typeface="Corbel"/>
                <a:ea typeface="Corbel"/>
                <a:cs typeface="Corbel"/>
                <a:sym typeface="Corbel"/>
              </a:rPr>
              <a:t>не</a:t>
            </a:r>
            <a:r>
              <a:rPr lang="en-GB" sz="2200" dirty="0">
                <a:highlight>
                  <a:schemeClr val="lt1"/>
                </a:highlight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highlight>
                  <a:schemeClr val="lt1"/>
                </a:highlight>
                <a:latin typeface="Corbel"/>
                <a:ea typeface="Corbel"/>
                <a:cs typeface="Corbel"/>
                <a:sym typeface="Corbel"/>
              </a:rPr>
              <a:t>наукова</a:t>
            </a:r>
            <a:r>
              <a:rPr lang="en-GB" sz="2200" dirty="0">
                <a:highlight>
                  <a:schemeClr val="lt1"/>
                </a:highlight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highlight>
                  <a:schemeClr val="lt1"/>
                </a:highlight>
                <a:latin typeface="Corbel"/>
                <a:ea typeface="Corbel"/>
                <a:cs typeface="Corbel"/>
                <a:sym typeface="Corbel"/>
              </a:rPr>
              <a:t>спільнота</a:t>
            </a:r>
            <a:r>
              <a:rPr lang="en-GB" sz="2200" dirty="0">
                <a:highlight>
                  <a:schemeClr val="lt1"/>
                </a:highlight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GB" sz="2200" dirty="0" err="1">
                <a:highlight>
                  <a:schemeClr val="lt1"/>
                </a:highlight>
                <a:latin typeface="Corbel"/>
                <a:ea typeface="Corbel"/>
                <a:cs typeface="Corbel"/>
                <a:sym typeface="Corbel"/>
              </a:rPr>
              <a:t>то</a:t>
            </a:r>
            <a:r>
              <a:rPr lang="en-GB" sz="2200" dirty="0">
                <a:highlight>
                  <a:schemeClr val="lt1"/>
                </a:highlight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highlight>
                  <a:schemeClr val="lt1"/>
                </a:highlight>
                <a:latin typeface="Corbel"/>
                <a:ea typeface="Corbel"/>
                <a:cs typeface="Corbel"/>
                <a:sym typeface="Corbel"/>
              </a:rPr>
              <a:t>хто</a:t>
            </a:r>
            <a:r>
              <a:rPr lang="en-GB" sz="2200" dirty="0">
                <a:highlight>
                  <a:schemeClr val="lt1"/>
                </a:highlight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latin typeface="Corbel"/>
                <a:ea typeface="Corbel"/>
                <a:cs typeface="Corbel"/>
                <a:sym typeface="Corbel"/>
              </a:rPr>
              <a:t>це</a:t>
            </a:r>
            <a:r>
              <a:rPr lang="en-GB" sz="22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latin typeface="Corbel"/>
                <a:ea typeface="Corbel"/>
                <a:cs typeface="Corbel"/>
                <a:sym typeface="Corbel"/>
              </a:rPr>
              <a:t>зробить</a:t>
            </a:r>
            <a:r>
              <a:rPr lang="en-GB" sz="2200" dirty="0">
                <a:latin typeface="Corbel"/>
                <a:ea typeface="Corbel"/>
                <a:cs typeface="Corbel"/>
                <a:sym typeface="Corbel"/>
              </a:rPr>
              <a:t>?” </a:t>
            </a:r>
            <a:endParaRPr sz="2200" dirty="0">
              <a:latin typeface="Corbel"/>
              <a:ea typeface="Corbel"/>
              <a:cs typeface="Corbel"/>
              <a:sym typeface="Corbel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Corbel"/>
              <a:ea typeface="Corbel"/>
              <a:cs typeface="Corbel"/>
              <a:sym typeface="Corbe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latin typeface="Corbel"/>
                <a:ea typeface="Corbel"/>
                <a:cs typeface="Corbel"/>
                <a:sym typeface="Corbel"/>
              </a:rPr>
              <a:t>Кількість</a:t>
            </a:r>
            <a:r>
              <a:rPr lang="en-GB" sz="22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latin typeface="Corbel"/>
                <a:ea typeface="Corbel"/>
                <a:cs typeface="Corbel"/>
                <a:sym typeface="Corbel"/>
              </a:rPr>
              <a:t>читачів</a:t>
            </a:r>
            <a:r>
              <a:rPr lang="en-GB" sz="22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latin typeface="Corbel"/>
                <a:ea typeface="Corbel"/>
                <a:cs typeface="Corbel"/>
                <a:sym typeface="Corbel"/>
              </a:rPr>
              <a:t>та</a:t>
            </a:r>
            <a:r>
              <a:rPr lang="en-GB" sz="22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latin typeface="Corbel"/>
                <a:ea typeface="Corbel"/>
                <a:cs typeface="Corbel"/>
                <a:sym typeface="Corbel"/>
              </a:rPr>
              <a:t>відгуки</a:t>
            </a:r>
            <a:r>
              <a:rPr lang="en-GB" sz="22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latin typeface="Corbel"/>
                <a:ea typeface="Corbel"/>
                <a:cs typeface="Corbel"/>
                <a:sym typeface="Corbel"/>
              </a:rPr>
              <a:t>авторів</a:t>
            </a:r>
            <a:r>
              <a:rPr lang="en-GB" sz="22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latin typeface="Corbel"/>
                <a:ea typeface="Corbel"/>
                <a:cs typeface="Corbel"/>
                <a:sym typeface="Corbel"/>
              </a:rPr>
              <a:t>свідчать</a:t>
            </a:r>
            <a:r>
              <a:rPr lang="en-GB" sz="2200" dirty="0"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GB" sz="2200" dirty="0" err="1">
                <a:latin typeface="Corbel"/>
                <a:ea typeface="Corbel"/>
                <a:cs typeface="Corbel"/>
                <a:sym typeface="Corbel"/>
              </a:rPr>
              <a:t>що</a:t>
            </a:r>
            <a:r>
              <a:rPr lang="en-GB" sz="22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latin typeface="Corbel"/>
                <a:ea typeface="Corbel"/>
                <a:cs typeface="Corbel"/>
                <a:sym typeface="Corbel"/>
              </a:rPr>
              <a:t>існує</a:t>
            </a:r>
            <a:r>
              <a:rPr lang="en-GB" sz="22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latin typeface="Corbel"/>
                <a:ea typeface="Corbel"/>
                <a:cs typeface="Corbel"/>
                <a:sym typeface="Corbel"/>
              </a:rPr>
              <a:t>попит</a:t>
            </a:r>
            <a:endParaRPr sz="2200" dirty="0">
              <a:latin typeface="Corbel"/>
              <a:ea typeface="Corbel"/>
              <a:cs typeface="Corbel"/>
              <a:sym typeface="Corbel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 dirty="0">
              <a:latin typeface="Corbel"/>
              <a:ea typeface="Corbel"/>
              <a:cs typeface="Corbel"/>
              <a:sym typeface="Corbel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 dirty="0" err="1">
                <a:latin typeface="Corbel"/>
                <a:ea typeface="Corbel"/>
                <a:cs typeface="Corbel"/>
                <a:sym typeface="Corbel"/>
              </a:rPr>
              <a:t>Здобули</a:t>
            </a:r>
            <a:r>
              <a:rPr lang="en-GB" sz="22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latin typeface="Corbel"/>
                <a:ea typeface="Corbel"/>
                <a:cs typeface="Corbel"/>
                <a:sym typeface="Corbel"/>
              </a:rPr>
              <a:t>репутацію</a:t>
            </a:r>
            <a:r>
              <a:rPr lang="en-GB" sz="22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latin typeface="Corbel"/>
                <a:ea typeface="Corbel"/>
                <a:cs typeface="Corbel"/>
                <a:sym typeface="Corbel"/>
              </a:rPr>
              <a:t>експертів</a:t>
            </a:r>
            <a:r>
              <a:rPr lang="en-GB" sz="2200" dirty="0">
                <a:latin typeface="Corbel"/>
                <a:ea typeface="Corbel"/>
                <a:cs typeface="Corbel"/>
                <a:sym typeface="Corbel"/>
              </a:rPr>
              <a:t> у </a:t>
            </a:r>
            <a:r>
              <a:rPr lang="en-GB" sz="2200" dirty="0" err="1">
                <a:latin typeface="Corbel"/>
                <a:ea typeface="Corbel"/>
                <a:cs typeface="Corbel"/>
                <a:sym typeface="Corbel"/>
              </a:rPr>
              <a:t>видавництві</a:t>
            </a:r>
            <a:r>
              <a:rPr lang="en-GB" sz="22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latin typeface="Corbel"/>
                <a:ea typeface="Corbel"/>
                <a:cs typeface="Corbel"/>
                <a:sym typeface="Corbel"/>
              </a:rPr>
              <a:t>книг</a:t>
            </a:r>
            <a:r>
              <a:rPr lang="en-GB" sz="2200" dirty="0">
                <a:latin typeface="Corbel"/>
                <a:ea typeface="Corbel"/>
                <a:cs typeface="Corbel"/>
                <a:sym typeface="Corbel"/>
              </a:rPr>
              <a:t> з </a:t>
            </a:r>
            <a:r>
              <a:rPr lang="en-GB" sz="2200" dirty="0" err="1">
                <a:latin typeface="Corbel"/>
                <a:ea typeface="Corbel"/>
                <a:cs typeface="Corbel"/>
                <a:sym typeface="Corbel"/>
              </a:rPr>
              <a:t>відкритим</a:t>
            </a:r>
            <a:r>
              <a:rPr lang="en-GB" sz="22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latin typeface="Corbel"/>
                <a:ea typeface="Corbel"/>
                <a:cs typeface="Corbel"/>
                <a:sym typeface="Corbel"/>
              </a:rPr>
              <a:t>доступом</a:t>
            </a:r>
            <a:r>
              <a:rPr lang="en-GB" sz="2200" dirty="0">
                <a:latin typeface="Corbel"/>
                <a:ea typeface="Corbel"/>
                <a:cs typeface="Corbel"/>
                <a:sym typeface="Corbel"/>
              </a:rPr>
              <a:t>: </a:t>
            </a:r>
            <a:endParaRPr sz="2200" dirty="0">
              <a:latin typeface="Corbel"/>
              <a:ea typeface="Corbel"/>
              <a:cs typeface="Corbel"/>
              <a:sym typeface="Corbel"/>
            </a:endParaRPr>
          </a:p>
          <a:p>
            <a:pPr marL="719999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l"/>
              <a:buChar char="•"/>
            </a:pPr>
            <a:r>
              <a:rPr lang="en-GB" sz="1800" dirty="0">
                <a:latin typeface="Corbel"/>
                <a:ea typeface="Corbel"/>
                <a:cs typeface="Corbel"/>
                <a:sym typeface="Corbel"/>
              </a:rPr>
              <a:t>   </a:t>
            </a:r>
            <a:r>
              <a:rPr lang="uk-UA" sz="1800" dirty="0">
                <a:latin typeface="Corbel"/>
                <a:ea typeface="Corbel"/>
                <a:cs typeface="Corbel"/>
                <a:sym typeface="Corbel"/>
              </a:rPr>
              <a:t>Внесок у розробку політик, участь у </a:t>
            </a:r>
            <a:r>
              <a:rPr lang="en-GB" sz="1800" dirty="0" err="1">
                <a:latin typeface="Corbel"/>
                <a:ea typeface="Corbel"/>
                <a:cs typeface="Corbel"/>
                <a:sym typeface="Corbel"/>
              </a:rPr>
              <a:t>консультативн</a:t>
            </a:r>
            <a:r>
              <a:rPr lang="uk-UA" sz="1800" dirty="0">
                <a:latin typeface="Corbel"/>
                <a:ea typeface="Corbel"/>
                <a:cs typeface="Corbel"/>
                <a:sym typeface="Corbel"/>
              </a:rPr>
              <a:t>их </a:t>
            </a:r>
            <a:r>
              <a:rPr lang="en-GB" sz="1800" dirty="0" err="1">
                <a:latin typeface="Corbel"/>
                <a:ea typeface="Corbel"/>
                <a:cs typeface="Corbel"/>
                <a:sym typeface="Corbel"/>
              </a:rPr>
              <a:t>рад</a:t>
            </a:r>
            <a:r>
              <a:rPr lang="uk-UA" sz="1800" dirty="0">
                <a:latin typeface="Corbel"/>
                <a:ea typeface="Corbel"/>
                <a:cs typeface="Corbel"/>
                <a:sym typeface="Corbel"/>
              </a:rPr>
              <a:t>ах (</a:t>
            </a:r>
            <a:r>
              <a:rPr lang="en-GB" sz="1800" dirty="0" err="1">
                <a:latin typeface="Corbel"/>
                <a:ea typeface="Corbel"/>
                <a:cs typeface="Corbel"/>
                <a:sym typeface="Corbel"/>
              </a:rPr>
              <a:t>комітет</a:t>
            </a:r>
            <a:r>
              <a:rPr lang="uk-UA" sz="1800" dirty="0">
                <a:latin typeface="Corbel"/>
                <a:ea typeface="Corbel"/>
                <a:cs typeface="Corbel"/>
                <a:sym typeface="Corbel"/>
              </a:rPr>
              <a:t>ах </a:t>
            </a:r>
            <a:r>
              <a:rPr lang="en-GB" sz="1800" dirty="0" err="1">
                <a:latin typeface="Corbel"/>
                <a:ea typeface="Corbel"/>
                <a:cs typeface="Corbel"/>
                <a:sym typeface="Corbel"/>
              </a:rPr>
              <a:t>Великої</a:t>
            </a:r>
            <a:r>
              <a:rPr lang="en-GB" sz="18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800" dirty="0" err="1">
                <a:latin typeface="Corbel"/>
                <a:ea typeface="Corbel"/>
                <a:cs typeface="Corbel"/>
                <a:sym typeface="Corbel"/>
              </a:rPr>
              <a:t>Британії</a:t>
            </a:r>
            <a:r>
              <a:rPr lang="uk-UA" sz="1800" dirty="0">
                <a:latin typeface="Corbel"/>
                <a:ea typeface="Corbel"/>
                <a:cs typeface="Corbel"/>
                <a:sym typeface="Corbel"/>
              </a:rPr>
              <a:t>), участь у проекті </a:t>
            </a:r>
            <a:r>
              <a:rPr lang="en-GB" sz="1800" dirty="0">
                <a:latin typeface="Corbel"/>
                <a:ea typeface="Corbel"/>
                <a:cs typeface="Corbel"/>
                <a:sym typeface="Corbel"/>
              </a:rPr>
              <a:t>PALOMERA</a:t>
            </a:r>
            <a:endParaRPr sz="1800" dirty="0">
              <a:latin typeface="Corbel"/>
              <a:ea typeface="Corbel"/>
              <a:cs typeface="Corbel"/>
              <a:sym typeface="Corbel"/>
            </a:endParaRPr>
          </a:p>
          <a:p>
            <a:pPr marL="719999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l"/>
              <a:buChar char="•"/>
            </a:pPr>
            <a:r>
              <a:rPr lang="en-GB" sz="1800" dirty="0">
                <a:latin typeface="Corbel"/>
                <a:ea typeface="Corbel"/>
                <a:cs typeface="Corbel"/>
                <a:sym typeface="Corbel"/>
              </a:rPr>
              <a:t>   </a:t>
            </a:r>
            <a:r>
              <a:rPr lang="en-GB" sz="1800" dirty="0" err="1">
                <a:latin typeface="Corbel"/>
                <a:ea typeface="Corbel"/>
                <a:cs typeface="Corbel"/>
                <a:sym typeface="Corbel"/>
              </a:rPr>
              <a:t>Консультаційні</a:t>
            </a:r>
            <a:r>
              <a:rPr lang="en-GB" sz="18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800" dirty="0" err="1">
                <a:latin typeface="Corbel"/>
                <a:ea typeface="Corbel"/>
                <a:cs typeface="Corbel"/>
                <a:sym typeface="Corbel"/>
              </a:rPr>
              <a:t>послуги</a:t>
            </a:r>
            <a:r>
              <a:rPr lang="en-GB" sz="18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800" dirty="0" err="1">
                <a:latin typeface="Corbel"/>
                <a:ea typeface="Corbel"/>
                <a:cs typeface="Corbel"/>
                <a:sym typeface="Corbel"/>
              </a:rPr>
              <a:t>для</a:t>
            </a:r>
            <a:r>
              <a:rPr lang="en-GB" sz="18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800" dirty="0" err="1">
                <a:latin typeface="Corbel"/>
                <a:ea typeface="Corbel"/>
                <a:cs typeface="Corbel"/>
                <a:sym typeface="Corbel"/>
              </a:rPr>
              <a:t>видавництв</a:t>
            </a:r>
            <a:r>
              <a:rPr lang="en-GB" sz="1800" dirty="0">
                <a:latin typeface="Corbel"/>
                <a:ea typeface="Corbel"/>
                <a:cs typeface="Corbel"/>
                <a:sym typeface="Corbel"/>
              </a:rPr>
              <a:t>/</a:t>
            </a:r>
            <a:r>
              <a:rPr lang="en-GB" sz="1800" dirty="0" err="1">
                <a:latin typeface="Corbel"/>
                <a:ea typeface="Corbel"/>
                <a:cs typeface="Corbel"/>
                <a:sym typeface="Corbel"/>
              </a:rPr>
              <a:t>організацій</a:t>
            </a:r>
            <a:r>
              <a:rPr lang="en-GB" sz="1800" dirty="0"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GB" sz="1800" dirty="0" err="1">
                <a:latin typeface="Corbel"/>
                <a:ea typeface="Corbel"/>
                <a:cs typeface="Corbel"/>
                <a:sym typeface="Corbel"/>
              </a:rPr>
              <a:t>які</a:t>
            </a:r>
            <a:r>
              <a:rPr lang="en-GB" sz="18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800" dirty="0" err="1">
                <a:latin typeface="Corbel"/>
                <a:ea typeface="Corbel"/>
                <a:cs typeface="Corbel"/>
                <a:sym typeface="Corbel"/>
              </a:rPr>
              <a:t>звертаються</a:t>
            </a:r>
            <a:r>
              <a:rPr lang="en-GB" sz="18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800" dirty="0" err="1">
                <a:latin typeface="Corbel"/>
                <a:ea typeface="Corbel"/>
                <a:cs typeface="Corbel"/>
                <a:sym typeface="Corbel"/>
              </a:rPr>
              <a:t>до</a:t>
            </a:r>
            <a:r>
              <a:rPr lang="en-GB" sz="18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800" dirty="0" err="1">
                <a:latin typeface="Corbel"/>
                <a:ea typeface="Corbel"/>
                <a:cs typeface="Corbel"/>
                <a:sym typeface="Corbel"/>
              </a:rPr>
              <a:t>нас</a:t>
            </a:r>
            <a:r>
              <a:rPr lang="en-GB" sz="18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800" dirty="0" err="1">
                <a:latin typeface="Corbel"/>
                <a:ea typeface="Corbel"/>
                <a:cs typeface="Corbel"/>
                <a:sym typeface="Corbel"/>
              </a:rPr>
              <a:t>за</a:t>
            </a:r>
            <a:r>
              <a:rPr lang="en-GB" sz="18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800" dirty="0" err="1">
                <a:latin typeface="Corbel"/>
                <a:ea typeface="Corbel"/>
                <a:cs typeface="Corbel"/>
                <a:sym typeface="Corbel"/>
              </a:rPr>
              <a:t>порадою</a:t>
            </a:r>
            <a:r>
              <a:rPr lang="en-GB" sz="1800" dirty="0"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GB" sz="1800" dirty="0" err="1">
                <a:latin typeface="Corbel"/>
                <a:ea typeface="Corbel"/>
                <a:cs typeface="Corbel"/>
                <a:sym typeface="Corbel"/>
              </a:rPr>
              <a:t>зазвичай</a:t>
            </a:r>
            <a:r>
              <a:rPr lang="en-GB" sz="18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800" dirty="0" err="1">
                <a:latin typeface="Corbel"/>
                <a:ea typeface="Corbel"/>
                <a:cs typeface="Corbel"/>
                <a:sym typeface="Corbel"/>
              </a:rPr>
              <a:t>ми</a:t>
            </a:r>
            <a:r>
              <a:rPr lang="en-GB" sz="18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800" dirty="0" err="1">
                <a:latin typeface="Corbel"/>
                <a:ea typeface="Corbel"/>
                <a:cs typeface="Corbel"/>
                <a:sym typeface="Corbel"/>
              </a:rPr>
              <a:t>не</a:t>
            </a:r>
            <a:r>
              <a:rPr lang="en-GB" sz="18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uk-UA" sz="1800" dirty="0">
                <a:latin typeface="Corbel"/>
                <a:ea typeface="Corbel"/>
                <a:cs typeface="Corbel"/>
                <a:sym typeface="Corbel"/>
              </a:rPr>
              <a:t>беремо</a:t>
            </a:r>
            <a:r>
              <a:rPr lang="en-GB" sz="18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800" dirty="0" err="1">
                <a:latin typeface="Corbel"/>
                <a:ea typeface="Corbel"/>
                <a:cs typeface="Corbel"/>
                <a:sym typeface="Corbel"/>
              </a:rPr>
              <a:t>плату</a:t>
            </a:r>
            <a:r>
              <a:rPr lang="uk-UA" sz="1800" dirty="0">
                <a:latin typeface="Corbel"/>
                <a:ea typeface="Corbel"/>
                <a:cs typeface="Corbel"/>
                <a:sym typeface="Corbel"/>
              </a:rPr>
              <a:t> за ці консультації</a:t>
            </a:r>
            <a:r>
              <a:rPr lang="en-GB" sz="1800" dirty="0">
                <a:latin typeface="Corbel"/>
                <a:ea typeface="Corbel"/>
                <a:cs typeface="Corbel"/>
                <a:sym typeface="Corbel"/>
              </a:rPr>
              <a:t>)</a:t>
            </a:r>
            <a:endParaRPr sz="1800" dirty="0">
              <a:latin typeface="Corbel"/>
              <a:ea typeface="Corbel"/>
              <a:cs typeface="Corbel"/>
              <a:sym typeface="Corbel"/>
            </a:endParaRPr>
          </a:p>
          <a:p>
            <a:pPr marL="719999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l"/>
              <a:buChar char="•"/>
            </a:pPr>
            <a:r>
              <a:rPr lang="en-GB" sz="1800" dirty="0">
                <a:latin typeface="Corbel"/>
                <a:ea typeface="Corbel"/>
                <a:cs typeface="Corbel"/>
                <a:sym typeface="Corbel"/>
              </a:rPr>
              <a:t>     </a:t>
            </a:r>
            <a:r>
              <a:rPr lang="en-GB" sz="1800" dirty="0" err="1">
                <a:latin typeface="Corbel"/>
                <a:ea typeface="Corbel"/>
                <a:cs typeface="Corbel"/>
                <a:sym typeface="Corbel"/>
              </a:rPr>
              <a:t>Створення</a:t>
            </a:r>
            <a:r>
              <a:rPr lang="en-GB" sz="18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800" dirty="0" err="1">
                <a:latin typeface="Corbel"/>
                <a:ea typeface="Corbel"/>
                <a:cs typeface="Corbel"/>
                <a:sym typeface="Corbel"/>
              </a:rPr>
              <a:t>спільноти</a:t>
            </a:r>
            <a:r>
              <a:rPr lang="en-GB" sz="1800" dirty="0">
                <a:latin typeface="Corbel"/>
                <a:ea typeface="Corbel"/>
                <a:cs typeface="Corbel"/>
                <a:sym typeface="Corbel"/>
              </a:rPr>
              <a:t>: </a:t>
            </a:r>
            <a:r>
              <a:rPr lang="en-GB" sz="1800" dirty="0" err="1">
                <a:latin typeface="Corbel"/>
                <a:ea typeface="Corbel"/>
                <a:cs typeface="Corbel"/>
                <a:sym typeface="Corbel"/>
              </a:rPr>
              <a:t>ScholarLed</a:t>
            </a:r>
            <a:r>
              <a:rPr lang="en-GB" sz="1800" dirty="0">
                <a:latin typeface="Corbel"/>
                <a:ea typeface="Corbel"/>
                <a:cs typeface="Corbel"/>
                <a:sym typeface="Corbel"/>
              </a:rPr>
              <a:t>, the Open Access Books Network</a:t>
            </a:r>
            <a:endParaRPr sz="1800" dirty="0">
              <a:latin typeface="Corbel"/>
              <a:ea typeface="Corbel"/>
              <a:cs typeface="Corbel"/>
              <a:sym typeface="Corbel"/>
            </a:endParaRPr>
          </a:p>
          <a:p>
            <a:pPr marL="719999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rbel"/>
              <a:buChar char="•"/>
            </a:pPr>
            <a:r>
              <a:rPr lang="en-GB" sz="1800" dirty="0">
                <a:latin typeface="Corbel"/>
                <a:ea typeface="Corbel"/>
                <a:cs typeface="Corbel"/>
                <a:sym typeface="Corbel"/>
              </a:rPr>
              <a:t>     </a:t>
            </a:r>
            <a:r>
              <a:rPr lang="en-GB" sz="1800" dirty="0" err="1">
                <a:latin typeface="Corbel"/>
                <a:ea typeface="Corbel"/>
                <a:cs typeface="Corbel"/>
                <a:sym typeface="Corbel"/>
              </a:rPr>
              <a:t>Створення</a:t>
            </a:r>
            <a:r>
              <a:rPr lang="en-GB" sz="180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800" dirty="0" err="1">
                <a:latin typeface="Corbel"/>
                <a:ea typeface="Corbel"/>
                <a:cs typeface="Corbel"/>
                <a:sym typeface="Corbel"/>
              </a:rPr>
              <a:t>інфраструктури</a:t>
            </a:r>
            <a:r>
              <a:rPr lang="en-GB" sz="1800" dirty="0">
                <a:latin typeface="Corbel"/>
                <a:ea typeface="Corbel"/>
                <a:cs typeface="Corbel"/>
                <a:sym typeface="Corbel"/>
              </a:rPr>
              <a:t>: </a:t>
            </a:r>
            <a:r>
              <a:rPr lang="en-GB" sz="1800" dirty="0" err="1">
                <a:latin typeface="Corbel"/>
                <a:ea typeface="Corbel"/>
                <a:cs typeface="Corbel"/>
                <a:sym typeface="Corbel"/>
              </a:rPr>
              <a:t>Copim</a:t>
            </a:r>
            <a:r>
              <a:rPr lang="en-GB" sz="1800" dirty="0">
                <a:latin typeface="Corbel"/>
                <a:ea typeface="Corbel"/>
                <a:cs typeface="Corbel"/>
                <a:sym typeface="Corbel"/>
              </a:rPr>
              <a:t>, Thoth Open Metadata, Open Book Collective</a:t>
            </a:r>
            <a:endParaRPr sz="2200" dirty="0">
              <a:latin typeface="Corbel"/>
              <a:ea typeface="Corbel"/>
              <a:cs typeface="Corbel"/>
              <a:sym typeface="Corbel"/>
            </a:endParaRPr>
          </a:p>
          <a:p>
            <a:pPr marL="2286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200" b="1" dirty="0" err="1">
                <a:latin typeface="Corbel"/>
                <a:ea typeface="Corbel"/>
                <a:cs typeface="Corbel"/>
                <a:sym typeface="Corbel"/>
              </a:rPr>
              <a:t>Все</a:t>
            </a:r>
            <a:r>
              <a:rPr lang="en-GB" sz="2200" b="1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b="1" dirty="0" err="1">
                <a:latin typeface="Corbel"/>
                <a:ea typeface="Corbel"/>
                <a:cs typeface="Corbel"/>
                <a:sym typeface="Corbel"/>
              </a:rPr>
              <a:t>це</a:t>
            </a:r>
            <a:r>
              <a:rPr lang="en-GB" sz="2200" b="1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b="1" dirty="0" err="1">
                <a:latin typeface="Corbel"/>
                <a:ea typeface="Corbel"/>
                <a:cs typeface="Corbel"/>
                <a:sym typeface="Corbel"/>
              </a:rPr>
              <a:t>здійснюється</a:t>
            </a:r>
            <a:r>
              <a:rPr lang="en-GB" sz="2200" b="1" dirty="0">
                <a:latin typeface="Corbel"/>
                <a:ea typeface="Corbel"/>
                <a:cs typeface="Corbel"/>
                <a:sym typeface="Corbel"/>
              </a:rPr>
              <a:t> з </a:t>
            </a:r>
            <a:r>
              <a:rPr lang="en-GB" sz="2200" b="1" dirty="0" err="1">
                <a:latin typeface="Corbel"/>
                <a:ea typeface="Corbel"/>
                <a:cs typeface="Corbel"/>
                <a:sym typeface="Corbel"/>
              </a:rPr>
              <a:t>метою</a:t>
            </a:r>
            <a:r>
              <a:rPr lang="en-GB" sz="2200" b="1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b="1" dirty="0" err="1">
                <a:latin typeface="Corbel"/>
                <a:ea typeface="Corbel"/>
                <a:cs typeface="Corbel"/>
                <a:sym typeface="Corbel"/>
              </a:rPr>
              <a:t>підтримки</a:t>
            </a:r>
            <a:r>
              <a:rPr lang="en-GB" sz="2200" b="1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b="1" dirty="0" err="1">
                <a:highlight>
                  <a:schemeClr val="lt1"/>
                </a:highlight>
                <a:latin typeface="Corbel"/>
                <a:ea typeface="Corbel"/>
                <a:cs typeface="Corbel"/>
                <a:sym typeface="Corbel"/>
              </a:rPr>
              <a:t>місії</a:t>
            </a:r>
            <a:r>
              <a:rPr lang="en-GB" sz="2200" b="1" dirty="0">
                <a:highlight>
                  <a:schemeClr val="lt1"/>
                </a:highlight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b="1" dirty="0" err="1">
                <a:highlight>
                  <a:schemeClr val="lt1"/>
                </a:highlight>
                <a:latin typeface="Corbel"/>
                <a:ea typeface="Corbel"/>
                <a:cs typeface="Corbel"/>
                <a:sym typeface="Corbel"/>
              </a:rPr>
              <a:t>видавництва</a:t>
            </a:r>
            <a:endParaRPr sz="2200" u="sng" dirty="0">
              <a:highlight>
                <a:schemeClr val="lt1"/>
              </a:highlight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0885" y="96750"/>
            <a:ext cx="853442" cy="938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605283" y="9674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orbel"/>
              <a:buNone/>
            </a:pPr>
            <a:r>
              <a:rPr lang="en-GB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Динаміка зростання </a:t>
            </a:r>
            <a:endParaRPr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0885" y="96750"/>
            <a:ext cx="853442" cy="938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8384" y="1488550"/>
            <a:ext cx="8809399" cy="469244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4285925" y="1620750"/>
            <a:ext cx="32736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orbel"/>
              <a:buNone/>
            </a:pPr>
            <a:r>
              <a:rPr lang="en-GB" sz="18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Кількість виданих книг за рік </a:t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0338" y="0"/>
            <a:ext cx="12381257" cy="808521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0" y="-105100"/>
            <a:ext cx="11557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60"/>
              <a:buFont typeface="Corbel"/>
              <a:buNone/>
            </a:pPr>
            <a:r>
              <a:rPr lang="en-GB" sz="3559" b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Яка ситуація у видавництві станом на зараз? </a:t>
            </a:r>
            <a:endParaRPr sz="2660"/>
          </a:p>
        </p:txBody>
      </p:sp>
      <p:sp>
        <p:nvSpPr>
          <p:cNvPr id="132" name="Google Shape;132;p5"/>
          <p:cNvSpPr/>
          <p:nvPr/>
        </p:nvSpPr>
        <p:spPr>
          <a:xfrm>
            <a:off x="-71803" y="1125418"/>
            <a:ext cx="9180634" cy="6647520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338703" y="1212974"/>
            <a:ext cx="8644102" cy="595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GB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Близько</a:t>
            </a:r>
            <a:r>
              <a:rPr lang="en-GB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50-ти </a:t>
            </a:r>
            <a:r>
              <a:rPr lang="en-GB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рецензованих</a:t>
            </a:r>
            <a:r>
              <a:rPr lang="en-GB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книг</a:t>
            </a:r>
            <a:r>
              <a:rPr lang="en-GB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на</a:t>
            </a:r>
            <a:r>
              <a:rPr lang="en-GB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рік</a:t>
            </a:r>
            <a:r>
              <a:rPr lang="en-GB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GB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понад</a:t>
            </a:r>
            <a:r>
              <a:rPr lang="en-GB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350 </a:t>
            </a:r>
            <a:r>
              <a:rPr lang="en-GB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книг</a:t>
            </a:r>
            <a:r>
              <a:rPr lang="en-GB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загалом</a:t>
            </a:r>
            <a:r>
              <a:rPr lang="en-GB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) </a:t>
            </a:r>
            <a:endParaRPr sz="240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GB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Усі</a:t>
            </a:r>
            <a:r>
              <a:rPr lang="en-GB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з </a:t>
            </a:r>
            <a:r>
              <a:rPr lang="en-GB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миттєвим</a:t>
            </a:r>
            <a:r>
              <a:rPr lang="en-GB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доступом</a:t>
            </a:r>
            <a:r>
              <a:rPr lang="en-GB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 </a:t>
            </a:r>
            <a:endParaRPr dirty="0"/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GB" sz="20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ліцензії</a:t>
            </a:r>
            <a:r>
              <a:rPr lang="en-GB" sz="2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Creative Commons, </a:t>
            </a:r>
            <a:r>
              <a:rPr lang="en-GB" sz="20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автори</a:t>
            </a:r>
            <a:r>
              <a:rPr lang="en-GB" sz="2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0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зберігають</a:t>
            </a:r>
            <a:r>
              <a:rPr lang="en-GB" sz="2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0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авторські</a:t>
            </a:r>
            <a:r>
              <a:rPr lang="en-GB" sz="2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0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права</a:t>
            </a:r>
            <a:r>
              <a:rPr lang="en-GB" sz="2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GB" sz="20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невиключн</a:t>
            </a:r>
            <a:r>
              <a:rPr lang="uk-UA" sz="2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е право </a:t>
            </a:r>
            <a:r>
              <a:rPr lang="en-GB" sz="20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на</a:t>
            </a:r>
            <a:r>
              <a:rPr lang="en-GB" sz="2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0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публікацію</a:t>
            </a:r>
            <a:endParaRPr dirty="0"/>
          </a:p>
          <a:p>
            <a:pPr marL="6858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GB" sz="20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Без</a:t>
            </a:r>
            <a:r>
              <a:rPr lang="en-GB" sz="2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0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ембарго</a:t>
            </a:r>
            <a:endParaRPr dirty="0"/>
          </a:p>
          <a:p>
            <a:pPr marL="685800" lvl="1" indent="-22860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GB" sz="20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Безкоштовні</a:t>
            </a:r>
            <a:r>
              <a:rPr lang="en-GB" sz="2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PDF, HTML </a:t>
            </a:r>
            <a:r>
              <a:rPr lang="en-GB" sz="20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версії</a:t>
            </a:r>
            <a:r>
              <a:rPr lang="en-GB" sz="2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; </a:t>
            </a:r>
            <a:r>
              <a:rPr lang="en-GB" sz="20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платні</a:t>
            </a:r>
            <a:r>
              <a:rPr lang="en-GB" sz="2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0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видання</a:t>
            </a:r>
            <a:r>
              <a:rPr lang="en-GB" sz="2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у </a:t>
            </a:r>
            <a:r>
              <a:rPr lang="en-GB" sz="20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мʼякій</a:t>
            </a:r>
            <a:r>
              <a:rPr lang="en-GB" sz="2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0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обкладинці</a:t>
            </a:r>
            <a:r>
              <a:rPr lang="en-GB" sz="2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у </a:t>
            </a:r>
            <a:r>
              <a:rPr lang="en-GB" sz="20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твердій</a:t>
            </a:r>
            <a:r>
              <a:rPr lang="en-GB" sz="2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0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обкладинці</a:t>
            </a:r>
            <a:r>
              <a:rPr lang="en-GB" sz="2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EPUB</a:t>
            </a:r>
            <a:br>
              <a:rPr lang="en-GB" sz="2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200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uk-UA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Д</a:t>
            </a:r>
            <a:r>
              <a:rPr lang="en-GB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оступ</a:t>
            </a:r>
            <a:r>
              <a:rPr lang="en-GB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uk-UA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до книжок </a:t>
            </a:r>
            <a:r>
              <a:rPr lang="en-GB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понад</a:t>
            </a:r>
            <a:r>
              <a:rPr lang="en-GB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80 </a:t>
            </a:r>
            <a:r>
              <a:rPr lang="en-GB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тисяч</a:t>
            </a:r>
            <a:r>
              <a:rPr lang="en-GB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разів</a:t>
            </a:r>
            <a:r>
              <a:rPr lang="en-GB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щомісяця</a:t>
            </a:r>
            <a:r>
              <a:rPr lang="en-GB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2400" b="1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GB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Доступ</a:t>
            </a:r>
            <a:r>
              <a:rPr lang="en-GB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через</a:t>
            </a:r>
            <a:r>
              <a:rPr lang="en-GB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відкриті</a:t>
            </a:r>
            <a:r>
              <a:rPr lang="en-GB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платформи</a:t>
            </a:r>
            <a:r>
              <a:rPr lang="en-GB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та</a:t>
            </a:r>
            <a:r>
              <a:rPr lang="en-GB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канали</a:t>
            </a:r>
            <a:r>
              <a:rPr lang="en-GB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продажу</a:t>
            </a:r>
            <a:r>
              <a:rPr lang="en-GB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GB" sz="2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Google Scholar, OAPEN, Open Edition </a:t>
            </a:r>
            <a:r>
              <a:rPr lang="en-GB" sz="20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тощо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GB" sz="2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Amazon, </a:t>
            </a:r>
            <a:r>
              <a:rPr lang="en-GB" sz="20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наш</a:t>
            </a:r>
            <a:r>
              <a:rPr lang="en-GB" sz="2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0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веб-сайт</a:t>
            </a:r>
            <a:r>
              <a:rPr lang="en-GB" sz="2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GB" sz="20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книгарні</a:t>
            </a:r>
            <a:r>
              <a:rPr lang="en-GB" sz="2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GB" sz="20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музеї</a:t>
            </a:r>
            <a:r>
              <a:rPr lang="en-GB" sz="2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0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тощо</a:t>
            </a:r>
            <a:br>
              <a:rPr lang="en-GB" sz="20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200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GB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Безкоштовн</a:t>
            </a:r>
            <a:r>
              <a:rPr lang="uk-UA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а публікація </a:t>
            </a:r>
            <a:r>
              <a:rPr lang="en-GB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для</a:t>
            </a:r>
            <a:r>
              <a:rPr lang="en-GB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400" dirty="0" err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авторів</a:t>
            </a:r>
            <a:r>
              <a:rPr lang="en-GB" sz="24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dirty="0"/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82805" y="193799"/>
            <a:ext cx="3124200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title"/>
          </p:nvPr>
        </p:nvSpPr>
        <p:spPr>
          <a:xfrm>
            <a:off x="444097" y="0"/>
            <a:ext cx="5841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orbel"/>
              <a:buNone/>
            </a:pPr>
            <a:r>
              <a:rPr lang="en-GB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Витрати та доходи</a:t>
            </a: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-70338" y="5814641"/>
            <a:ext cx="12335607" cy="1210413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6"/>
          <p:cNvPicPr preferRelativeResize="0"/>
          <p:nvPr/>
        </p:nvPicPr>
        <p:blipFill rotWithShape="1">
          <a:blip r:embed="rId3">
            <a:alphaModFix/>
          </a:blip>
          <a:srcRect t="6409"/>
          <a:stretch/>
        </p:blipFill>
        <p:spPr>
          <a:xfrm>
            <a:off x="5424977" y="822715"/>
            <a:ext cx="6645845" cy="415337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6"/>
          <p:cNvSpPr txBox="1"/>
          <p:nvPr/>
        </p:nvSpPr>
        <p:spPr>
          <a:xfrm>
            <a:off x="444110" y="1098262"/>
            <a:ext cx="6368100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Фінансовий</a:t>
            </a:r>
            <a:r>
              <a:rPr lang="en-GB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рік</a:t>
            </a:r>
            <a:r>
              <a:rPr lang="en-GB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жовтень</a:t>
            </a:r>
            <a:r>
              <a:rPr lang="en-GB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2022- </a:t>
            </a:r>
            <a:r>
              <a:rPr lang="en-GB" sz="20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вересень</a:t>
            </a:r>
            <a:r>
              <a:rPr lang="en-GB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2023 </a:t>
            </a:r>
            <a:r>
              <a:rPr lang="en-GB" sz="20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року</a:t>
            </a:r>
            <a:endParaRPr lang="uk-UA" sz="20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Середня</a:t>
            </a:r>
            <a:r>
              <a:rPr lang="en-GB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вартість</a:t>
            </a:r>
            <a:r>
              <a:rPr lang="en-GB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uk-UA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видання кнги</a:t>
            </a:r>
            <a:r>
              <a:rPr lang="en-GB" sz="2000" dirty="0">
                <a:solidFill>
                  <a:schemeClr val="dk1"/>
                </a:solidFill>
                <a:highlight>
                  <a:schemeClr val="lt1"/>
                </a:highlight>
                <a:latin typeface="Corbel"/>
                <a:ea typeface="Corbel"/>
                <a:cs typeface="Corbel"/>
                <a:sym typeface="Corbel"/>
              </a:rPr>
              <a:t>: 5</a:t>
            </a:r>
            <a:r>
              <a:rPr lang="en-GB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,500 </a:t>
            </a:r>
            <a:r>
              <a:rPr lang="en-GB" sz="20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фунтів</a:t>
            </a:r>
            <a:r>
              <a:rPr lang="en-GB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стерлінгів</a:t>
            </a:r>
            <a:r>
              <a:rPr lang="en-GB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49 </a:t>
            </a:r>
            <a:r>
              <a:rPr lang="uk-UA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книг </a:t>
            </a:r>
            <a:r>
              <a:rPr lang="en-GB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(35 </a:t>
            </a:r>
            <a:r>
              <a:rPr lang="en-GB" sz="20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монографій</a:t>
            </a:r>
            <a:r>
              <a:rPr lang="en-GB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15 </a:t>
            </a:r>
            <a:r>
              <a:rPr lang="en-GB" sz="20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редагованих</a:t>
            </a:r>
            <a:r>
              <a:rPr lang="en-GB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колекцій</a:t>
            </a:r>
            <a:r>
              <a:rPr lang="en-GB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та</a:t>
            </a:r>
            <a:r>
              <a:rPr lang="en-GB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2 </a:t>
            </a:r>
            <a:r>
              <a:rPr lang="en-GB" sz="20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підручники</a:t>
            </a:r>
            <a:r>
              <a:rPr lang="en-GB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) </a:t>
            </a:r>
            <a:endParaRPr sz="20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35 </a:t>
            </a:r>
            <a:r>
              <a:rPr lang="en-GB" sz="20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книг</a:t>
            </a:r>
            <a:r>
              <a:rPr lang="en-GB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uk-UA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видані без </a:t>
            </a:r>
            <a:r>
              <a:rPr lang="en-GB" sz="20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фінансування</a:t>
            </a:r>
            <a:r>
              <a:rPr lang="uk-UA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наперед</a:t>
            </a:r>
            <a:r>
              <a:rPr lang="en-GB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20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4 </a:t>
            </a:r>
            <a:r>
              <a:rPr lang="uk-UA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книги </a:t>
            </a:r>
            <a:r>
              <a:rPr lang="en-GB" sz="20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мали</a:t>
            </a:r>
            <a:r>
              <a:rPr lang="en-GB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часткове</a:t>
            </a:r>
            <a:r>
              <a:rPr lang="en-GB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фінансування</a:t>
            </a:r>
            <a:r>
              <a:rPr lang="en-GB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; 10 </a:t>
            </a:r>
            <a:r>
              <a:rPr lang="en-GB" sz="20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були</a:t>
            </a:r>
            <a:r>
              <a:rPr lang="en-GB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повністю</a:t>
            </a:r>
            <a:r>
              <a:rPr lang="en-GB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профінансовані</a:t>
            </a:r>
            <a:r>
              <a:rPr lang="en-GB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uk-UA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наперед</a:t>
            </a:r>
            <a:endParaRPr sz="20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Невеликий</a:t>
            </a:r>
            <a:r>
              <a:rPr lang="en-GB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профіцит</a:t>
            </a:r>
            <a:r>
              <a:rPr lang="en-GB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близько</a:t>
            </a:r>
            <a:r>
              <a:rPr lang="en-GB" sz="2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£13,000</a:t>
            </a:r>
            <a:endParaRPr dirty="0"/>
          </a:p>
        </p:txBody>
      </p:sp>
      <p:sp>
        <p:nvSpPr>
          <p:cNvPr id="144" name="Google Shape;144;p6"/>
          <p:cNvSpPr txBox="1"/>
          <p:nvPr/>
        </p:nvSpPr>
        <p:spPr>
          <a:xfrm>
            <a:off x="6285400" y="4976075"/>
            <a:ext cx="58413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Продажі, програма членства для бібліотек (Library Membership Programme)</a:t>
            </a:r>
            <a:r>
              <a:rPr lang="en-GB">
                <a:solidFill>
                  <a:schemeClr val="dk1"/>
                </a:solidFill>
              </a:rPr>
              <a:t>, </a:t>
            </a:r>
            <a:r>
              <a:rPr lang="en-GB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гранти на видання та пожертвування, нестандартні збори</a:t>
            </a:r>
            <a:endParaRPr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/>
          <p:nvPr/>
        </p:nvSpPr>
        <p:spPr>
          <a:xfrm>
            <a:off x="316523" y="1542408"/>
            <a:ext cx="11183815" cy="421882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7"/>
          <p:cNvSpPr txBox="1">
            <a:spLocks noGrp="1"/>
          </p:cNvSpPr>
          <p:nvPr>
            <p:ph type="body" idx="1"/>
          </p:nvPr>
        </p:nvSpPr>
        <p:spPr>
          <a:xfrm>
            <a:off x="594900" y="1850461"/>
            <a:ext cx="10758900" cy="3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9494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"/>
              <a:buChar char="•"/>
            </a:pP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Понад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640" b="1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270 </a:t>
            </a:r>
            <a:r>
              <a:rPr lang="en-GB" sz="1640" b="1" dirty="0" err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бібліотек-членів</a:t>
            </a:r>
            <a:r>
              <a:rPr lang="en-GB" sz="1640" b="1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1640" b="1" dirty="0">
              <a:solidFill>
                <a:srgbClr val="0070C0"/>
              </a:solidFill>
            </a:endParaRPr>
          </a:p>
          <a:p>
            <a:pPr marL="228600" lvl="0" indent="-194945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40"/>
              <a:buChar char="•"/>
            </a:pP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Бібліотеки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сплачують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щорічний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членський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внесок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варіюється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за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рівнями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) (€400-800)</a:t>
            </a:r>
            <a:endParaRPr sz="1640" dirty="0"/>
          </a:p>
          <a:p>
            <a:pPr marL="228600" lvl="0" indent="-194945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40"/>
              <a:buChar char="•"/>
            </a:pP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Безкоштовний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безстроковий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доступ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до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всіх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наших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цифрових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видань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для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всіх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учасників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мережі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знижки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на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паперові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копії</a:t>
            </a:r>
            <a:endParaRPr sz="1640" dirty="0">
              <a:latin typeface="Corbel"/>
              <a:ea typeface="Corbel"/>
              <a:cs typeface="Corbel"/>
              <a:sym typeface="Corbel"/>
            </a:endParaRPr>
          </a:p>
          <a:p>
            <a:pPr marL="228600" lvl="0" indent="-194945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40"/>
              <a:buChar char="•"/>
            </a:pP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Метадані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просування</a:t>
            </a:r>
            <a:endParaRPr sz="1640" dirty="0"/>
          </a:p>
          <a:p>
            <a:pPr marL="228600" lvl="0" indent="-194945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1640"/>
              <a:buChar char="•"/>
            </a:pPr>
            <a:r>
              <a:rPr lang="en-GB" sz="1640" dirty="0" err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Фінансування</a:t>
            </a:r>
            <a:r>
              <a:rPr lang="en-GB" sz="1640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640" dirty="0" err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книг</a:t>
            </a:r>
            <a:r>
              <a:rPr lang="en-GB" sz="1640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 з </a:t>
            </a:r>
            <a:r>
              <a:rPr lang="en-GB" sz="1640" dirty="0" err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відкритим</a:t>
            </a:r>
            <a:r>
              <a:rPr lang="en-GB" sz="1640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640" dirty="0" err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доступом</a:t>
            </a:r>
            <a:r>
              <a:rPr lang="en-GB" sz="1640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640" dirty="0" err="1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для</a:t>
            </a:r>
            <a:r>
              <a:rPr lang="en-GB" sz="1640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uk-UA" sz="1640" dirty="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всіх</a:t>
            </a:r>
            <a:endParaRPr sz="1640" dirty="0"/>
          </a:p>
          <a:p>
            <a:pPr marL="228600" lvl="0" indent="-194945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40"/>
              <a:buChar char="•"/>
            </a:pP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Станом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на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сьогодні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це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найбільша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третина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нашого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доходу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 (35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книг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виданих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минулого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року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без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іншого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1640" dirty="0" err="1">
                <a:latin typeface="Corbel"/>
                <a:ea typeface="Corbel"/>
                <a:cs typeface="Corbel"/>
                <a:sym typeface="Corbel"/>
              </a:rPr>
              <a:t>фінансування</a:t>
            </a:r>
            <a:r>
              <a:rPr lang="en-GB" sz="1640" dirty="0">
                <a:latin typeface="Corbel"/>
                <a:ea typeface="Corbel"/>
                <a:cs typeface="Corbel"/>
                <a:sym typeface="Corbel"/>
              </a:rPr>
              <a:t>) </a:t>
            </a:r>
            <a:endParaRPr sz="1640" dirty="0">
              <a:latin typeface="Corbel"/>
              <a:ea typeface="Corbel"/>
              <a:cs typeface="Corbel"/>
              <a:sym typeface="Corbel"/>
            </a:endParaRPr>
          </a:p>
          <a:p>
            <a:pPr marL="137795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endParaRPr sz="1540" dirty="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2" name="Google Shape;152;p7"/>
          <p:cNvSpPr txBox="1"/>
          <p:nvPr/>
        </p:nvSpPr>
        <p:spPr>
          <a:xfrm>
            <a:off x="650638" y="18878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orbel"/>
              <a:buNone/>
            </a:pPr>
            <a:r>
              <a:rPr lang="en-GB" sz="440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Програма членства для бібліотек</a:t>
            </a:r>
            <a:endParaRPr sz="4400"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orbel"/>
              <a:buNone/>
            </a:pPr>
            <a:r>
              <a:rPr lang="en-GB" sz="440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(Library Membership Programme)</a:t>
            </a:r>
            <a:endParaRPr/>
          </a:p>
        </p:txBody>
      </p:sp>
      <p:pic>
        <p:nvPicPr>
          <p:cNvPr id="153" name="Google Shape;15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13900" y="188783"/>
            <a:ext cx="2343600" cy="623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/>
          <p:nvPr/>
        </p:nvSpPr>
        <p:spPr>
          <a:xfrm>
            <a:off x="-112102" y="-48840"/>
            <a:ext cx="12430125" cy="6906840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605284" y="1840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rbel"/>
              <a:buNone/>
            </a:pPr>
            <a:r>
              <a:rPr lang="en-GB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Колективні моделі: переваги та недоліки</a:t>
            </a:r>
            <a:endParaRPr b="1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rbel"/>
              <a:buNone/>
            </a:pPr>
            <a:endParaRPr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8" name="Google Shape;168;p9"/>
          <p:cNvSpPr/>
          <p:nvPr/>
        </p:nvSpPr>
        <p:spPr>
          <a:xfrm>
            <a:off x="404445" y="1186960"/>
            <a:ext cx="11182271" cy="538968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9"/>
          <p:cNvSpPr txBox="1">
            <a:spLocks noGrp="1"/>
          </p:cNvSpPr>
          <p:nvPr>
            <p:ph type="body" idx="1"/>
          </p:nvPr>
        </p:nvSpPr>
        <p:spPr>
          <a:xfrm>
            <a:off x="842675" y="1384584"/>
            <a:ext cx="10515599" cy="549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en-GB" sz="2200" b="1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Переваги</a:t>
            </a:r>
            <a:r>
              <a:rPr lang="en-GB" sz="2200" b="1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: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uk-UA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Справедливі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Передбачувані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для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нас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)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Стійкі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b="0" i="0" u="none" strike="noStrike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(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для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бібліотек</a:t>
            </a:r>
            <a:r>
              <a:rPr lang="en-GB" sz="2200" b="0" i="0" u="none" strike="noStrike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Дозволяють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нам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не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стягувати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плати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за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опрацювання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книг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Системний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підхід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до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фінансування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програми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видавництва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з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відкритим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доступом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(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не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разові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виключення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)</a:t>
            </a:r>
            <a:endParaRPr sz="2200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en-GB" sz="2200" b="1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Недоліки</a:t>
            </a:r>
            <a:r>
              <a:rPr lang="en-GB" sz="2200" b="1" i="0" u="none" strike="noStrike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: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Вимагає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часу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та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зусиль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співробітників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для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налагодження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uk-UA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стосунків і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просування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Бібліотеки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повинні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розуміти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та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оцінювати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більше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uk-UA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схожих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моделей</a:t>
            </a:r>
            <a:endParaRPr sz="2200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Не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всі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бібліотеки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розуміють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ці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моделі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: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вони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часто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не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вписуються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у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вже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існуючі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моделі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закупівель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2200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Зазвичай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uk-UA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одні і ті ж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бібліотеки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фінансу</a:t>
            </a:r>
            <a:r>
              <a:rPr lang="uk-UA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ють 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ц</a:t>
            </a:r>
            <a:r>
              <a:rPr lang="uk-UA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і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модел</a:t>
            </a:r>
            <a:r>
              <a:rPr lang="uk-UA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і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: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важко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залучити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більше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підтримки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2200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Наразі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цього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недостатньо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uk-UA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для нас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без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грантового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фінансування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але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баланс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змінюється</a:t>
            </a:r>
            <a:r>
              <a:rPr lang="en-GB" sz="2200" dirty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! </a:t>
            </a:r>
            <a:endParaRPr sz="2400" u="sng" dirty="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70" name="Google Shape;17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0885" y="96750"/>
            <a:ext cx="853442" cy="938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605285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orbel"/>
              <a:buNone/>
            </a:pPr>
            <a:r>
              <a:rPr lang="en-GB" b="1">
                <a:solidFill>
                  <a:srgbClr val="0070C0"/>
                </a:solidFill>
                <a:highlight>
                  <a:schemeClr val="lt1"/>
                </a:highlight>
                <a:latin typeface="Corbel"/>
                <a:ea typeface="Corbel"/>
                <a:cs typeface="Corbel"/>
                <a:sym typeface="Corbel"/>
              </a:rPr>
              <a:t>Історії, що мали вплив</a:t>
            </a:r>
            <a:endParaRPr>
              <a:solidFill>
                <a:srgbClr val="0070C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0885" y="96750"/>
            <a:ext cx="853442" cy="938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783" y="1422313"/>
            <a:ext cx="3286989" cy="49322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9" name="Google Shape;17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6237" y="1422312"/>
            <a:ext cx="3286990" cy="493226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0" name="Google Shape;180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53692" y="1422313"/>
            <a:ext cx="3500656" cy="49322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783</Words>
  <Application>Microsoft Macintosh PowerPoint</Application>
  <PresentationFormat>Widescreen</PresentationFormat>
  <Paragraphs>92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Corbel</vt:lpstr>
      <vt:lpstr>Arial</vt:lpstr>
      <vt:lpstr>Calibri</vt:lpstr>
      <vt:lpstr>Office Theme</vt:lpstr>
      <vt:lpstr>PowerPoint Presentation</vt:lpstr>
      <vt:lpstr>Open Book Publishers</vt:lpstr>
      <vt:lpstr>Чому відкритий доступ?</vt:lpstr>
      <vt:lpstr>Динаміка зростання </vt:lpstr>
      <vt:lpstr>Яка ситуація у видавництві станом на зараз? </vt:lpstr>
      <vt:lpstr>Витрати та доходи</vt:lpstr>
      <vt:lpstr>PowerPoint Presentation</vt:lpstr>
      <vt:lpstr>Колективні моделі: переваги та недоліки </vt:lpstr>
      <vt:lpstr>Історії, що мали вплив</vt:lpstr>
      <vt:lpstr>Посилання </vt:lpstr>
      <vt:lpstr>Дякую за увагу! Чи є у вас запитання?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Editor</dc:creator>
  <cp:lastModifiedBy>Jean Fairbairn</cp:lastModifiedBy>
  <cp:revision>15</cp:revision>
  <dcterms:created xsi:type="dcterms:W3CDTF">2019-05-01T09:19:53Z</dcterms:created>
  <dcterms:modified xsi:type="dcterms:W3CDTF">2024-10-28T16:16:56Z</dcterms:modified>
</cp:coreProperties>
</file>