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5"/>
  </p:notesMasterIdLst>
  <p:sldIdLst>
    <p:sldId id="351" r:id="rId3"/>
    <p:sldId id="259" r:id="rId4"/>
    <p:sldId id="260" r:id="rId5"/>
    <p:sldId id="346" r:id="rId6"/>
    <p:sldId id="302" r:id="rId7"/>
    <p:sldId id="265" r:id="rId8"/>
    <p:sldId id="266" r:id="rId9"/>
    <p:sldId id="264" r:id="rId10"/>
    <p:sldId id="313" r:id="rId11"/>
    <p:sldId id="350" r:id="rId12"/>
    <p:sldId id="347" r:id="rId13"/>
    <p:sldId id="349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6A"/>
    <a:srgbClr val="FFDD57"/>
    <a:srgbClr val="2E3587"/>
    <a:srgbClr val="32398D"/>
    <a:srgbClr val="0F1775"/>
    <a:srgbClr val="3220A1"/>
    <a:srgbClr val="121C86"/>
    <a:srgbClr val="251B85"/>
    <a:srgbClr val="3326B8"/>
    <a:srgbClr val="29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62B08-EA80-4AA2-997E-97A1EC94202D}" v="655" dt="2024-09-05T09:59:28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47"/>
  </p:normalViewPr>
  <p:slideViewPr>
    <p:cSldViewPr snapToGrid="0">
      <p:cViewPr varScale="1">
        <p:scale>
          <a:sx n="132" d="100"/>
          <a:sy n="132" d="100"/>
        </p:scale>
        <p:origin x="20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4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480" name="PlaceHolder 4"/>
          <p:cNvSpPr>
            <a:spLocks noGrp="1"/>
          </p:cNvSpPr>
          <p:nvPr>
            <p:ph type="dt" idx="6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81" name="PlaceHolder 5"/>
          <p:cNvSpPr>
            <a:spLocks noGrp="1"/>
          </p:cNvSpPr>
          <p:nvPr>
            <p:ph type="ftr" idx="6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82" name="PlaceHolder 6"/>
          <p:cNvSpPr>
            <a:spLocks noGrp="1"/>
          </p:cNvSpPr>
          <p:nvPr>
            <p:ph type="sldNum" idx="6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C2FA6CB-5ED7-424A-BC89-004C5BEAEE98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47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pPr indent="0" algn="r">
              <a:buNone/>
            </a:pPr>
            <a:fld id="{7C2FA6CB-5ED7-424A-BC89-004C5BEAEE98}" type="slidenum">
              <a:rPr lang="en-GB" sz="1400" b="0" strike="noStrike" spc="-1" smtClean="0">
                <a:solidFill>
                  <a:srgbClr val="000000"/>
                </a:solidFill>
                <a:latin typeface="Times New Roman"/>
              </a:rPr>
              <a:t>6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34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08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547280"/>
            <a:ext cx="10972080" cy="452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FCF038-A598-417D-8A3C-9F7F3CC1626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17B6CF-0257-4EB4-AC2F-B4F653759231}" type="datetimeFigureOut">
              <a:rPr lang="en-GB"/>
              <a:t>28/10/2024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8978DA-4106-4236-AE89-7AD53C83A9B5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3484A43-D360-4A02-8E80-327AB006EE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08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FB8701B-362A-4693-B5D4-C9DE3FC464A6}" type="slidenum">
              <a: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7D8D07B-986F-4F54-8B7E-BD67944F5070}" type="slidenum">
              <a:rPr lang="en-GB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5FFDC1-3D89-408B-9D67-46AA94E66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047881" y="-1531887"/>
            <a:ext cx="1580113" cy="54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A70200-B26A-4D9B-9E0C-347E1C8A993D}" type="datetime3">
              <a:rPr lang="en-US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28 October 2024</a:t>
            </a:fld>
            <a:endParaRPr lang="en-GB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AEB40BA-E965-4EB9-BF54-94E7CBA41B60}" type="slidenum">
              <a:rPr lang="en-GB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</a:t>
            </a:fld>
            <a:endParaRPr lang="en-GB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ustomShape 3"/>
          <p:cNvSpPr/>
          <p:nvPr/>
        </p:nvSpPr>
        <p:spPr bwMode="auto">
          <a:xfrm flipH="1">
            <a:off x="0" y="0"/>
            <a:ext cx="6172560" cy="685764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EB801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" name="CustomShape 4"/>
          <p:cNvSpPr/>
          <p:nvPr/>
        </p:nvSpPr>
        <p:spPr bwMode="auto">
          <a:xfrm>
            <a:off x="0" y="331292"/>
            <a:ext cx="6023880" cy="685764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11" name="Picture 2"/>
          <p:cNvPicPr/>
          <p:nvPr/>
        </p:nvPicPr>
        <p:blipFill>
          <a:blip r:embed="rId3"/>
          <a:stretch/>
        </p:blipFill>
        <p:spPr bwMode="auto">
          <a:xfrm>
            <a:off x="407368" y="6220185"/>
            <a:ext cx="1089925" cy="501290"/>
          </a:xfrm>
          <a:prstGeom prst="rect">
            <a:avLst/>
          </a:prstGeom>
          <a:ln>
            <a:noFill/>
          </a:ln>
        </p:spPr>
      </p:pic>
      <p:sp>
        <p:nvSpPr>
          <p:cNvPr id="12" name="TextShape 2"/>
          <p:cNvSpPr>
            <a:spLocks/>
          </p:cNvSpPr>
          <p:nvPr/>
        </p:nvSpPr>
        <p:spPr bwMode="auto">
          <a:xfrm>
            <a:off x="300554" y="3875172"/>
            <a:ext cx="3545522" cy="18218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 spc="-1" dirty="0">
              <a:ln>
                <a:noFill/>
              </a:ln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2400" b="0" i="0" dirty="0">
                <a:solidFill>
                  <a:srgbClr val="222222"/>
                </a:solidFill>
                <a:effectLst/>
                <a:latin typeface="+mj-lt"/>
              </a:rPr>
              <a:t>Джо </a:t>
            </a:r>
            <a:r>
              <a:rPr lang="uk-UA" sz="2400" b="0" i="0" dirty="0" err="1">
                <a:solidFill>
                  <a:srgbClr val="222222"/>
                </a:solidFill>
                <a:effectLst/>
                <a:latin typeface="+mj-lt"/>
              </a:rPr>
              <a:t>Девіль</a:t>
            </a:r>
            <a:endParaRPr lang="en-GB" sz="2400" b="0" i="0" dirty="0">
              <a:solidFill>
                <a:srgbClr val="222222"/>
              </a:solidFill>
              <a:effectLst/>
              <a:latin typeface="+mj-lt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GB" sz="2400" spc="-1" dirty="0">
                <a:solidFill>
                  <a:prstClr val="black"/>
                </a:solidFill>
                <a:latin typeface="Calibri Light"/>
                <a:cs typeface="Calibri Light"/>
              </a:rPr>
            </a:br>
            <a:r>
              <a:rPr lang="uk-UA" b="0" i="0" dirty="0">
                <a:effectLst/>
                <a:latin typeface="+mj-lt"/>
              </a:rPr>
              <a:t>Університет </a:t>
            </a:r>
            <a:r>
              <a:rPr lang="uk-UA" b="0" i="0" dirty="0" err="1">
                <a:effectLst/>
                <a:latin typeface="+mj-lt"/>
              </a:rPr>
              <a:t>Ланкастер</a:t>
            </a:r>
            <a:r>
              <a:rPr lang="uk-UA" b="0" i="0" dirty="0">
                <a:effectLst/>
                <a:latin typeface="+mj-lt"/>
              </a:rPr>
              <a:t> </a:t>
            </a:r>
            <a:r>
              <a:rPr lang="en-GB" spc="-1" dirty="0">
                <a:solidFill>
                  <a:prstClr val="black"/>
                </a:solidFill>
                <a:cs typeface="Calibri Light"/>
              </a:rPr>
              <a:t>/ </a:t>
            </a:r>
            <a:r>
              <a:rPr lang="en-GB" spc="-1" dirty="0">
                <a:solidFill>
                  <a:prstClr val="black"/>
                </a:solidFill>
                <a:latin typeface="Calibri Light"/>
                <a:cs typeface="Calibri Light"/>
              </a:rPr>
              <a:t>Open Book Collective</a:t>
            </a:r>
            <a:endParaRPr lang="en-GB" b="0" i="0" u="none" strike="noStrike" cap="none" spc="-1" dirty="0">
              <a:ln>
                <a:noFill/>
              </a:ln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1800" b="0" i="0" u="none" strike="noStrike" cap="none" spc="-1" dirty="0">
                <a:ln>
                  <a:noFill/>
                </a:ln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Всі слайди </a:t>
            </a:r>
            <a:r>
              <a:rPr lang="en-GB" sz="1800" b="0" i="0" u="none" strike="noStrike" cap="none" spc="-1" dirty="0">
                <a:ln>
                  <a:noFill/>
                </a:ln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CC BY</a:t>
            </a:r>
            <a:endParaRPr dirty="0"/>
          </a:p>
        </p:txBody>
      </p:sp>
      <p:sp>
        <p:nvSpPr>
          <p:cNvPr id="13" name="TextShape 2"/>
          <p:cNvSpPr>
            <a:spLocks/>
          </p:cNvSpPr>
          <p:nvPr/>
        </p:nvSpPr>
        <p:spPr bwMode="auto">
          <a:xfrm>
            <a:off x="283246" y="404664"/>
            <a:ext cx="4613859" cy="1861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uk-UA" sz="3600" dirty="0"/>
              <a:t>Про роботу </a:t>
            </a:r>
            <a:r>
              <a:rPr lang="en-AU" sz="3600" dirty="0" err="1"/>
              <a:t>Copim</a:t>
            </a:r>
            <a:r>
              <a:rPr lang="en-AU" sz="3600" dirty="0"/>
              <a:t> </a:t>
            </a:r>
            <a:r>
              <a:rPr lang="uk-UA" sz="3600" dirty="0"/>
              <a:t>з підтримки видавничих ініціатив відкритого доступу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4812F3AA-4019-4BDD-B738-7096A3D0D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24" y="6021288"/>
            <a:ext cx="2034009" cy="64571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F07CAEC-4011-4430-A300-51B679503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381092" y="2841884"/>
            <a:ext cx="16062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Shape 2">
            <a:extLst>
              <a:ext uri="{FF2B5EF4-FFF2-40B4-BE49-F238E27FC236}">
                <a16:creationId xmlns:a16="http://schemas.microsoft.com/office/drawing/2014/main" id="{49F1D7CE-292A-469E-836A-B7CA665BE01B}"/>
              </a:ext>
            </a:extLst>
          </p:cNvPr>
          <p:cNvSpPr>
            <a:spLocks/>
          </p:cNvSpPr>
          <p:nvPr/>
        </p:nvSpPr>
        <p:spPr bwMode="auto">
          <a:xfrm>
            <a:off x="4295800" y="6161583"/>
            <a:ext cx="3058043" cy="3651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200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alibri Light"/>
                <a:ea typeface="Times New Roman"/>
                <a:cs typeface="Times New Roman"/>
              </a:rPr>
              <a:t>Open Book Futures </a:t>
            </a:r>
            <a:r>
              <a:rPr lang="uk-UA" b="1" dirty="0">
                <a:solidFill>
                  <a:srgbClr val="000000"/>
                </a:solidFill>
                <a:latin typeface="Calibri Light"/>
                <a:ea typeface="Times New Roman"/>
                <a:cs typeface="Times New Roman"/>
              </a:rPr>
              <a:t>фінансується за підтримки</a:t>
            </a:r>
            <a:endParaRPr lang="en-GB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ea typeface="Calibri"/>
              <a:cs typeface="Times New Roman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12B0F96-8B8D-1E4F-77DD-E554F5C175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618" y="6021288"/>
            <a:ext cx="2279576" cy="657639"/>
          </a:xfrm>
          <a:prstGeom prst="rect">
            <a:avLst/>
          </a:prstGeom>
        </p:spPr>
      </p:pic>
      <p:pic>
        <p:nvPicPr>
          <p:cNvPr id="3" name="Picture 2" descr="Opening the Future">
            <a:extLst>
              <a:ext uri="{FF2B5EF4-FFF2-40B4-BE49-F238E27FC236}">
                <a16:creationId xmlns:a16="http://schemas.microsoft.com/office/drawing/2014/main" id="{CD2898FC-2041-7B67-78AC-2CB253B3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96" y="2121400"/>
            <a:ext cx="3389208" cy="1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0C096-AC09-AAE9-08CE-34C381061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6508" r="2946"/>
          <a:stretch/>
        </p:blipFill>
        <p:spPr>
          <a:xfrm>
            <a:off x="0" y="225910"/>
            <a:ext cx="1233042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46670D-42BC-D7BC-3825-66901A70821F}"/>
              </a:ext>
            </a:extLst>
          </p:cNvPr>
          <p:cNvSpPr/>
          <p:nvPr/>
        </p:nvSpPr>
        <p:spPr>
          <a:xfrm rot="16200000">
            <a:off x="-710005" y="3474719"/>
            <a:ext cx="2743200" cy="914400"/>
          </a:xfrm>
          <a:prstGeom prst="rect">
            <a:avLst/>
          </a:prstGeom>
          <a:solidFill>
            <a:srgbClr val="FFDD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ФОРМАТ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40E11-D9EF-416C-9BE9-B031326898EA}"/>
              </a:ext>
            </a:extLst>
          </p:cNvPr>
          <p:cNvSpPr/>
          <p:nvPr/>
        </p:nvSpPr>
        <p:spPr>
          <a:xfrm rot="5400000">
            <a:off x="9915863" y="3197710"/>
            <a:ext cx="3229086" cy="914400"/>
          </a:xfrm>
          <a:prstGeom prst="rect">
            <a:avLst/>
          </a:prstGeom>
          <a:solidFill>
            <a:srgbClr val="FFDD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ПЛАТФОРМА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0165F-DCC6-6A85-8A6E-A7F9E48338EE}"/>
              </a:ext>
            </a:extLst>
          </p:cNvPr>
          <p:cNvSpPr/>
          <p:nvPr/>
        </p:nvSpPr>
        <p:spPr>
          <a:xfrm>
            <a:off x="4185806" y="225910"/>
            <a:ext cx="3290760" cy="978946"/>
          </a:xfrm>
          <a:prstGeom prst="rect">
            <a:avLst/>
          </a:prstGeom>
          <a:solidFill>
            <a:srgbClr val="FFDD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СПЕЦИФІКАЦІЯ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24B62D0-09BF-4161-B547-E69ACB7E5114}"/>
              </a:ext>
            </a:extLst>
          </p:cNvPr>
          <p:cNvSpPr/>
          <p:nvPr/>
        </p:nvSpPr>
        <p:spPr bwMode="auto">
          <a:xfrm>
            <a:off x="2902295" y="2096665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Допомагаємо видавцям легко управляти їхніми метаданими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F2CD27-E423-470A-A316-401F0D8F5618}"/>
              </a:ext>
            </a:extLst>
          </p:cNvPr>
          <p:cNvSpPr/>
          <p:nvPr/>
        </p:nvSpPr>
        <p:spPr bwMode="auto">
          <a:xfrm>
            <a:off x="4894879" y="2096665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/>
              <a:t>Легкий експорт метаданих у багатьох стандартизованих форматах галузі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2932DA-32B6-498C-8030-08276EEADF3D}"/>
              </a:ext>
            </a:extLst>
          </p:cNvPr>
          <p:cNvSpPr/>
          <p:nvPr/>
        </p:nvSpPr>
        <p:spPr bwMode="auto">
          <a:xfrm>
            <a:off x="6887463" y="2096264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/>
              <a:t>АБО: користуйтеся </a:t>
            </a:r>
            <a:r>
              <a:rPr lang="en-AU" sz="1200" dirty="0"/>
              <a:t>Thoth </a:t>
            </a:r>
            <a:r>
              <a:rPr lang="uk-UA" sz="1200" dirty="0"/>
              <a:t>безкоштовно та керуйте цим самостійно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52E7F5-0AB5-4C0A-8190-CC5BEADAF8DB}"/>
              </a:ext>
            </a:extLst>
          </p:cNvPr>
          <p:cNvSpPr/>
          <p:nvPr/>
        </p:nvSpPr>
        <p:spPr bwMode="auto">
          <a:xfrm>
            <a:off x="8880047" y="2096264"/>
            <a:ext cx="1800200" cy="1800200"/>
          </a:xfrm>
          <a:prstGeom prst="ellipse">
            <a:avLst/>
          </a:prstGeom>
          <a:solidFill>
            <a:srgbClr val="00A15B"/>
          </a:solidFill>
          <a:ln w="127000">
            <a:solidFill>
              <a:srgbClr val="00A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/>
              <a:t>АБО: приєднайтеся до </a:t>
            </a:r>
            <a:r>
              <a:rPr lang="en-AU" sz="1200" dirty="0"/>
              <a:t>Thoth Plus, </a:t>
            </a:r>
            <a:r>
              <a:rPr lang="uk-UA" sz="1200" dirty="0"/>
              <a:t>економічного варіанту, де ми робимо це за вас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2666EE-2916-4D61-8374-58A24DEBE7B5}"/>
              </a:ext>
            </a:extLst>
          </p:cNvPr>
          <p:cNvSpPr/>
          <p:nvPr/>
        </p:nvSpPr>
        <p:spPr bwMode="auto">
          <a:xfrm>
            <a:off x="2902295" y="4149080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Для невеликих та середніх</a:t>
            </a:r>
            <a:r>
              <a:rPr kumimoji="0" lang="uk-UA" sz="15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 видавців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71978C-6987-4B1A-9551-E551415144BF}"/>
              </a:ext>
            </a:extLst>
          </p:cNvPr>
          <p:cNvSpPr/>
          <p:nvPr/>
        </p:nvSpPr>
        <p:spPr bwMode="auto">
          <a:xfrm>
            <a:off x="4894879" y="4149080"/>
            <a:ext cx="1882439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uk-UA" sz="1500" kern="0" dirty="0">
                <a:solidFill>
                  <a:prstClr val="white"/>
                </a:solidFill>
              </a:rPr>
              <a:t>Відкрита інфраструктура</a:t>
            </a:r>
            <a:endParaRPr lang="en-GB" sz="1500" kern="0" dirty="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6FADBB-69E0-4DDC-AC21-9A664648EC86}"/>
              </a:ext>
            </a:extLst>
          </p:cNvPr>
          <p:cNvSpPr/>
          <p:nvPr/>
        </p:nvSpPr>
        <p:spPr bwMode="auto">
          <a:xfrm>
            <a:off x="6887463" y="4148679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uk-UA" sz="1500" dirty="0"/>
              <a:t>Зареєстрована неприбуткова організація</a:t>
            </a:r>
            <a:endParaRPr lang="en-GB" sz="1500" kern="0" dirty="0">
              <a:solidFill>
                <a:prstClr val="white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396727-3655-4682-8363-1E926D828FEF}"/>
              </a:ext>
            </a:extLst>
          </p:cNvPr>
          <p:cNvSpPr/>
          <p:nvPr/>
        </p:nvSpPr>
        <p:spPr bwMode="auto">
          <a:xfrm>
            <a:off x="8880047" y="4148679"/>
            <a:ext cx="1800200" cy="1800200"/>
          </a:xfrm>
          <a:prstGeom prst="ellipse">
            <a:avLst/>
          </a:prstGeom>
          <a:solidFill>
            <a:srgbClr val="8D827A"/>
          </a:solidFill>
          <a:ln w="127000">
            <a:solidFill>
              <a:srgbClr val="8D8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uk-UA" sz="1600" kern="0" dirty="0">
                <a:solidFill>
                  <a:prstClr val="white"/>
                </a:solidFill>
              </a:rPr>
              <a:t>Створення спільноти видавців-однодумців</a:t>
            </a:r>
            <a:endParaRPr lang="en-GB" sz="1600" kern="0" dirty="0">
              <a:solidFill>
                <a:prstClr val="white"/>
              </a:solidFill>
            </a:endParaRPr>
          </a:p>
        </p:txBody>
      </p:sp>
      <p:sp>
        <p:nvSpPr>
          <p:cNvPr id="6" name="AutoShape 4" descr="Arcadia Fund | Protecting endangered culture and nature and promoting open  access">
            <a:extLst>
              <a:ext uri="{FF2B5EF4-FFF2-40B4-BE49-F238E27FC236}">
                <a16:creationId xmlns:a16="http://schemas.microsoft.com/office/drawing/2014/main" id="{4922B774-1DAA-4F47-8AD7-5604AB76C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3" name="Picture 2" descr="A cartoon monkey with a yellow ball on a black background&#10;&#10;Description automatically generated">
            <a:extLst>
              <a:ext uri="{FF2B5EF4-FFF2-40B4-BE49-F238E27FC236}">
                <a16:creationId xmlns:a16="http://schemas.microsoft.com/office/drawing/2014/main" id="{9EC7456F-A6A5-18B9-FA05-3F21A0E5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81" y="255807"/>
            <a:ext cx="4784480" cy="142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02E6F-AC60-9028-F076-CD61E7B1B290}"/>
              </a:ext>
            </a:extLst>
          </p:cNvPr>
          <p:cNvSpPr txBox="1"/>
          <p:nvPr/>
        </p:nvSpPr>
        <p:spPr bwMode="auto">
          <a:xfrm>
            <a:off x="1077911" y="251074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7D308E"/>
                </a:solidFill>
                <a:effectLst/>
                <a:uLnTx/>
                <a:uFillTx/>
                <a:latin typeface="Calibri"/>
                <a:cs typeface="Arial"/>
              </a:rPr>
              <a:t>Що ми робимо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7D308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3BBAD-8DB7-01ED-8AA4-94F6D8F65FEE}"/>
              </a:ext>
            </a:extLst>
          </p:cNvPr>
          <p:cNvSpPr txBox="1"/>
          <p:nvPr/>
        </p:nvSpPr>
        <p:spPr bwMode="auto">
          <a:xfrm>
            <a:off x="1210107" y="47256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kern="0" dirty="0">
                <a:solidFill>
                  <a:srgbClr val="7D308E"/>
                </a:solidFill>
                <a:latin typeface="Calibri"/>
                <a:cs typeface="Arial"/>
              </a:rPr>
              <a:t>Етос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7D308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2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Oval 44"/>
          <p:cNvSpPr/>
          <p:nvPr/>
        </p:nvSpPr>
        <p:spPr>
          <a:xfrm>
            <a:off x="880078" y="2364710"/>
            <a:ext cx="2423561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uk-UA" sz="2000" dirty="0">
                <a:solidFill>
                  <a:schemeClr val="bg1"/>
                </a:solidFill>
              </a:rPr>
              <a:t>Створено веб-сайт </a:t>
            </a:r>
            <a:r>
              <a:rPr lang="en-AU" sz="2000" dirty="0">
                <a:solidFill>
                  <a:schemeClr val="bg1"/>
                </a:solidFill>
              </a:rPr>
              <a:t>Thoth, </a:t>
            </a:r>
            <a:r>
              <a:rPr lang="uk-UA" sz="2000" dirty="0">
                <a:solidFill>
                  <a:schemeClr val="bg1"/>
                </a:solidFill>
              </a:rPr>
              <a:t>каталог та модель послуг Безплатних </a:t>
            </a:r>
            <a:r>
              <a:rPr lang="en-AU" sz="2000" dirty="0">
                <a:solidFill>
                  <a:schemeClr val="bg1"/>
                </a:solidFill>
              </a:rPr>
              <a:t>/</a:t>
            </a:r>
            <a:r>
              <a:rPr lang="uk-UA" sz="2000" dirty="0">
                <a:solidFill>
                  <a:schemeClr val="bg1"/>
                </a:solidFill>
              </a:rPr>
              <a:t>Плюс</a:t>
            </a:r>
            <a:endParaRPr lang="en-GB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50" name="Oval 45"/>
          <p:cNvSpPr/>
          <p:nvPr/>
        </p:nvSpPr>
        <p:spPr>
          <a:xfrm>
            <a:off x="3598726" y="2364349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uk-UA" dirty="0">
                <a:solidFill>
                  <a:schemeClr val="bg1"/>
                </a:solidFill>
              </a:rPr>
              <a:t>Метадані для 2,2 тис. книг та 12 тис. розділів від понад 45 видавців, кількість продовжує зростати</a:t>
            </a:r>
            <a:endParaRPr lang="en-GB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51" name="Oval 46"/>
          <p:cNvSpPr/>
          <p:nvPr/>
        </p:nvSpPr>
        <p:spPr>
          <a:xfrm>
            <a:off x="6317374" y="2364349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uk-UA" dirty="0">
                <a:solidFill>
                  <a:schemeClr val="bg1"/>
                </a:solidFill>
              </a:rPr>
              <a:t>Підписано численні угоди про надання даних (наприклад, </a:t>
            </a:r>
            <a:r>
              <a:rPr lang="en-AU" dirty="0">
                <a:solidFill>
                  <a:schemeClr val="bg1"/>
                </a:solidFill>
              </a:rPr>
              <a:t>EBSCOhost, JSTOR, Project MUSE)</a:t>
            </a:r>
            <a:endParaRPr lang="en-GB" b="0" strike="noStrike" spc="-1" dirty="0">
              <a:solidFill>
                <a:schemeClr val="bg1"/>
              </a:solidFill>
            </a:endParaRPr>
          </a:p>
        </p:txBody>
      </p:sp>
      <p:sp>
        <p:nvSpPr>
          <p:cNvPr id="552" name="Oval 47"/>
          <p:cNvSpPr/>
          <p:nvPr/>
        </p:nvSpPr>
        <p:spPr>
          <a:xfrm>
            <a:off x="9036022" y="2364349"/>
            <a:ext cx="2333503" cy="2333503"/>
          </a:xfrm>
          <a:prstGeom prst="ellipse">
            <a:avLst/>
          </a:prstGeom>
          <a:solidFill>
            <a:srgbClr val="828282"/>
          </a:solidFill>
          <a:ln w="127000"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uk-UA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На шляху до самостійності до 202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6 </a:t>
            </a:r>
            <a:r>
              <a:rPr lang="uk-UA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року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TextBox 48"/>
          <p:cNvSpPr/>
          <p:nvPr/>
        </p:nvSpPr>
        <p:spPr>
          <a:xfrm>
            <a:off x="174643" y="420948"/>
            <a:ext cx="556994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uk-UA" sz="36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Прогрес станом на сьогодні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D1999-2704-C3EC-54A2-37A7F46AA648}"/>
              </a:ext>
            </a:extLst>
          </p:cNvPr>
          <p:cNvSpPr txBox="1"/>
          <p:nvPr/>
        </p:nvSpPr>
        <p:spPr>
          <a:xfrm>
            <a:off x="7456714" y="5889170"/>
            <a:ext cx="4615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uk-UA" sz="1200" b="0" i="0" u="none" strike="noStrike" dirty="0">
                <a:solidFill>
                  <a:srgbClr val="1B1B6A"/>
                </a:solidFill>
                <a:effectLst/>
                <a:latin typeface="Corbel" panose="020B0503020204020204" pitchFamily="34" charset="0"/>
              </a:rPr>
              <a:t>Переклад українською мовою здійснила Богдана Загребельна, редакторка </a:t>
            </a:r>
            <a:r>
              <a:rPr lang="en-AU" sz="1200" b="0" i="0" u="none" strike="noStrike" dirty="0">
                <a:solidFill>
                  <a:srgbClr val="1B1B6A"/>
                </a:solidFill>
                <a:effectLst/>
                <a:latin typeface="Corbel" panose="020B0503020204020204" pitchFamily="34" charset="0"/>
              </a:rPr>
              <a:t>Access to Justice in Eastern Europe Journal, </a:t>
            </a:r>
            <a:r>
              <a:rPr lang="uk-UA" sz="1200" b="0" i="0" u="none" strike="noStrike" dirty="0">
                <a:solidFill>
                  <a:srgbClr val="1B1B6A"/>
                </a:solidFill>
                <a:effectLst/>
                <a:latin typeface="Corbel" panose="020B0503020204020204" pitchFamily="34" charset="0"/>
              </a:rPr>
              <a:t>членкиня Українського регіонального відділення Європейської асоціації наукових редакторів (</a:t>
            </a:r>
            <a:r>
              <a:rPr lang="en-AU" sz="1200" b="0" i="0" u="none" strike="noStrike" dirty="0">
                <a:solidFill>
                  <a:srgbClr val="1B1B6A"/>
                </a:solidFill>
                <a:effectLst/>
                <a:latin typeface="Corbel" panose="020B0503020204020204" pitchFamily="34" charset="0"/>
              </a:rPr>
              <a:t>EASE)</a:t>
            </a:r>
            <a:endParaRPr lang="en-AU" sz="1200" b="0" dirty="0">
              <a:solidFill>
                <a:srgbClr val="1B1B6A"/>
              </a:solidFill>
              <a:effectLst/>
            </a:endParaRPr>
          </a:p>
          <a:p>
            <a:br>
              <a:rPr lang="en-AU" sz="1200" dirty="0">
                <a:solidFill>
                  <a:srgbClr val="1B1B6A"/>
                </a:solidFill>
              </a:rPr>
            </a:br>
            <a:endParaRPr lang="en-US" sz="1200" dirty="0">
              <a:solidFill>
                <a:srgbClr val="1B1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0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4" descr="Community-led Open Publishing Infrastructures for Monographs (COPIM)"/>
          <p:cNvPicPr/>
          <p:nvPr/>
        </p:nvPicPr>
        <p:blipFill>
          <a:blip r:embed="rId2"/>
          <a:stretch/>
        </p:blipFill>
        <p:spPr>
          <a:xfrm>
            <a:off x="1595520" y="332640"/>
            <a:ext cx="3040200" cy="1398240"/>
          </a:xfrm>
          <a:prstGeom prst="rect">
            <a:avLst/>
          </a:prstGeom>
          <a:ln w="0">
            <a:noFill/>
          </a:ln>
        </p:spPr>
      </p:pic>
      <p:sp>
        <p:nvSpPr>
          <p:cNvPr id="503" name="TextBox 2"/>
          <p:cNvSpPr/>
          <p:nvPr/>
        </p:nvSpPr>
        <p:spPr>
          <a:xfrm>
            <a:off x="695519" y="2133000"/>
            <a:ext cx="5011597" cy="902160"/>
          </a:xfrm>
          <a:prstGeom prst="rect">
            <a:avLst/>
          </a:prstGeom>
          <a:solidFill>
            <a:srgbClr val="151462"/>
          </a:solidFill>
          <a:ln w="25400">
            <a:solidFill>
              <a:srgbClr val="1514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3.5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-річний </a:t>
            </a:r>
            <a:r>
              <a:rPr lang="uk-UA" sz="1800" b="0" strike="noStrike" spc="-1" dirty="0" err="1">
                <a:solidFill>
                  <a:schemeClr val="lt1"/>
                </a:solidFill>
                <a:latin typeface="Calibri"/>
                <a:ea typeface="Arial"/>
              </a:rPr>
              <a:t>проєкт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, 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фінансований 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Research England &amp; Arcadia; 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завершився у квітні 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2023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 року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 </a:t>
            </a:r>
            <a:endParaRPr lang="en-GB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TextBox 4"/>
          <p:cNvSpPr/>
          <p:nvPr/>
        </p:nvSpPr>
        <p:spPr>
          <a:xfrm>
            <a:off x="695520" y="3375360"/>
            <a:ext cx="5011596" cy="2625120"/>
          </a:xfrm>
          <a:prstGeom prst="rect">
            <a:avLst/>
          </a:prstGeom>
          <a:noFill/>
          <a:ln w="0">
            <a:solidFill>
              <a:srgbClr val="15146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0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Вирішення</a:t>
            </a:r>
            <a:r>
              <a:rPr lang="en-GB" sz="20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 “</a:t>
            </a:r>
            <a:r>
              <a:rPr lang="uk-UA" sz="2000" b="1" strike="noStrike" spc="-1" dirty="0">
                <a:solidFill>
                  <a:srgbClr val="151462"/>
                </a:solidFill>
                <a:latin typeface="Calibri"/>
                <a:ea typeface="Arial"/>
              </a:rPr>
              <a:t>ключових технологічних, структурних та організаційних перешкод</a:t>
            </a:r>
            <a:r>
              <a:rPr lang="en-GB" sz="2000" b="1" spc="-1" dirty="0">
                <a:solidFill>
                  <a:srgbClr val="151462"/>
                </a:solidFill>
              </a:rPr>
              <a:t> […]</a:t>
            </a:r>
            <a:r>
              <a:rPr lang="uk-UA" sz="2000" b="1" strike="noStrike" spc="-1" dirty="0">
                <a:solidFill>
                  <a:srgbClr val="151462"/>
                </a:solidFill>
                <a:latin typeface="Calibri"/>
                <a:ea typeface="Arial"/>
              </a:rPr>
              <a:t>, що стоять на заваді ширшого впровадження та впливу книг відкритого доступу</a:t>
            </a:r>
            <a:r>
              <a:rPr lang="en-GB" sz="2000" b="1" strike="noStrike" spc="-1" dirty="0">
                <a:solidFill>
                  <a:srgbClr val="151462"/>
                </a:solidFill>
                <a:latin typeface="Calibri"/>
                <a:ea typeface="Arial"/>
              </a:rPr>
              <a:t>”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Box 1"/>
          <p:cNvSpPr/>
          <p:nvPr/>
        </p:nvSpPr>
        <p:spPr>
          <a:xfrm>
            <a:off x="6637320" y="2133000"/>
            <a:ext cx="5011596" cy="902160"/>
          </a:xfrm>
          <a:prstGeom prst="rect">
            <a:avLst/>
          </a:prstGeom>
          <a:solidFill>
            <a:srgbClr val="151462"/>
          </a:solidFill>
          <a:ln w="25400">
            <a:solidFill>
              <a:srgbClr val="1514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pc="-1" dirty="0">
                <a:solidFill>
                  <a:schemeClr val="lt1"/>
                </a:solidFill>
                <a:latin typeface="Calibri"/>
                <a:ea typeface="Arial"/>
              </a:rPr>
              <a:t>3-річний </a:t>
            </a:r>
            <a:r>
              <a:rPr lang="uk-UA" spc="-1" dirty="0" err="1">
                <a:solidFill>
                  <a:schemeClr val="lt1"/>
                </a:solidFill>
                <a:latin typeface="Calibri"/>
                <a:ea typeface="Arial"/>
              </a:rPr>
              <a:t>проєкт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, 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фінансований 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Arcadia &amp; Research England; 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завершується у квітні 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2026</a:t>
            </a:r>
            <a:r>
              <a:rPr lang="uk-UA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 року</a:t>
            </a:r>
            <a:r>
              <a:rPr lang="en-GB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 </a:t>
            </a:r>
            <a:endParaRPr lang="en-GB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TextBox 5"/>
          <p:cNvSpPr/>
          <p:nvPr/>
        </p:nvSpPr>
        <p:spPr>
          <a:xfrm>
            <a:off x="6637320" y="3375360"/>
            <a:ext cx="5011596" cy="2625120"/>
          </a:xfrm>
          <a:prstGeom prst="rect">
            <a:avLst/>
          </a:prstGeom>
          <a:noFill/>
          <a:ln w="0">
            <a:solidFill>
              <a:srgbClr val="15146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000" b="1" spc="-1" dirty="0">
                <a:solidFill>
                  <a:srgbClr val="151462"/>
                </a:solidFill>
              </a:rPr>
              <a:t>Поглиблення та розширення впливу </a:t>
            </a:r>
            <a:r>
              <a:rPr lang="en-GB" sz="2000" b="1" spc="-1" dirty="0">
                <a:solidFill>
                  <a:srgbClr val="151462"/>
                </a:solidFill>
              </a:rPr>
              <a:t>COPIM</a:t>
            </a:r>
            <a:endParaRPr lang="en-GB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7" name="Picture 7"/>
          <p:cNvPicPr/>
          <p:nvPr/>
        </p:nvPicPr>
        <p:blipFill>
          <a:blip r:embed="rId3"/>
          <a:stretch/>
        </p:blipFill>
        <p:spPr>
          <a:xfrm>
            <a:off x="5941800" y="0"/>
            <a:ext cx="6253560" cy="2055240"/>
          </a:xfrm>
          <a:prstGeom prst="rect">
            <a:avLst/>
          </a:prstGeom>
          <a:ln w="0">
            <a:noFill/>
          </a:ln>
        </p:spPr>
      </p:pic>
      <p:sp>
        <p:nvSpPr>
          <p:cNvPr id="508" name="TextBox 9"/>
          <p:cNvSpPr/>
          <p:nvPr/>
        </p:nvSpPr>
        <p:spPr>
          <a:xfrm>
            <a:off x="3049200" y="6340680"/>
            <a:ext cx="6097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E71E85"/>
                </a:solidFill>
                <a:latin typeface="Calibri"/>
                <a:ea typeface="Arial"/>
              </a:rPr>
              <a:t>https://copim.pubpub.org/ 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object 4"/>
          <p:cNvSpPr/>
          <p:nvPr/>
        </p:nvSpPr>
        <p:spPr>
          <a:xfrm>
            <a:off x="75204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0" name="object 5"/>
          <p:cNvSpPr/>
          <p:nvPr/>
        </p:nvSpPr>
        <p:spPr>
          <a:xfrm>
            <a:off x="440424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1" name="object 6"/>
          <p:cNvSpPr/>
          <p:nvPr/>
        </p:nvSpPr>
        <p:spPr>
          <a:xfrm>
            <a:off x="8052480" y="364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512" name="Picture 5" descr="Opening the Future"/>
          <p:cNvPicPr/>
          <p:nvPr/>
        </p:nvPicPr>
        <p:blipFill>
          <a:blip r:embed="rId2"/>
          <a:stretch/>
        </p:blipFill>
        <p:spPr>
          <a:xfrm>
            <a:off x="4777920" y="980640"/>
            <a:ext cx="2541240" cy="13957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7" descr="A cartoon monkey with a hat&#10;&#10;Description automatically generated"/>
          <p:cNvPicPr/>
          <p:nvPr/>
        </p:nvPicPr>
        <p:blipFill>
          <a:blip r:embed="rId3"/>
          <a:srcRect l="64233" t="14780"/>
          <a:stretch/>
        </p:blipFill>
        <p:spPr>
          <a:xfrm>
            <a:off x="8593560" y="692640"/>
            <a:ext cx="2286720" cy="162360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9" descr="Experimental Publishing Compendium"/>
          <p:cNvPicPr/>
          <p:nvPr/>
        </p:nvPicPr>
        <p:blipFill>
          <a:blip r:embed="rId4"/>
          <a:srcRect b="33006"/>
          <a:stretch/>
        </p:blipFill>
        <p:spPr>
          <a:xfrm>
            <a:off x="8328240" y="3951720"/>
            <a:ext cx="3491280" cy="1202400"/>
          </a:xfrm>
          <a:prstGeom prst="rect">
            <a:avLst/>
          </a:prstGeom>
          <a:ln w="0">
            <a:noFill/>
          </a:ln>
        </p:spPr>
      </p:pic>
      <p:sp>
        <p:nvSpPr>
          <p:cNvPr id="515" name="object 4"/>
          <p:cNvSpPr/>
          <p:nvPr/>
        </p:nvSpPr>
        <p:spPr>
          <a:xfrm>
            <a:off x="75204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6" name="object 5"/>
          <p:cNvSpPr/>
          <p:nvPr/>
        </p:nvSpPr>
        <p:spPr>
          <a:xfrm>
            <a:off x="440424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517" name="object 6"/>
          <p:cNvSpPr/>
          <p:nvPr/>
        </p:nvSpPr>
        <p:spPr>
          <a:xfrm>
            <a:off x="8052480" y="764640"/>
            <a:ext cx="3368520" cy="2564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518" name="Picture 18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983520" y="1268640"/>
            <a:ext cx="2892960" cy="86472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20" descr="A black background with a black square&#10;&#10;Description automatically generated with medium confidence"/>
          <p:cNvPicPr/>
          <p:nvPr/>
        </p:nvPicPr>
        <p:blipFill>
          <a:blip r:embed="rId6"/>
          <a:stretch/>
        </p:blipFill>
        <p:spPr>
          <a:xfrm>
            <a:off x="1711609" y="3698021"/>
            <a:ext cx="1434600" cy="1434600"/>
          </a:xfrm>
          <a:prstGeom prst="rect">
            <a:avLst/>
          </a:prstGeom>
          <a:ln w="0">
            <a:noFill/>
          </a:ln>
        </p:spPr>
      </p:pic>
      <p:sp>
        <p:nvSpPr>
          <p:cNvPr id="520" name="TextBox 21"/>
          <p:cNvSpPr/>
          <p:nvPr/>
        </p:nvSpPr>
        <p:spPr>
          <a:xfrm>
            <a:off x="791973" y="5290481"/>
            <a:ext cx="328865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Надання більш доступних електронних книг з відкритим доступом</a:t>
            </a:r>
            <a:endParaRPr lang="en-GB" sz="18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1" name="Picture 23" descr="A black and white icon of a folder&#10;&#10;Description automatically generated"/>
          <p:cNvPicPr/>
          <p:nvPr/>
        </p:nvPicPr>
        <p:blipFill>
          <a:blip r:embed="rId7"/>
          <a:stretch/>
        </p:blipFill>
        <p:spPr>
          <a:xfrm>
            <a:off x="5401620" y="3795817"/>
            <a:ext cx="1439280" cy="1439280"/>
          </a:xfrm>
          <a:prstGeom prst="rect">
            <a:avLst/>
          </a:prstGeom>
          <a:ln w="0">
            <a:noFill/>
          </a:ln>
        </p:spPr>
      </p:pic>
      <p:sp>
        <p:nvSpPr>
          <p:cNvPr id="522" name="TextBox 24"/>
          <p:cNvSpPr/>
          <p:nvPr/>
        </p:nvSpPr>
        <p:spPr>
          <a:xfrm>
            <a:off x="4499365" y="5300280"/>
            <a:ext cx="322344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Нові рішення для архівування та збереження книг з відкритим доступом</a:t>
            </a:r>
            <a:endParaRPr lang="en-GB" sz="1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Box 26"/>
          <p:cNvSpPr/>
          <p:nvPr/>
        </p:nvSpPr>
        <p:spPr>
          <a:xfrm>
            <a:off x="791974" y="2376360"/>
            <a:ext cx="328865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Створення </a:t>
            </a:r>
            <a:r>
              <a:rPr lang="uk-UA" sz="1800" b="1" strike="noStrike" spc="-1" dirty="0" err="1">
                <a:solidFill>
                  <a:schemeClr val="dk1"/>
                </a:solidFill>
                <a:latin typeface="Abadi"/>
                <a:ea typeface="Arial"/>
              </a:rPr>
              <a:t>справедливішого</a:t>
            </a: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,</a:t>
            </a:r>
            <a:r>
              <a:rPr lang="uk-UA" b="1" spc="-1" dirty="0">
                <a:solidFill>
                  <a:schemeClr val="dk1"/>
                </a:solidFill>
                <a:latin typeface="Abadi"/>
                <a:ea typeface="Arial"/>
              </a:rPr>
              <a:t> більш стійкого майбутнього для книг у відкритому доступі</a:t>
            </a:r>
            <a:endParaRPr lang="en-GB" sz="1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TextBox 27"/>
          <p:cNvSpPr/>
          <p:nvPr/>
        </p:nvSpPr>
        <p:spPr>
          <a:xfrm>
            <a:off x="8085240" y="2388240"/>
            <a:ext cx="34340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z="2000" b="1" dirty="0"/>
              <a:t>Відкрита платформа для управління та поширення метаданих</a:t>
            </a:r>
            <a:endParaRPr lang="en-GB" sz="2000" b="1" strike="noStrike" spc="-1" dirty="0">
              <a:solidFill>
                <a:srgbClr val="000000"/>
              </a:solidFill>
              <a:latin typeface="Abadi" panose="020B0604020104020204"/>
            </a:endParaRPr>
          </a:p>
        </p:txBody>
      </p:sp>
      <p:sp>
        <p:nvSpPr>
          <p:cNvPr id="525" name="TextBox 28"/>
          <p:cNvSpPr/>
          <p:nvPr/>
        </p:nvSpPr>
        <p:spPr>
          <a:xfrm>
            <a:off x="4437000" y="2407044"/>
            <a:ext cx="336852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Модель </a:t>
            </a:r>
            <a:r>
              <a:rPr lang="uk-UA" b="1" spc="-1" dirty="0">
                <a:solidFill>
                  <a:schemeClr val="dk1"/>
                </a:solidFill>
                <a:latin typeface="Abadi"/>
                <a:ea typeface="Arial"/>
              </a:rPr>
              <a:t>фінансування </a:t>
            </a: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видавців, що переходять до видання книг у відкритому доступі</a:t>
            </a:r>
            <a:endParaRPr lang="en-GB" sz="1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TextBox 29"/>
          <p:cNvSpPr/>
          <p:nvPr/>
        </p:nvSpPr>
        <p:spPr>
          <a:xfrm>
            <a:off x="8355780" y="5306611"/>
            <a:ext cx="28929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uk-UA" sz="1800" b="1" strike="noStrike" spc="-1" dirty="0">
                <a:solidFill>
                  <a:schemeClr val="dk1"/>
                </a:solidFill>
                <a:latin typeface="Abadi"/>
                <a:ea typeface="Arial"/>
              </a:rPr>
              <a:t>Розширення можливостей академічних книг з відкритим доступом</a:t>
            </a:r>
            <a:endParaRPr lang="en-GB" sz="18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2F6312B-457B-47C6-A765-ACC47715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55732" y="1916832"/>
            <a:ext cx="8280535" cy="24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24B62D0-09BF-4161-B547-E69ACB7E5114}"/>
              </a:ext>
            </a:extLst>
          </p:cNvPr>
          <p:cNvSpPr/>
          <p:nvPr/>
        </p:nvSpPr>
        <p:spPr bwMode="auto">
          <a:xfrm>
            <a:off x="2902295" y="2096665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Створення нових джерел фінасування для видавництв з відкритим доступом та постачальників послуг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F2CD27-E423-470A-A316-401F0D8F5618}"/>
              </a:ext>
            </a:extLst>
          </p:cNvPr>
          <p:cNvSpPr/>
          <p:nvPr/>
        </p:nvSpPr>
        <p:spPr bwMode="auto">
          <a:xfrm>
            <a:off x="4894879" y="2096665"/>
            <a:ext cx="1905314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Підтримка моделі публікації книг з відкритим доступом, що не залежить від платежів за публікацію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2932DA-32B6-498C-8030-08276EEADF3D}"/>
              </a:ext>
            </a:extLst>
          </p:cNvPr>
          <p:cNvSpPr/>
          <p:nvPr/>
        </p:nvSpPr>
        <p:spPr bwMode="auto">
          <a:xfrm>
            <a:off x="6887463" y="2096264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dirty="0"/>
              <a:t>Полегшення для  бібліотекарів підтримки програм членства у відкритому доступі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52E7F5-0AB5-4C0A-8190-CC5BEADAF8DB}"/>
              </a:ext>
            </a:extLst>
          </p:cNvPr>
          <p:cNvSpPr/>
          <p:nvPr/>
        </p:nvSpPr>
        <p:spPr bwMode="auto">
          <a:xfrm>
            <a:off x="8880047" y="2096264"/>
            <a:ext cx="1800200" cy="18002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Надання невеликих грантів для новостворених видавців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2666EE-2916-4D61-8374-58A24DEBE7B5}"/>
              </a:ext>
            </a:extLst>
          </p:cNvPr>
          <p:cNvSpPr/>
          <p:nvPr/>
        </p:nvSpPr>
        <p:spPr bwMode="auto">
          <a:xfrm>
            <a:off x="2902295" y="4156282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uk-UA" sz="1200" dirty="0"/>
              <a:t>Для видавців, які забезпечують стовідсотковий відкритий доступ або можуть забезпечити до 75% відкритого доступу на нові книги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71978C-6987-4B1A-9551-E551415144BF}"/>
              </a:ext>
            </a:extLst>
          </p:cNvPr>
          <p:cNvSpPr/>
          <p:nvPr/>
        </p:nvSpPr>
        <p:spPr bwMode="auto">
          <a:xfrm>
            <a:off x="4894879" y="4149080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Зареєстрована благодійна організація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6FADBB-69E0-4DDC-AC21-9A664648EC86}"/>
              </a:ext>
            </a:extLst>
          </p:cNvPr>
          <p:cNvSpPr/>
          <p:nvPr/>
        </p:nvSpPr>
        <p:spPr bwMode="auto">
          <a:xfrm>
            <a:off x="6887463" y="4148679"/>
            <a:ext cx="18002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Керована спільнотою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396727-3655-4682-8363-1E926D828FEF}"/>
              </a:ext>
            </a:extLst>
          </p:cNvPr>
          <p:cNvSpPr/>
          <p:nvPr/>
        </p:nvSpPr>
        <p:spPr bwMode="auto">
          <a:xfrm>
            <a:off x="8880047" y="4148679"/>
            <a:ext cx="1877600" cy="18002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Підтримка 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бібліорізноманіття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DDD12-3E45-484D-92AD-8CC75D9D12B8}"/>
              </a:ext>
            </a:extLst>
          </p:cNvPr>
          <p:cNvSpPr txBox="1"/>
          <p:nvPr/>
        </p:nvSpPr>
        <p:spPr>
          <a:xfrm>
            <a:off x="357831" y="2473081"/>
            <a:ext cx="2544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400" kern="0" dirty="0">
                <a:solidFill>
                  <a:srgbClr val="151462"/>
                </a:solidFill>
                <a:latin typeface="Calibri"/>
                <a:cs typeface="Arial"/>
              </a:rPr>
              <a:t>Що ми робимо</a:t>
            </a: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srgbClr val="15146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678156-C643-4368-B6C2-A1B0A3F05193}"/>
              </a:ext>
            </a:extLst>
          </p:cNvPr>
          <p:cNvSpPr txBox="1"/>
          <p:nvPr/>
        </p:nvSpPr>
        <p:spPr bwMode="auto">
          <a:xfrm>
            <a:off x="527200" y="45743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600" kern="0" dirty="0">
                <a:latin typeface="Calibri"/>
                <a:cs typeface="Arial"/>
              </a:rPr>
              <a:t>Етос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232E40E-FFE8-4A49-84CE-B748D5151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7200" y="376068"/>
            <a:ext cx="3792784" cy="1134495"/>
          </a:xfrm>
          <a:prstGeom prst="rect">
            <a:avLst/>
          </a:prstGeom>
        </p:spPr>
      </p:pic>
      <p:sp>
        <p:nvSpPr>
          <p:cNvPr id="6" name="AutoShape 4" descr="Arcadia Fund | Protecting endangered culture and nature and promoting open  access">
            <a:extLst>
              <a:ext uri="{FF2B5EF4-FFF2-40B4-BE49-F238E27FC236}">
                <a16:creationId xmlns:a16="http://schemas.microsoft.com/office/drawing/2014/main" id="{4922B774-1DAA-4F47-8AD7-5604AB76C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3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Box 19"/>
          <p:cNvSpPr/>
          <p:nvPr/>
        </p:nvSpPr>
        <p:spPr>
          <a:xfrm>
            <a:off x="335520" y="404640"/>
            <a:ext cx="1120789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uk-UA" sz="3200" spc="-1" dirty="0">
                <a:solidFill>
                  <a:srgbClr val="151462"/>
                </a:solidFill>
              </a:rPr>
              <a:t>Ґрунтується на низці </a:t>
            </a:r>
            <a:r>
              <a:rPr lang="uk-UA" sz="32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моделей фінансування діамантового відкритого доступу шляхом членства і розширює їх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Hexagon 15"/>
          <p:cNvSpPr/>
          <p:nvPr/>
        </p:nvSpPr>
        <p:spPr>
          <a:xfrm>
            <a:off x="419172" y="1845681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560" name="Hexagon 15"/>
          <p:cNvSpPr/>
          <p:nvPr/>
        </p:nvSpPr>
        <p:spPr>
          <a:xfrm>
            <a:off x="4080868" y="1826499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noFill/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61" name="Picture 10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864453" y="2111748"/>
            <a:ext cx="1178670" cy="1178670"/>
          </a:xfrm>
          <a:prstGeom prst="rect">
            <a:avLst/>
          </a:prstGeom>
          <a:ln w="0">
            <a:noFill/>
          </a:ln>
        </p:spPr>
      </p:pic>
      <p:sp>
        <p:nvSpPr>
          <p:cNvPr id="562" name="Hexagon 15"/>
          <p:cNvSpPr/>
          <p:nvPr/>
        </p:nvSpPr>
        <p:spPr>
          <a:xfrm>
            <a:off x="5910534" y="2833106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63" name="Picture 3"/>
          <p:cNvPicPr/>
          <p:nvPr/>
        </p:nvPicPr>
        <p:blipFill>
          <a:blip r:embed="rId4"/>
          <a:stretch/>
        </p:blipFill>
        <p:spPr>
          <a:xfrm>
            <a:off x="6234852" y="3217775"/>
            <a:ext cx="1408264" cy="911029"/>
          </a:xfrm>
          <a:prstGeom prst="rect">
            <a:avLst/>
          </a:prstGeom>
          <a:ln w="0">
            <a:noFill/>
          </a:ln>
        </p:spPr>
      </p:pic>
      <p:sp>
        <p:nvSpPr>
          <p:cNvPr id="564" name="Hexagon 15"/>
          <p:cNvSpPr/>
          <p:nvPr/>
        </p:nvSpPr>
        <p:spPr>
          <a:xfrm>
            <a:off x="2251201" y="2833106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65" name="Picture 16" descr="Logo, icon&#10;&#10;Description automatically generated"/>
          <p:cNvPicPr/>
          <p:nvPr/>
        </p:nvPicPr>
        <p:blipFill>
          <a:blip r:embed="rId5"/>
          <a:stretch/>
        </p:blipFill>
        <p:spPr>
          <a:xfrm>
            <a:off x="2537996" y="2977685"/>
            <a:ext cx="1488818" cy="1488818"/>
          </a:xfrm>
          <a:prstGeom prst="rect">
            <a:avLst/>
          </a:prstGeom>
          <a:ln w="0">
            <a:noFill/>
          </a:ln>
        </p:spPr>
      </p:pic>
      <p:pic>
        <p:nvPicPr>
          <p:cNvPr id="566" name="Picture 1" descr="A blue text on a black background&#10;&#10;Description automatically generated"/>
          <p:cNvPicPr/>
          <p:nvPr/>
        </p:nvPicPr>
        <p:blipFill>
          <a:blip r:embed="rId6"/>
          <a:stretch/>
        </p:blipFill>
        <p:spPr>
          <a:xfrm>
            <a:off x="4120751" y="2180467"/>
            <a:ext cx="1656488" cy="909455"/>
          </a:xfrm>
          <a:prstGeom prst="rect">
            <a:avLst/>
          </a:prstGeom>
          <a:ln w="0">
            <a:noFill/>
          </a:ln>
        </p:spPr>
      </p:pic>
      <p:sp>
        <p:nvSpPr>
          <p:cNvPr id="2" name="Hexagon 15">
            <a:extLst>
              <a:ext uri="{FF2B5EF4-FFF2-40B4-BE49-F238E27FC236}">
                <a16:creationId xmlns:a16="http://schemas.microsoft.com/office/drawing/2014/main" id="{956D0948-6A46-2AD8-287D-E1C5DE48F229}"/>
              </a:ext>
            </a:extLst>
          </p:cNvPr>
          <p:cNvSpPr/>
          <p:nvPr/>
        </p:nvSpPr>
        <p:spPr>
          <a:xfrm>
            <a:off x="463516" y="3849315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5" name="Picture 4" descr="A logo with a keyhole in the middle&#10;&#10;Description automatically generated">
            <a:extLst>
              <a:ext uri="{FF2B5EF4-FFF2-40B4-BE49-F238E27FC236}">
                <a16:creationId xmlns:a16="http://schemas.microsoft.com/office/drawing/2014/main" id="{AEFC5F13-626F-6105-8C16-5CD63A7724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0908" r="18716" b="16159"/>
          <a:stretch/>
        </p:blipFill>
        <p:spPr>
          <a:xfrm>
            <a:off x="674437" y="4304816"/>
            <a:ext cx="1514620" cy="769624"/>
          </a:xfrm>
          <a:prstGeom prst="rect">
            <a:avLst/>
          </a:prstGeom>
        </p:spPr>
      </p:pic>
      <p:sp>
        <p:nvSpPr>
          <p:cNvPr id="6" name="Hexagon 15">
            <a:extLst>
              <a:ext uri="{FF2B5EF4-FFF2-40B4-BE49-F238E27FC236}">
                <a16:creationId xmlns:a16="http://schemas.microsoft.com/office/drawing/2014/main" id="{AF0DE6BC-0CC4-46FA-64D9-B628E659F6FC}"/>
              </a:ext>
            </a:extLst>
          </p:cNvPr>
          <p:cNvSpPr/>
          <p:nvPr/>
        </p:nvSpPr>
        <p:spPr>
          <a:xfrm>
            <a:off x="4080868" y="3849314"/>
            <a:ext cx="2025150" cy="1680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635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68E757-3DE7-14E8-2BE0-90D1B96434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49701"/>
          <a:stretch/>
        </p:blipFill>
        <p:spPr>
          <a:xfrm>
            <a:off x="4436484" y="4181524"/>
            <a:ext cx="1313917" cy="1016208"/>
          </a:xfrm>
          <a:prstGeom prst="rect">
            <a:avLst/>
          </a:prstGeom>
        </p:spPr>
      </p:pic>
      <p:sp>
        <p:nvSpPr>
          <p:cNvPr id="12" name="Oval 1">
            <a:hlinkClick r:id="rId9"/>
            <a:extLst>
              <a:ext uri="{FF2B5EF4-FFF2-40B4-BE49-F238E27FC236}">
                <a16:creationId xmlns:a16="http://schemas.microsoft.com/office/drawing/2014/main" id="{56B861D6-DFCC-4357-9801-0B139407CE9C}"/>
              </a:ext>
            </a:extLst>
          </p:cNvPr>
          <p:cNvSpPr/>
          <p:nvPr/>
        </p:nvSpPr>
        <p:spPr>
          <a:xfrm>
            <a:off x="8897249" y="2404163"/>
            <a:ext cx="2646173" cy="2538251"/>
          </a:xfrm>
          <a:prstGeom prst="ellipse">
            <a:avLst/>
          </a:prstGeom>
          <a:solidFill>
            <a:srgbClr val="151462"/>
          </a:solidFill>
          <a:ln w="254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uk-UA" sz="1600" dirty="0">
                <a:solidFill>
                  <a:schemeClr val="bg1"/>
                </a:solidFill>
              </a:rPr>
              <a:t>Забезпечення фінансування відкритого доступу без платежів за публікацію через поновлювальні членства від десятків університетів.</a:t>
            </a:r>
            <a:endParaRPr lang="en-GB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0CF1A-D66C-2D53-87D3-DF4DD7E549B0}"/>
              </a:ext>
            </a:extLst>
          </p:cNvPr>
          <p:cNvCxnSpPr>
            <a:cxnSpLocks/>
          </p:cNvCxnSpPr>
          <p:nvPr/>
        </p:nvCxnSpPr>
        <p:spPr>
          <a:xfrm>
            <a:off x="8240486" y="1845681"/>
            <a:ext cx="0" cy="3923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roup 11"/>
          <p:cNvGrpSpPr/>
          <p:nvPr/>
        </p:nvGrpSpPr>
        <p:grpSpPr>
          <a:xfrm>
            <a:off x="-852120" y="-9000"/>
            <a:ext cx="7785000" cy="6867000"/>
            <a:chOff x="-960840" y="35280"/>
            <a:chExt cx="7848360" cy="6867000"/>
          </a:xfrm>
          <a:solidFill>
            <a:srgbClr val="32398D"/>
          </a:solidFill>
        </p:grpSpPr>
        <p:pic>
          <p:nvPicPr>
            <p:cNvPr id="568" name="Picture 4"/>
            <p:cNvPicPr/>
            <p:nvPr/>
          </p:nvPicPr>
          <p:blipFill>
            <a:blip r:embed="rId2"/>
            <a:srcRect t="9449" r="1569" b="13897"/>
            <a:stretch/>
          </p:blipFill>
          <p:spPr>
            <a:xfrm>
              <a:off x="-960840" y="35280"/>
              <a:ext cx="7848000" cy="3437280"/>
            </a:xfrm>
            <a:prstGeom prst="rect">
              <a:avLst/>
            </a:prstGeom>
            <a:grpFill/>
            <a:ln w="0">
              <a:noFill/>
            </a:ln>
          </p:spPr>
        </p:pic>
        <p:pic>
          <p:nvPicPr>
            <p:cNvPr id="569" name="Picture 9"/>
            <p:cNvPicPr/>
            <p:nvPr/>
          </p:nvPicPr>
          <p:blipFill>
            <a:blip r:embed="rId3"/>
            <a:srcRect t="10100" r="1573" b="13246"/>
            <a:stretch/>
          </p:blipFill>
          <p:spPr>
            <a:xfrm>
              <a:off x="-960480" y="3465000"/>
              <a:ext cx="7848000" cy="3437280"/>
            </a:xfrm>
            <a:prstGeom prst="rect">
              <a:avLst/>
            </a:prstGeom>
            <a:grpFill/>
            <a:ln w="0">
              <a:noFill/>
            </a:ln>
          </p:spPr>
        </p:pic>
      </p:grpSp>
      <p:pic>
        <p:nvPicPr>
          <p:cNvPr id="570" name="Picture 1" descr="A blue text on a white background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6311880" y="3224160"/>
            <a:ext cx="1877400" cy="551880"/>
          </a:xfrm>
          <a:prstGeom prst="rect">
            <a:avLst/>
          </a:prstGeom>
          <a:ln w="0">
            <a:noFill/>
          </a:ln>
        </p:spPr>
      </p:pic>
      <p:pic>
        <p:nvPicPr>
          <p:cNvPr id="571" name="Picture 2"/>
          <p:cNvPicPr/>
          <p:nvPr/>
        </p:nvPicPr>
        <p:blipFill>
          <a:blip r:embed="rId5"/>
          <a:stretch/>
        </p:blipFill>
        <p:spPr>
          <a:xfrm>
            <a:off x="9372600" y="1625760"/>
            <a:ext cx="1614240" cy="339120"/>
          </a:xfrm>
          <a:prstGeom prst="rect">
            <a:avLst/>
          </a:prstGeom>
          <a:ln w="0">
            <a:noFill/>
          </a:ln>
        </p:spPr>
      </p:pic>
      <p:pic>
        <p:nvPicPr>
          <p:cNvPr id="572" name="Picture 3" descr="A picture containing font, graphics, screenshot, text&#10;&#10;Description automatically generated"/>
          <p:cNvPicPr/>
          <p:nvPr/>
        </p:nvPicPr>
        <p:blipFill>
          <a:blip r:embed="rId6"/>
          <a:stretch/>
        </p:blipFill>
        <p:spPr>
          <a:xfrm>
            <a:off x="7298280" y="2292480"/>
            <a:ext cx="2675880" cy="479520"/>
          </a:xfrm>
          <a:prstGeom prst="rect">
            <a:avLst/>
          </a:prstGeom>
          <a:ln w="0">
            <a:noFill/>
          </a:ln>
        </p:spPr>
      </p:pic>
      <p:pic>
        <p:nvPicPr>
          <p:cNvPr id="573" name="Picture 5" descr="A red and green background with white text&#10;&#10;Description automatically generated with low confidence"/>
          <p:cNvPicPr/>
          <p:nvPr/>
        </p:nvPicPr>
        <p:blipFill>
          <a:blip r:embed="rId7"/>
          <a:stretch/>
        </p:blipFill>
        <p:spPr>
          <a:xfrm>
            <a:off x="10180080" y="2194920"/>
            <a:ext cx="928080" cy="692280"/>
          </a:xfrm>
          <a:prstGeom prst="rect">
            <a:avLst/>
          </a:prstGeom>
          <a:ln w="0">
            <a:noFill/>
          </a:ln>
        </p:spPr>
      </p:pic>
      <p:pic>
        <p:nvPicPr>
          <p:cNvPr id="574" name="Picture 6" descr="A red dot in a black background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8618400" y="3186000"/>
            <a:ext cx="1115640" cy="557640"/>
          </a:xfrm>
          <a:prstGeom prst="rect">
            <a:avLst/>
          </a:prstGeom>
          <a:ln w="0">
            <a:noFill/>
          </a:ln>
        </p:spPr>
      </p:pic>
      <p:pic>
        <p:nvPicPr>
          <p:cNvPr id="575" name="Picture 7"/>
          <p:cNvPicPr/>
          <p:nvPr/>
        </p:nvPicPr>
        <p:blipFill>
          <a:blip r:embed="rId9"/>
          <a:stretch/>
        </p:blipFill>
        <p:spPr>
          <a:xfrm>
            <a:off x="8748000" y="3995640"/>
            <a:ext cx="2675880" cy="338760"/>
          </a:xfrm>
          <a:prstGeom prst="rect">
            <a:avLst/>
          </a:prstGeom>
          <a:ln w="0">
            <a:noFill/>
          </a:ln>
        </p:spPr>
      </p:pic>
      <p:pic>
        <p:nvPicPr>
          <p:cNvPr id="576" name="Picture 8" descr="A close-up of logos&#10;&#10;Description automatically generated"/>
          <p:cNvPicPr/>
          <p:nvPr/>
        </p:nvPicPr>
        <p:blipFill>
          <a:blip r:embed="rId10"/>
          <a:stretch/>
        </p:blipFill>
        <p:spPr>
          <a:xfrm>
            <a:off x="6966720" y="1424520"/>
            <a:ext cx="2209320" cy="794880"/>
          </a:xfrm>
          <a:prstGeom prst="rect">
            <a:avLst/>
          </a:prstGeom>
          <a:ln w="0">
            <a:noFill/>
          </a:ln>
        </p:spPr>
      </p:pic>
      <p:pic>
        <p:nvPicPr>
          <p:cNvPr id="577" name="Picture 10" descr="A cartoon monkey with a hat&#10;&#10;Description automatically generated"/>
          <p:cNvPicPr/>
          <p:nvPr/>
        </p:nvPicPr>
        <p:blipFill>
          <a:blip r:embed="rId11"/>
          <a:stretch/>
        </p:blipFill>
        <p:spPr>
          <a:xfrm>
            <a:off x="8170920" y="582480"/>
            <a:ext cx="2361960" cy="699120"/>
          </a:xfrm>
          <a:prstGeom prst="rect">
            <a:avLst/>
          </a:prstGeom>
          <a:ln w="0">
            <a:noFill/>
          </a:ln>
        </p:spPr>
      </p:pic>
      <p:grpSp>
        <p:nvGrpSpPr>
          <p:cNvPr id="578" name="Group 17"/>
          <p:cNvGrpSpPr/>
          <p:nvPr/>
        </p:nvGrpSpPr>
        <p:grpSpPr>
          <a:xfrm>
            <a:off x="6802920" y="4157280"/>
            <a:ext cx="4217760" cy="2151360"/>
            <a:chOff x="6802920" y="4157280"/>
            <a:chExt cx="4217760" cy="2151360"/>
          </a:xfrm>
        </p:grpSpPr>
        <p:pic>
          <p:nvPicPr>
            <p:cNvPr id="579" name="Picture 14" descr="Blue text on a black background&#10;&#10;Description automatically generated"/>
            <p:cNvPicPr/>
            <p:nvPr/>
          </p:nvPicPr>
          <p:blipFill>
            <a:blip r:embed="rId12"/>
            <a:stretch/>
          </p:blipFill>
          <p:spPr>
            <a:xfrm>
              <a:off x="6802920" y="4157280"/>
              <a:ext cx="1665720" cy="55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0" name="Picture 16" descr="A logo with red text&#10;&#10;Description automatically generated"/>
            <p:cNvPicPr/>
            <p:nvPr/>
          </p:nvPicPr>
          <p:blipFill>
            <a:blip r:embed="rId13"/>
            <a:stretch/>
          </p:blipFill>
          <p:spPr>
            <a:xfrm>
              <a:off x="8748000" y="4819680"/>
              <a:ext cx="1754280" cy="61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1" name="Picture 13" descr="A black background with yellow text&#10;&#10;Description automatically generated"/>
            <p:cNvPicPr/>
            <p:nvPr/>
          </p:nvPicPr>
          <p:blipFill>
            <a:blip r:embed="rId14"/>
            <a:srcRect r="82019"/>
            <a:stretch/>
          </p:blipFill>
          <p:spPr>
            <a:xfrm>
              <a:off x="7133040" y="5462280"/>
              <a:ext cx="568080" cy="84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2" name="Picture 15" descr="A black background with yellow text&#10;&#10;Description automatically generated"/>
            <p:cNvPicPr/>
            <p:nvPr/>
          </p:nvPicPr>
          <p:blipFill>
            <a:blip r:embed="rId15"/>
            <a:srcRect l="20339"/>
            <a:stretch/>
          </p:blipFill>
          <p:spPr>
            <a:xfrm>
              <a:off x="7688880" y="4876200"/>
              <a:ext cx="3331800" cy="1119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83" name="Picture 19" descr="A black and white sign with white text&#10;&#10;Description automatically generated"/>
          <p:cNvPicPr/>
          <p:nvPr/>
        </p:nvPicPr>
        <p:blipFill>
          <a:blip r:embed="rId16"/>
          <a:stretch/>
        </p:blipFill>
        <p:spPr>
          <a:xfrm>
            <a:off x="10134360" y="3215520"/>
            <a:ext cx="1705680" cy="551880"/>
          </a:xfrm>
          <a:prstGeom prst="rect">
            <a:avLst/>
          </a:prstGeom>
          <a:ln w="0"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4FA416-DF1A-920D-6C97-92E57FC22DB1}"/>
              </a:ext>
            </a:extLst>
          </p:cNvPr>
          <p:cNvSpPr/>
          <p:nvPr/>
        </p:nvSpPr>
        <p:spPr>
          <a:xfrm>
            <a:off x="172122" y="1054249"/>
            <a:ext cx="2843838" cy="1680438"/>
          </a:xfrm>
          <a:prstGeom prst="rect">
            <a:avLst/>
          </a:prstGeom>
          <a:solidFill>
            <a:srgbClr val="2E35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800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pPr lvl="1"/>
            <a:r>
              <a:rPr lang="uk-UA" dirty="0">
                <a:solidFill>
                  <a:schemeClr val="bg1"/>
                </a:solidFill>
              </a:rPr>
              <a:t>Колективна, Взаємопов'язана, </a:t>
            </a:r>
          </a:p>
          <a:p>
            <a:pPr lvl="1"/>
            <a:r>
              <a:rPr lang="uk-UA" dirty="0">
                <a:solidFill>
                  <a:schemeClr val="bg1"/>
                </a:solidFill>
              </a:rPr>
              <a:t>Стабільна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68EFBF-9594-75B4-C8AB-1868591F59A7}"/>
              </a:ext>
            </a:extLst>
          </p:cNvPr>
          <p:cNvSpPr/>
          <p:nvPr/>
        </p:nvSpPr>
        <p:spPr>
          <a:xfrm>
            <a:off x="496856" y="2478600"/>
            <a:ext cx="2658904" cy="1146240"/>
          </a:xfrm>
          <a:prstGeom prst="rect">
            <a:avLst/>
          </a:prstGeom>
          <a:solidFill>
            <a:srgbClr val="2E35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000" dirty="0"/>
              <a:t>Ми об'єднуємо видавців, постачальників видавничих послуг та наукові бібліотеки для забезпечення різноманітності та фінансового майбутнього видання і розповсюдження книг відкритого доступу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449906-4EED-5E0E-778A-3727FED78C93}"/>
              </a:ext>
            </a:extLst>
          </p:cNvPr>
          <p:cNvSpPr/>
          <p:nvPr/>
        </p:nvSpPr>
        <p:spPr>
          <a:xfrm>
            <a:off x="815836" y="5163671"/>
            <a:ext cx="1230910" cy="1694329"/>
          </a:xfrm>
          <a:prstGeom prst="rect">
            <a:avLst/>
          </a:prstGeom>
          <a:solidFill>
            <a:srgbClr val="1B1B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/>
              <a:t>Процвітаючі спільноти відкритого доступу</a:t>
            </a:r>
          </a:p>
          <a:p>
            <a:pPr algn="ctr"/>
            <a:endParaRPr lang="uk-UA" sz="1000" b="1" dirty="0"/>
          </a:p>
          <a:p>
            <a:pPr algn="ctr"/>
            <a:r>
              <a:rPr lang="uk-UA" sz="700" dirty="0"/>
              <a:t>Створення простору для видавців, постачальників послуг, бібліотек та інших, щоб навчатися, налагоджувати контакти та підтримувати один одного</a:t>
            </a:r>
            <a:endParaRPr lang="en-US" sz="7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17462-35EA-839F-F4F1-018B50647B65}"/>
              </a:ext>
            </a:extLst>
          </p:cNvPr>
          <p:cNvSpPr/>
          <p:nvPr/>
        </p:nvSpPr>
        <p:spPr>
          <a:xfrm>
            <a:off x="1981861" y="5175826"/>
            <a:ext cx="1184679" cy="1694329"/>
          </a:xfrm>
          <a:prstGeom prst="rect">
            <a:avLst/>
          </a:prstGeom>
          <a:solidFill>
            <a:srgbClr val="1B1B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/>
              <a:t>Стабільне фінансування</a:t>
            </a:r>
          </a:p>
          <a:p>
            <a:pPr algn="ctr"/>
            <a:endParaRPr lang="uk-UA" sz="1000" b="1" dirty="0"/>
          </a:p>
          <a:p>
            <a:pPr algn="ctr"/>
            <a:endParaRPr lang="uk-UA" sz="1000" b="1" dirty="0"/>
          </a:p>
          <a:p>
            <a:pPr algn="ctr"/>
            <a:endParaRPr lang="uk-UA" sz="1000" b="1" dirty="0"/>
          </a:p>
          <a:p>
            <a:pPr algn="ctr"/>
            <a:r>
              <a:rPr lang="uk-UA" sz="800" dirty="0"/>
              <a:t>Надання нових, більш надійних джерел фінансування для малих та середніх видавців</a:t>
            </a:r>
            <a:endParaRPr lang="en-US" sz="7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31CF-8B97-EB6D-75F2-88DC45968D07}"/>
              </a:ext>
            </a:extLst>
          </p:cNvPr>
          <p:cNvSpPr/>
          <p:nvPr/>
        </p:nvSpPr>
        <p:spPr>
          <a:xfrm>
            <a:off x="3083277" y="5175824"/>
            <a:ext cx="1230910" cy="1694329"/>
          </a:xfrm>
          <a:prstGeom prst="rect">
            <a:avLst/>
          </a:prstGeom>
          <a:solidFill>
            <a:srgbClr val="1B1B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Надійна інфраструктура</a:t>
            </a:r>
          </a:p>
          <a:p>
            <a:pPr algn="ctr"/>
            <a:endParaRPr lang="uk-UA" sz="1000" b="1" dirty="0"/>
          </a:p>
          <a:p>
            <a:pPr algn="ctr"/>
            <a:endParaRPr lang="uk-UA" sz="1000" b="1" dirty="0"/>
          </a:p>
          <a:p>
            <a:pPr algn="ctr"/>
            <a:r>
              <a:rPr lang="uk-UA" sz="800" dirty="0"/>
              <a:t>Надання нових фінансових ресурсів для </a:t>
            </a:r>
            <a:r>
              <a:rPr lang="uk-UA" sz="800" dirty="0" err="1"/>
              <a:t>життєво</a:t>
            </a:r>
            <a:r>
              <a:rPr lang="uk-UA" sz="800" dirty="0"/>
              <a:t> важливих </a:t>
            </a:r>
            <a:r>
              <a:rPr lang="uk-UA" sz="800" dirty="0" err="1"/>
              <a:t>інфраструктур</a:t>
            </a:r>
            <a:r>
              <a:rPr lang="uk-UA" sz="800" dirty="0"/>
              <a:t> публікації книг з відкритим доступом</a:t>
            </a:r>
            <a:endParaRPr lang="en-US" sz="7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4FF325-EB36-4124-1D11-8E42E8970E52}"/>
              </a:ext>
            </a:extLst>
          </p:cNvPr>
          <p:cNvSpPr/>
          <p:nvPr/>
        </p:nvSpPr>
        <p:spPr>
          <a:xfrm>
            <a:off x="4239511" y="5154309"/>
            <a:ext cx="1184679" cy="1694329"/>
          </a:xfrm>
          <a:prstGeom prst="rect">
            <a:avLst/>
          </a:prstGeom>
          <a:solidFill>
            <a:srgbClr val="1B1B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Різноманіття у відкритому доступі</a:t>
            </a:r>
          </a:p>
          <a:p>
            <a:pPr algn="ctr"/>
            <a:endParaRPr lang="uk-UA" sz="1000" b="1" dirty="0"/>
          </a:p>
          <a:p>
            <a:pPr algn="ctr"/>
            <a:r>
              <a:rPr lang="uk-UA" sz="800" dirty="0"/>
              <a:t>Підтримка різноманітних підходів до публікації у відкритому доступі, водночас роблячи книги у відкритому доступі більш доступними для ширшого кола</a:t>
            </a:r>
            <a:endParaRPr lang="en-US" sz="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Oval 44"/>
          <p:cNvSpPr/>
          <p:nvPr/>
        </p:nvSpPr>
        <p:spPr>
          <a:xfrm>
            <a:off x="880078" y="2364710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79 </a:t>
            </a:r>
            <a:r>
              <a:rPr lang="uk-UA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членів, що підтримують і ця кількість зростає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Oval 45"/>
          <p:cNvSpPr/>
          <p:nvPr/>
        </p:nvSpPr>
        <p:spPr>
          <a:xfrm>
            <a:off x="3598726" y="2364349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uk-UA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Більше ніж </a:t>
            </a:r>
            <a:r>
              <a:rPr lang="en-GB" sz="2000" spc="-1" dirty="0">
                <a:solidFill>
                  <a:srgbClr val="FFFFFF"/>
                </a:solidFill>
              </a:rPr>
              <a:t>₴40,000,000 (£750,000) </a:t>
            </a:r>
            <a:r>
              <a:rPr lang="uk-UA" sz="2000" spc="-1" dirty="0">
                <a:solidFill>
                  <a:srgbClr val="FFFFFF"/>
                </a:solidFill>
                <a:latin typeface="Calibri"/>
              </a:rPr>
              <a:t>зібрано на сьогодні</a:t>
            </a:r>
            <a:r>
              <a:rPr lang="en-GB" sz="2000" spc="-1" dirty="0">
                <a:solidFill>
                  <a:srgbClr val="FFFFFF"/>
                </a:solidFill>
              </a:rPr>
              <a:t>, ≈</a:t>
            </a:r>
            <a:r>
              <a:rPr lang="en-GB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90% </a:t>
            </a:r>
            <a:r>
              <a:rPr lang="uk-UA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яких йде на членів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Oval 46"/>
          <p:cNvSpPr/>
          <p:nvPr/>
        </p:nvSpPr>
        <p:spPr>
          <a:xfrm>
            <a:off x="6317374" y="2364349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uk-UA" sz="1400" dirty="0">
                <a:solidFill>
                  <a:schemeClr val="bg1"/>
                </a:solidFill>
              </a:rPr>
              <a:t>Плюс 3 гранти на зміцнення спроможності приблизно по ₴2,000,000 (£40,000), які будуть видані найближчим часом</a:t>
            </a:r>
            <a:endParaRPr lang="en-GB" sz="1400" b="0" strike="noStrike" spc="-1" dirty="0">
              <a:solidFill>
                <a:schemeClr val="bg1"/>
              </a:solidFill>
            </a:endParaRPr>
          </a:p>
        </p:txBody>
      </p:sp>
      <p:sp>
        <p:nvSpPr>
          <p:cNvPr id="552" name="Oval 47"/>
          <p:cNvSpPr/>
          <p:nvPr/>
        </p:nvSpPr>
        <p:spPr>
          <a:xfrm>
            <a:off x="9036022" y="2364349"/>
            <a:ext cx="2333503" cy="2333503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uk-UA" sz="2000" b="0" strike="noStrike" spc="-1" dirty="0">
                <a:solidFill>
                  <a:srgbClr val="FFFFFF"/>
                </a:solidFill>
                <a:latin typeface="Calibri"/>
                <a:ea typeface="Arial"/>
              </a:rPr>
              <a:t>На шляху до самостійності до 2026 року</a:t>
            </a:r>
            <a:endParaRPr lang="en-GB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TextBox 48"/>
          <p:cNvSpPr/>
          <p:nvPr/>
        </p:nvSpPr>
        <p:spPr>
          <a:xfrm>
            <a:off x="174643" y="420948"/>
            <a:ext cx="563448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uk-UA" sz="3600" b="0" strike="noStrike" spc="-1" dirty="0">
                <a:solidFill>
                  <a:srgbClr val="151462"/>
                </a:solidFill>
                <a:latin typeface="Calibri"/>
                <a:ea typeface="Arial"/>
              </a:rPr>
              <a:t>Прогрес станом на сьогодні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monkey with a yellow ball on a black background&#10;&#10;Description automatically generated">
            <a:extLst>
              <a:ext uri="{FF2B5EF4-FFF2-40B4-BE49-F238E27FC236}">
                <a16:creationId xmlns:a16="http://schemas.microsoft.com/office/drawing/2014/main" id="{3AB3D03D-ABAC-0AB0-1F7D-816F2AA8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0808"/>
            <a:ext cx="8832304" cy="26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85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557</Words>
  <Application>Microsoft Macintosh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Corbel</vt:lpstr>
      <vt:lpstr>Symbol</vt:lpstr>
      <vt:lpstr>Times New Roman</vt:lpstr>
      <vt:lpstr>Wingdings</vt:lpstr>
      <vt:lpstr>2_Office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Jean Fairbairn</cp:lastModifiedBy>
  <cp:revision>503</cp:revision>
  <dcterms:created xsi:type="dcterms:W3CDTF">2020-04-30T14:33:58Z</dcterms:created>
  <dcterms:modified xsi:type="dcterms:W3CDTF">2024-10-28T16:37:37Z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19</vt:i4>
  </property>
</Properties>
</file>