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04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49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ff6aaeea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ff6aaeea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f95174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f95174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ee955333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ee955333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05de5a9b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05de5a9b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ee955333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ee955333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ff6aaeea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ff6aaeea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ff6aaeea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ff6aaeea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ff6aaeea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ff6aaeea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05a1ce27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05a1ce27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ee955333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ee955333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ff6aaeea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ff6aaeea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ee955333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ee955333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9983641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9983641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99836416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99836416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d44024a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d44024af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05de5a9b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05de5a9b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ee9553331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ee9553331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ff6aaeea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ff6aaeea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ee9553331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ee9553331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ee9553331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ee9553331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e955333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e955333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05a1ce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05a1ce2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5de5a9b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5de5a9b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ff6aaeea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ff6aaeea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ee955333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ee955333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Take the form of “citation_XXX” (HighWire Press tags)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Embedded on landing pages for each item in DSpace repositories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e9553331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ee9553331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ee9553331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ee9553331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256960" y="1187048"/>
            <a:ext cx="1094856" cy="356807"/>
            <a:chOff x="0" y="0"/>
            <a:chExt cx="2077525" cy="676925"/>
          </a:xfrm>
        </p:grpSpPr>
        <p:sp>
          <p:nvSpPr>
            <p:cNvPr id="65" name="Google Shape;65;p14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129750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129758" y="304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29750" y="2394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78" name="Google Shape;78;p15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5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80900" y="1143700"/>
            <a:ext cx="412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4840395" y="1143700"/>
            <a:ext cx="412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80900" y="447950"/>
            <a:ext cx="5867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80900" y="12819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180900" y="456800"/>
            <a:ext cx="8782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78563" y="446900"/>
            <a:ext cx="40452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176225" y="14547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3534336" y="2402400"/>
            <a:ext cx="3930000" cy="274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885361" y="2773950"/>
            <a:ext cx="3211500" cy="21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 hasCustomPrompt="1"/>
          </p:nvPr>
        </p:nvSpPr>
        <p:spPr>
          <a:xfrm>
            <a:off x="180900" y="1106125"/>
            <a:ext cx="8782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180900" y="3152225"/>
            <a:ext cx="87822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oogl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52" name="Google Shape;52;p13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pace/DSpace/pull/2294.patch" TargetMode="External"/><Relationship Id="rId4" Type="http://schemas.openxmlformats.org/officeDocument/2006/relationships/hyperlink" Target="https://jira.duraspace.org/browse/DS-410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pace/DSpace/pull/999" TargetMode="External"/><Relationship Id="rId4" Type="http://schemas.openxmlformats.org/officeDocument/2006/relationships/hyperlink" Target="https://jira.duraspace.org/browse/DS-2679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intl/en/scholar/inclusion.html%23indexing" TargetMode="External"/><Relationship Id="rId4" Type="http://schemas.openxmlformats.org/officeDocument/2006/relationships/hyperlink" Target="https://scholar.google.com/intl/en/scholar/inclusion.html%23troubleshooting" TargetMode="External"/><Relationship Id="rId5" Type="http://schemas.openxmlformats.org/officeDocument/2006/relationships/hyperlink" Target="https://www.or2015.net/wp-content/uploads/2015/06/or-2015-anurag-google-scholar.pdf" TargetMode="External"/><Relationship Id="rId6" Type="http://schemas.openxmlformats.org/officeDocument/2006/relationships/hyperlink" Target="https://wiki.duraspace.org/display/DSPACE/Ukrainian+DSpace+User+Grou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Як Google Scholar індексує репозитарії DSpace</a:t>
            </a:r>
            <a:endParaRPr sz="4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Monica Westin, Google Scholar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mwestin@google.com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Помилки індексації репозитаріїв</a:t>
            </a:r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5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Найпоширеніші: Некоректні бібліографічні метатеги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Сайти з багатьма помилками метаданих індексуватися не можуть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Час від часу: Якщо сайт тимчасово недоступний, коли система індексації шукає публікації у вашому репозитарії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Час від часу: проблеми з роботами, наприклад, блокування пошукових роботів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Google б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отів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, повільна відпові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дь на пошуковий запит чи помилки, обмеження швидкості роботи пошукових роботів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87350" y="359300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Проблеми: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Невірна дата публікації у citation_date метатезі                        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Часто трапляється, якщо дату завантаження/публікації онлайн в репозитарії зазначають як дату публікації статті, наприклад, при масовому завантаженні статей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4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&lt;meta name="citation_date" content="</a:t>
            </a:r>
            <a:r>
              <a:rPr lang="en" sz="14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2014</a:t>
            </a:r>
            <a:r>
              <a:rPr lang="en" sz="14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"/&gt;</a:t>
            </a:r>
            <a:endParaRPr sz="14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Дата публікації у файлі: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3552825" y="3886200"/>
            <a:ext cx="581100" cy="257100"/>
          </a:xfrm>
          <a:prstGeom prst="rect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816417"/>
            <a:ext cx="5672626" cy="2110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35"/>
          <p:cNvSpPr/>
          <p:nvPr/>
        </p:nvSpPr>
        <p:spPr>
          <a:xfrm>
            <a:off x="4476750" y="2895600"/>
            <a:ext cx="581100" cy="2571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Виправте: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Невірні дати публікації у citation_date метатезі</a:t>
            </a:r>
            <a:endParaRPr b="1"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311700" y="1238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Потестуйте, порівнюючи citation_date тег з датою у публікаціях. Якщо дата у citation_date тезі пізніша, ніж дата у публікації, швидше за все, дату оприлюднення y репозитарії, вказали як дату публікації.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Як виправити: петч для репозитаріїв DSpace:  </a:t>
            </a:r>
            <a:r>
              <a:rPr lang="en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https://github.com/DSpace/DSpace/pull/2294.patch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18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Більше інформації: </a:t>
            </a: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https://jira.duraspace.org/browse/DS-4104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235200" y="264050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Проблема: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Невірна послідовність авторів у citation_author  метатезі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166650" y="1132825"/>
            <a:ext cx="881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Трапляється, коли автори у вихідному коді, перераховані не у тій послідовності, що у публікації, наприклад, у коді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&lt;meta name="citation_author" content="Leal, Isabel" /&gt;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&lt;meta name="citation_author" content="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Pimenta</a:t>
            </a:r>
            <a:r>
              <a:rPr lang="en" sz="14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Filipa</a:t>
            </a:r>
            <a:r>
              <a:rPr lang="en" sz="1400">
                <a:latin typeface="Roboto"/>
                <a:ea typeface="Roboto"/>
                <a:cs typeface="Roboto"/>
                <a:sym typeface="Roboto"/>
              </a:rPr>
              <a:t>" /&gt;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&lt;meta name="citation_author" content="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Maroco</a:t>
            </a:r>
            <a:r>
              <a:rPr lang="en" sz="14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João</a:t>
            </a:r>
            <a:r>
              <a:rPr lang="en" sz="1400">
                <a:latin typeface="Roboto"/>
                <a:ea typeface="Roboto"/>
                <a:cs typeface="Roboto"/>
                <a:sym typeface="Roboto"/>
              </a:rPr>
              <a:t>" /&gt;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І у публікації: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997" y="3146922"/>
            <a:ext cx="5129201" cy="420675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37"/>
          <p:cNvSpPr/>
          <p:nvPr/>
        </p:nvSpPr>
        <p:spPr>
          <a:xfrm>
            <a:off x="4257675" y="1825525"/>
            <a:ext cx="1571700" cy="8001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254550" y="264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Виправте: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Невірну послідовність авторів у citation_author  метатезі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311700" y="885825"/>
            <a:ext cx="8718300" cy="3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Як виправити: Якщо ви користуєтеся версіями DSpace 5.0, 5.1, 5.2, і 5.3, петч для репозитаріїв DSpace тут </a:t>
            </a:r>
            <a:r>
              <a:rPr lang="en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https://github.com/DSpace/DSpace/pull/999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Більше інформації: </a:t>
            </a: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https://jira.duraspace.org/browse/DS-2679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Якщо ви оновите репозитарій до версії DSpace 5.4 чи вище, проблема зникне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Як виправити: Приведіть метатеги авторів у відповідність з послідовністю авторів у публікації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&lt;meta name="citation_author" content="Pimenta, Filipa" /&gt;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&lt;meta name="citation_author" content="Leal, Isabel" /&gt;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&lt;meta name="citation_author" content="Maroco, João" /&gt;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4401875" y="3790500"/>
            <a:ext cx="1531800" cy="7107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9125" y="4568925"/>
            <a:ext cx="4557701" cy="3738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177825" y="445025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Проблема: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Відсутні автори у метатегах 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Найтиповіша помилка - зазначати лише авторів з вашої організації, або лише першого автора публікації, наприклад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name="citation_author" content="Leal, Isabel" 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А не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Як виправити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У метатегах авторів зазначайте всіх авторів, перерахованих у публікації, а не лише авторів з вашої організації. (І, звісно, зазначайте авторів у тій послідовності, в якій вони зазначені у публікації.)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2419350" y="2705100"/>
            <a:ext cx="1638300" cy="3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"/>
          <p:cNvSpPr/>
          <p:nvPr/>
        </p:nvSpPr>
        <p:spPr>
          <a:xfrm>
            <a:off x="2409825" y="2705100"/>
            <a:ext cx="1571700" cy="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75" y="2289600"/>
            <a:ext cx="3904771" cy="32025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177825" y="445025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Проблема: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Забагато авторів у метатегах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Найтиповіша помилка, коли керівник дисертації зазначений, як автор, наприклад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 sz="14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content="Jungian approaches to underwater basketweaving</a:t>
            </a: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r>
              <a:rPr lang="en" sz="14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/&gt;</a:t>
            </a:r>
            <a:endParaRPr sz="140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name=”citation_author” content="Sara Student”/&gt;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name=”citation_author” content="Professor Patricia”/&gt;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Як виправити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Зазначайте лише автора дисертації у метатезі автора - здобувача, який написав дисертацію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140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 sz="14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content="Jungian approaches to underwater basketweaving”/&gt;</a:t>
            </a:r>
            <a:endParaRPr sz="140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 sz="14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name=”citation_author” content="Sara Student”/&gt;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177825" y="445025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Проблема: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Зайва інформація у метатегах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114300" y="1017725"/>
            <a:ext cx="89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Найтиповіша помилка, коли назва репозитарія чи тип статті зазначені у метатезі назви, наприклад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content="Jungian approaches to underwater basketweaving Northern California College Repository/&gt;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content="Jungian approaches to underwater basketweaving Thesis" 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Як виправити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(1) Уникайте додавати зайві елементи, зазначайте лише бібліографічну інформацію, (2) Видаліть не бібліографічну інформацію з метатегів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 sz="14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content="Jungian approaches to underwater basketweaving" /&gt;</a:t>
            </a:r>
            <a:endParaRPr sz="140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title"/>
          </p:nvPr>
        </p:nvSpPr>
        <p:spPr>
          <a:xfrm>
            <a:off x="177825" y="445025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Проблема: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Багатомовність у метатегах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Якщо ви поєднуєте різні мови і скрипти (кирилицю і латинку) у метатегах, то це призводить до заплутаної бібліографічної інформації і заважає записові з'явитися у рейтингу пошукових записів Scholar — також, це спантеличує користувачів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наприклад: включення перекладеної назви у метатег назви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content="War and Peace == Война и мир" 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наприклад: зазначення імен авторів мовою організації (наприклад, українською) якщо публікація - іншою мовою (англійською)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name="citation_author" content="Толстой, Лев Николаевич " 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name="citation_author" content="Tolstoy, Lev Nikolayevich "/&gt;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Як виправити: 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Багатомовність у метатегах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Як виправити: використовуйте мову повного тексту/абстракту для всіх метатегів. Не дублюйте інформацію в метатегах кількома мовами</a:t>
            </a:r>
            <a:endParaRPr/>
          </a:p>
        </p:txBody>
      </p:sp>
      <p:pic>
        <p:nvPicPr>
          <p:cNvPr id="283" name="Google Shape;2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05028"/>
            <a:ext cx="3938999" cy="238157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43"/>
          <p:cNvSpPr txBox="1"/>
          <p:nvPr/>
        </p:nvSpPr>
        <p:spPr>
          <a:xfrm>
            <a:off x="4298325" y="2362200"/>
            <a:ext cx="4721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name="citation_title" content="Война и мир" 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&lt;meta name="citation_author" content="Толстой, Лев Николаевич " /&gt;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6381750" y="2171700"/>
            <a:ext cx="3680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Структура презентації  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11700" y="11341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Як працює система індексації Google Scholar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Найпоширеніші помилки індексації репозитаріїв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Як вирішити ці проблеми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Як перевірити, чи ваш репозитарій у Scholar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Корисні посилання і рекомендації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Запитання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Проблема: </a:t>
            </a:r>
            <a:r>
              <a:rPr lang="en" sz="2400"/>
              <a:t>Недоступність сайту</a:t>
            </a:r>
            <a:endParaRPr sz="2400"/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1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>
                <a:solidFill>
                  <a:srgbClr val="595959"/>
                </a:solidFill>
              </a:rPr>
              <a:t>Тимчасова недоступність сайту призводить до “мертвих” сторінок у результатах пошуку 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595959"/>
                </a:solidFill>
              </a:rPr>
              <a:t>Якщо це триває довший час, чи стається досить часто, пошукові роботи системи індексації не можуть знайти записи у вашому репозитарії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595959"/>
                </a:solidFill>
              </a:rPr>
              <a:t>І якщо це стається часто, то ваш сайт може випасти з системи індексації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-"/>
            </a:pPr>
            <a:r>
              <a:rPr lang="en" b="1">
                <a:solidFill>
                  <a:srgbClr val="595959"/>
                </a:solidFill>
              </a:rPr>
              <a:t>Як виправити: </a:t>
            </a:r>
            <a:r>
              <a:rPr lang="en">
                <a:solidFill>
                  <a:srgbClr val="595959"/>
                </a:solidFill>
              </a:rPr>
              <a:t>Намагайтеся уникати недоступності сайту впродовж довшого часу, наприклад, впродовж кількох днів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400"/>
              </a:spcAft>
              <a:buClr>
                <a:srgbClr val="595959"/>
              </a:buClr>
              <a:buSzPts val="1800"/>
              <a:buFont typeface="Arial"/>
              <a:buChar char="-"/>
            </a:pPr>
            <a:r>
              <a:rPr lang="en" b="1">
                <a:solidFill>
                  <a:srgbClr val="595959"/>
                </a:solidFill>
              </a:rPr>
              <a:t>Як виправити: </a:t>
            </a:r>
            <a:r>
              <a:rPr lang="en">
                <a:solidFill>
                  <a:srgbClr val="595959"/>
                </a:solidFill>
              </a:rPr>
              <a:t>Якщо ви переходите на новий сайт, тримайте старий сайт доступним, поки ви працюєте над новою версією. І коли нова версія готова, переналаштуйте DNS зі старого сайту на новий. 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246300" y="283350"/>
            <a:ext cx="87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Приклад: недоступність сайту великого європейського репозитарію</a:t>
            </a:r>
            <a:endParaRPr sz="2400"/>
          </a:p>
        </p:txBody>
      </p:sp>
      <p:pic>
        <p:nvPicPr>
          <p:cNvPr id="297" name="Google Shape;297;p45" descr="Chart 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75" y="1220450"/>
            <a:ext cx="5639176" cy="32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5"/>
          <p:cNvSpPr txBox="1"/>
          <p:nvPr/>
        </p:nvSpPr>
        <p:spPr>
          <a:xfrm>
            <a:off x="3605950" y="4325775"/>
            <a:ext cx="9375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Сайт був недоступним</a:t>
            </a:r>
            <a:endParaRPr sz="9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5"/>
          <p:cNvSpPr txBox="1"/>
          <p:nvPr/>
        </p:nvSpPr>
        <p:spPr>
          <a:xfrm>
            <a:off x="4129525" y="4325775"/>
            <a:ext cx="4710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4775475" y="4325775"/>
            <a:ext cx="1965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Записи знову додалися до системи індексації Scholar, після того, як сайт став доступним знову</a:t>
            </a:r>
            <a:endParaRPr sz="9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Проблема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невірний сертифікат HTTPS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98100" cy="3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Якщо https версія сайту видає помилку через те, що сертифікат невірний, система індексації не має доступу до сайту і ми змушені видалити сайт з індексу Scholar.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-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Як виправити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Потестуйте, відкрийте статтю у кількох браузерах (Chrome, Safari, тощо). Якщо ви бачите, що зв'язок не приватний (the connection is not private), сконтактуйте з вашим провайдером SSL сертифікату і вирішіть цю проблему. 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894625"/>
            <a:ext cx="349578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311700" y="41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Інші типові помилки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-79725" y="893500"/>
            <a:ext cx="9144000" cy="3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Час від часу, налаштування сайту блокують пошукових роботів.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Як виправити: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Дотримуйтеся “за замовчуванням” налаштувань доступу пошукових роботів до сайту DSpace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Репозитарій змінив лінки на статті, або змінив розташування статей без перенаправлення.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Як виправити: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Якщо ви змінюєте лінки, ставте перенаправлення.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Сторінка-посередник між метаданими і повним текстом статті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Як виправити: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Не створюйте сторінки посередники для користувачів, які натискають на результати пошуку 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Створення титульної сторінки повнотекстової статті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400"/>
              </a:spcBef>
              <a:spcAft>
                <a:spcPts val="1600"/>
              </a:spcAft>
              <a:buSzPts val="1800"/>
              <a:buFont typeface="Roboto"/>
              <a:buChar char="-"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Як виправити: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Завантажуйте PDFи статей, як вони є.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95250" y="365100"/>
            <a:ext cx="8906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Як перевірити, чи ваш репозитарій у Scholar: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Що </a:t>
            </a: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працює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8"/>
          <p:cNvSpPr txBox="1">
            <a:spLocks noGrp="1"/>
          </p:cNvSpPr>
          <p:nvPr>
            <p:ph type="body" idx="1"/>
          </p:nvPr>
        </p:nvSpPr>
        <p:spPr>
          <a:xfrm>
            <a:off x="0" y="1200225"/>
            <a:ext cx="40449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Якщо ви шукаєте за вашим сайтом (“сайт:XXX”) - це невірний індикатор для перевірки включення у Scholar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Це працює лише для сайтів, які є носіями основних лінків, а, як зазначалося раніше, контент репозитаріїв, зазвичай, зазначений в інших лінках (у  “Всіх XX версіях”)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48"/>
          <p:cNvSpPr txBox="1"/>
          <p:nvPr/>
        </p:nvSpPr>
        <p:spPr>
          <a:xfrm>
            <a:off x="5734050" y="2534025"/>
            <a:ext cx="19620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959350" y="2933550"/>
            <a:ext cx="17367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Не працює!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575" y="1704825"/>
            <a:ext cx="365760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8"/>
          <p:cNvSpPr txBox="1"/>
          <p:nvPr/>
        </p:nvSpPr>
        <p:spPr>
          <a:xfrm>
            <a:off x="4781550" y="2475675"/>
            <a:ext cx="2333700" cy="399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8"/>
          <p:cNvSpPr/>
          <p:nvPr/>
        </p:nvSpPr>
        <p:spPr>
          <a:xfrm>
            <a:off x="7210500" y="2594850"/>
            <a:ext cx="225300" cy="586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5" name="Google Shape;325;p48"/>
          <p:cNvCxnSpPr>
            <a:stCxn id="323" idx="1"/>
            <a:endCxn id="323" idx="3"/>
          </p:cNvCxnSpPr>
          <p:nvPr/>
        </p:nvCxnSpPr>
        <p:spPr>
          <a:xfrm>
            <a:off x="4781550" y="2675625"/>
            <a:ext cx="23337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107975" y="88875"/>
            <a:ext cx="895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Як перевірити, чи ваш репозитарій у Scholar: Що </a:t>
            </a: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працює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304800" y="901725"/>
            <a:ext cx="3152700" cy="3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Пошукайте у Scholar назви кількох десятків </a:t>
            </a: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навмання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обраних записів із репозитарія і подивіться, чи знаходяться ці публікації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Не забудьте переглянути посилання у “Всіх XXX версіях”, оскільки, зазвичай, версія з репозитарія - не перша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825" y="963638"/>
            <a:ext cx="4457700" cy="17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/>
          <p:nvPr/>
        </p:nvSpPr>
        <p:spPr>
          <a:xfrm>
            <a:off x="7038975" y="2404350"/>
            <a:ext cx="742800" cy="258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850" y="2805942"/>
            <a:ext cx="3387600" cy="229558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5" name="Google Shape;335;p49"/>
          <p:cNvSpPr/>
          <p:nvPr/>
        </p:nvSpPr>
        <p:spPr>
          <a:xfrm>
            <a:off x="7686525" y="2662350"/>
            <a:ext cx="400200" cy="1504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187350" y="283100"/>
            <a:ext cx="89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Рекомендації Google Scholar і корисні посилання для репозитаріїв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50"/>
          <p:cNvSpPr txBox="1">
            <a:spLocks noGrp="1"/>
          </p:cNvSpPr>
          <p:nvPr>
            <p:ph type="body" idx="1"/>
          </p:nvPr>
        </p:nvSpPr>
        <p:spPr>
          <a:xfrm>
            <a:off x="311700" y="1066225"/>
            <a:ext cx="8520600" cy="3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Google Scholar inclusion guidelines &amp; troubleshooting guidelines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https://scholar.google.com/intl/en/scholar/inclusion.html#indexing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https://scholar.google.com/intl/en/scholar/inclusion.html#troubleshooting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“Indexing Repositories: Pitfalls &amp; Best Practices” presentation from 2015 Open Repositories conference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https://www.or2015.net/wp-content/uploads/2015/06/or-2015-anurag-google-scholar.pdf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3.      DSpace user group for Ukraine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https://wiki.duraspace.org/display/DSPACE/Ukrainian+DSpace+User+Group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Дякуємо за участь!</a:t>
            </a:r>
            <a:endParaRPr sz="3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Запитання?  </a:t>
            </a:r>
            <a:endParaRPr sz="3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050" y="2993899"/>
            <a:ext cx="7229526" cy="15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Як працює система індексації Google Scholar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28875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Пошукові роботи Google Scholar шукають у вебі наукові публікації: статті, книжки, звіти, дисертації, матеріали конференцій, препринти 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Система індексації ідентифікує науковий контент, визначає бібліографічні метадані і групує різні версії разом з метаданими у результатах пошуку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4089625" y="4347050"/>
            <a:ext cx="724500" cy="277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311700" y="1141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-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Для унікального контенту (наприклад, дисертацій), лінк в репозитарії - основний в результатах пошуку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25" y="2672325"/>
            <a:ext cx="6514501" cy="17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177000" y="445025"/>
            <a:ext cx="86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Ми намагаємося зробити репозитарії видими для світу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6456875" y="2694775"/>
            <a:ext cx="1310100" cy="35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8"/>
          <p:cNvSpPr/>
          <p:nvPr/>
        </p:nvSpPr>
        <p:spPr>
          <a:xfrm>
            <a:off x="1145625" y="2615725"/>
            <a:ext cx="4652700" cy="512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177000" y="2683125"/>
            <a:ext cx="1059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Основний 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лінк  →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7766975" y="2705575"/>
            <a:ext cx="1059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← Лінк доступу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411" y="2204825"/>
            <a:ext cx="6949179" cy="16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>
            <a:spLocks noGrp="1"/>
          </p:cNvSpPr>
          <p:nvPr>
            <p:ph type="body" idx="4294967295"/>
          </p:nvPr>
        </p:nvSpPr>
        <p:spPr>
          <a:xfrm>
            <a:off x="311700" y="814925"/>
            <a:ext cx="8520600" cy="1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-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Для публікацій - контент з репозитаріїв з'являється як один з лінків у “Всіх XX версіях”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" name="Google Shape;160;p29"/>
          <p:cNvSpPr/>
          <p:nvPr/>
        </p:nvSpPr>
        <p:spPr>
          <a:xfrm>
            <a:off x="6633950" y="2288325"/>
            <a:ext cx="1310100" cy="35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4592750" y="2487750"/>
            <a:ext cx="1391100" cy="281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177000" y="2952975"/>
            <a:ext cx="1059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6884450" y="2309925"/>
            <a:ext cx="1059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3059800" y="3421750"/>
            <a:ext cx="740700" cy="281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5033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6216600" y="1202150"/>
            <a:ext cx="1619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←  версія видавця</a:t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6216600" y="2172675"/>
            <a:ext cx="1619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←  версія репозитарія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6216600" y="2948400"/>
            <a:ext cx="1619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← посилання/цитата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6216600" y="3724125"/>
            <a:ext cx="2760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← версія агрегатора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0"/>
          <p:cNvSpPr/>
          <p:nvPr/>
        </p:nvSpPr>
        <p:spPr>
          <a:xfrm>
            <a:off x="400050" y="1009650"/>
            <a:ext cx="771600" cy="276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Що потрібно Scholar для індексації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109500" y="952175"/>
            <a:ext cx="892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Доступ роботів до сайту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Можливість знайти лінки на статті  -- мапа сайту або пошук за датою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Бібліографічна інформація у формі машинозчитуваних тегів метаданих (“метатегів”), в репозитаріях автоматична з версії DSpace 1.7 і вище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875" y="2411475"/>
            <a:ext cx="4786100" cy="2405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2" name="Google Shape;182;p31"/>
          <p:cNvSpPr/>
          <p:nvPr/>
        </p:nvSpPr>
        <p:spPr>
          <a:xfrm>
            <a:off x="3526150" y="4465975"/>
            <a:ext cx="3686400" cy="284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/>
          <p:nvPr/>
        </p:nvSpPr>
        <p:spPr>
          <a:xfrm>
            <a:off x="3536325" y="2491625"/>
            <a:ext cx="4393200" cy="19425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2549875" y="4402050"/>
            <a:ext cx="582900" cy="247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2549875" y="3040275"/>
            <a:ext cx="582900" cy="247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218475" y="3894150"/>
            <a:ext cx="2430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“Citation_pdf_url” метатег показує системі індексації, які файли асоційовані з цими метаданими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218475" y="2532825"/>
            <a:ext cx="24303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Бібліографічні метатеги показують системі індексації Scholar метадані статті: назву, автора, журнал, дату, тощо.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198350"/>
            <a:ext cx="871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Метатеги у вихідному коді на сторінці репозитарія (item page) </a:t>
            </a:r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1924050" y="2219325"/>
            <a:ext cx="800100" cy="314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238125" y="945075"/>
            <a:ext cx="16734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Натисніть правою клавішею мишки або наберіть на клавіатурі “Подивитися код сторінки,” залежно від браузера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1924050" y="4391025"/>
            <a:ext cx="800100" cy="314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238125" y="3559050"/>
            <a:ext cx="15591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Знайдіть HTML код для  “citation_” , щоб побачити метатеги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700" y="3901124"/>
            <a:ext cx="5210174" cy="11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025" y="771050"/>
            <a:ext cx="4714875" cy="30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863" y="609225"/>
            <a:ext cx="4195913" cy="25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" y="3428373"/>
            <a:ext cx="7648575" cy="16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311700" y="103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Інформація в метатегах повинна збігатися з інформацією у публікації</a:t>
            </a: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4279875" y="675825"/>
            <a:ext cx="342900" cy="191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>
            <a:off x="1055025" y="4206725"/>
            <a:ext cx="1840500" cy="122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3309925" y="1476050"/>
            <a:ext cx="1905000" cy="1917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2524535" y="2120069"/>
            <a:ext cx="3475800" cy="11145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3"/>
          <p:cNvSpPr/>
          <p:nvPr/>
        </p:nvSpPr>
        <p:spPr>
          <a:xfrm>
            <a:off x="1055025" y="4526800"/>
            <a:ext cx="1954800" cy="1224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3"/>
          <p:cNvSpPr txBox="1"/>
          <p:nvPr/>
        </p:nvSpPr>
        <p:spPr>
          <a:xfrm>
            <a:off x="5362575" y="4263125"/>
            <a:ext cx="3429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1055025" y="3686900"/>
            <a:ext cx="2793000" cy="3432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ogle">
  <a:themeElements>
    <a:clrScheme name="Google">
      <a:dk1>
        <a:srgbClr val="4285F4"/>
      </a:dk1>
      <a:lt1>
        <a:srgbClr val="FFFFFF"/>
      </a:lt1>
      <a:dk2>
        <a:srgbClr val="666666"/>
      </a:dk2>
      <a:lt2>
        <a:srgbClr val="BDBDBD"/>
      </a:lt2>
      <a:accent1>
        <a:srgbClr val="0277BD"/>
      </a:accent1>
      <a:accent2>
        <a:srgbClr val="34A853"/>
      </a:accent2>
      <a:accent3>
        <a:srgbClr val="EA4335"/>
      </a:accent3>
      <a:accent4>
        <a:srgbClr val="FF9800"/>
      </a:accent4>
      <a:accent5>
        <a:srgbClr val="4FC3F7"/>
      </a:accent5>
      <a:accent6>
        <a:srgbClr val="FBBC05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Macintosh PowerPoint</Application>
  <PresentationFormat>On-screen Show (16:9)</PresentationFormat>
  <Paragraphs>160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Roboto</vt:lpstr>
      <vt:lpstr>Simple Light</vt:lpstr>
      <vt:lpstr>Google</vt:lpstr>
      <vt:lpstr>Як Google Scholar індексує репозитарії DSpace</vt:lpstr>
      <vt:lpstr>Структура презентації  </vt:lpstr>
      <vt:lpstr>Як працює система індексації Google Scholar</vt:lpstr>
      <vt:lpstr>Ми намагаємося зробити репозитарії видими для світу</vt:lpstr>
      <vt:lpstr>PowerPoint Presentation</vt:lpstr>
      <vt:lpstr>PowerPoint Presentation</vt:lpstr>
      <vt:lpstr>Що потрібно Scholar для індексації</vt:lpstr>
      <vt:lpstr>Метатеги у вихідному коді на сторінці репозитарія (item page) </vt:lpstr>
      <vt:lpstr>Інформація в метатегах повинна збігатися з інформацією у публікації</vt:lpstr>
      <vt:lpstr>Помилки індексації репозитаріїв</vt:lpstr>
      <vt:lpstr>Проблеми: Невірна дата публікації у citation_date метатезі                         </vt:lpstr>
      <vt:lpstr>Виправте: Невірні дати публікації у citation_date метатезі</vt:lpstr>
      <vt:lpstr>Проблема: Невірна послідовність авторів у citation_author  метатезі </vt:lpstr>
      <vt:lpstr>Виправте: Невірну послідовність авторів у citation_author  метатезі  </vt:lpstr>
      <vt:lpstr>Проблема: Відсутні автори у метатегах   </vt:lpstr>
      <vt:lpstr>Проблема: Забагато авторів у метатегах  </vt:lpstr>
      <vt:lpstr>Проблема: Зайва інформація у метатегах  </vt:lpstr>
      <vt:lpstr>Проблема: Багатомовність у метатегах  </vt:lpstr>
      <vt:lpstr>Як виправити: Багатомовність у метатегах   </vt:lpstr>
      <vt:lpstr>Проблема: Недоступність сайту</vt:lpstr>
      <vt:lpstr>Приклад: недоступність сайту великого європейського репозитарію</vt:lpstr>
      <vt:lpstr>Проблема: невірний сертифікат HTTPS </vt:lpstr>
      <vt:lpstr>Інші типові помилки </vt:lpstr>
      <vt:lpstr>Як перевірити, чи ваш репозитарій у Scholar:  Що не працює</vt:lpstr>
      <vt:lpstr>Як перевірити, чи ваш репозитарій у Scholar: Що працює</vt:lpstr>
      <vt:lpstr>Рекомендації Google Scholar і корисні посилання для репозитаріїв</vt:lpstr>
      <vt:lpstr>Дякуємо за участь! Запитання?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Google Scholar індексує репозитарії DSpace</dc:title>
  <cp:lastModifiedBy>Jean Fairbairn</cp:lastModifiedBy>
  <cp:revision>1</cp:revision>
  <dcterms:modified xsi:type="dcterms:W3CDTF">2019-12-16T10:58:42Z</dcterms:modified>
</cp:coreProperties>
</file>