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8"/>
  </p:notesMasterIdLst>
  <p:handoutMasterIdLst>
    <p:handoutMasterId r:id="rId9"/>
  </p:handoutMasterIdLst>
  <p:sldIdLst>
    <p:sldId id="474" r:id="rId2"/>
    <p:sldId id="475" r:id="rId3"/>
    <p:sldId id="455" r:id="rId4"/>
    <p:sldId id="457" r:id="rId5"/>
    <p:sldId id="476" r:id="rId6"/>
    <p:sldId id="460" r:id="rId7"/>
  </p:sldIdLst>
  <p:sldSz cx="9144000" cy="5143500" type="screen16x9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B65A"/>
    <a:srgbClr val="5A2359"/>
    <a:srgbClr val="F0536A"/>
    <a:srgbClr val="F2F2F2"/>
    <a:srgbClr val="000000"/>
    <a:srgbClr val="E10598"/>
    <a:srgbClr val="708DEA"/>
    <a:srgbClr val="002395"/>
    <a:srgbClr val="90AAF4"/>
    <a:srgbClr val="AF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83837" autoAdjust="0"/>
  </p:normalViewPr>
  <p:slideViewPr>
    <p:cSldViewPr snapToGrid="0" snapToObjects="1">
      <p:cViewPr>
        <p:scale>
          <a:sx n="80" d="100"/>
          <a:sy n="80" d="100"/>
        </p:scale>
        <p:origin x="-1062" y="-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gridSpacing cx="72237" cy="7223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915706-070A-4707-AA18-DDF1820200B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948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Sections include learning outcomes and debate 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915706-070A-4707-AA18-DDF1820200B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264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Sections include learning outcomes and debate 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915706-070A-4707-AA18-DDF1820200B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264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en-US" baseline="0" dirty="0" smtClean="0"/>
              <a:t>The Publisher of the </a:t>
            </a:r>
            <a:r>
              <a:rPr lang="en-US" baseline="0" smtClean="0"/>
              <a:t>Social Sciences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8ED156-D1DF-4104-B8D5-5F9B955CBCE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-354260" y="-173283"/>
            <a:ext cx="4792909" cy="4792909"/>
          </a:xfrm>
          <a:prstGeom prst="ellipse">
            <a:avLst/>
          </a:prstGeom>
          <a:solidFill>
            <a:srgbClr val="00239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29445" y="951570"/>
            <a:ext cx="3600400" cy="2801280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3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SAGE Master for Slide shows – Title goes here, move this to middle of circle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77019" y="4793374"/>
            <a:ext cx="52565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Washington DC | Melbourne </a:t>
            </a:r>
            <a:endParaRPr lang="en-GB" sz="1000" dirty="0">
              <a:solidFill>
                <a:srgbClr val="002395"/>
              </a:solidFill>
            </a:endParaRPr>
          </a:p>
        </p:txBody>
      </p:sp>
      <p:pic>
        <p:nvPicPr>
          <p:cNvPr id="1026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Playb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922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nn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 userDrawn="1"/>
        </p:nvSpPr>
        <p:spPr>
          <a:xfrm>
            <a:off x="277019" y="479337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Washington DC | Melbourne </a:t>
            </a:r>
          </a:p>
          <a:p>
            <a:endParaRPr lang="en-GB" sz="1000" dirty="0">
              <a:solidFill>
                <a:srgbClr val="002395"/>
              </a:solidFill>
            </a:endParaRPr>
          </a:p>
        </p:txBody>
      </p:sp>
      <p:pic>
        <p:nvPicPr>
          <p:cNvPr id="55" name="Picture 5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72" y="197068"/>
            <a:ext cx="7106456" cy="4382580"/>
          </a:xfrm>
          <a:prstGeom prst="rect">
            <a:avLst/>
          </a:prstGeom>
        </p:spPr>
      </p:pic>
      <p:pic>
        <p:nvPicPr>
          <p:cNvPr id="5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350"/>
            <a:ext cx="82296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hart Placeholder 12"/>
          <p:cNvSpPr>
            <a:spLocks noGrp="1"/>
          </p:cNvSpPr>
          <p:nvPr>
            <p:ph type="chart" sz="quarter" idx="10"/>
          </p:nvPr>
        </p:nvSpPr>
        <p:spPr>
          <a:xfrm>
            <a:off x="468313" y="1437085"/>
            <a:ext cx="8218487" cy="286226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277019" y="479337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</a:t>
            </a:r>
            <a:r>
              <a:rPr lang="en-GB" sz="1000" smtClean="0">
                <a:solidFill>
                  <a:srgbClr val="002395"/>
                </a:solidFill>
              </a:rPr>
              <a:t>Washington DC | Melbourne </a:t>
            </a:r>
          </a:p>
          <a:p>
            <a:endParaRPr lang="en-GB" sz="1000" dirty="0">
              <a:solidFill>
                <a:srgbClr val="002395"/>
              </a:solidFill>
            </a:endParaRPr>
          </a:p>
        </p:txBody>
      </p:sp>
      <p:pic>
        <p:nvPicPr>
          <p:cNvPr id="8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5" y="951570"/>
            <a:ext cx="8019231" cy="2827474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6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SAGE Master for Slide shows – Title goes here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77019" y="479337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Washington DC | Melbourne </a:t>
            </a:r>
          </a:p>
          <a:p>
            <a:r>
              <a:rPr lang="en-GB" sz="1000" dirty="0" smtClean="0">
                <a:solidFill>
                  <a:srgbClr val="002395"/>
                </a:solidFill>
              </a:rPr>
              <a:t> </a:t>
            </a:r>
            <a:endParaRPr lang="en-GB" sz="1000" dirty="0">
              <a:solidFill>
                <a:srgbClr val="002395"/>
              </a:solidFill>
            </a:endParaRPr>
          </a:p>
        </p:txBody>
      </p:sp>
      <p:pic>
        <p:nvPicPr>
          <p:cNvPr id="6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332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1600"/>
            <a:ext cx="7772400" cy="1102519"/>
          </a:xfrm>
        </p:spPr>
        <p:txBody>
          <a:bodyPr>
            <a:noAutofit/>
          </a:bodyPr>
          <a:lstStyle>
            <a:lvl1pPr algn="l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38431"/>
            <a:ext cx="7772400" cy="1314450"/>
          </a:xfrm>
        </p:spPr>
        <p:txBody>
          <a:bodyPr>
            <a:normAutofit/>
          </a:bodyPr>
          <a:lstStyle>
            <a:lvl1pPr marL="0" indent="0" algn="l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77019" y="4793374"/>
            <a:ext cx="52565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Washington DC | Melbourne </a:t>
            </a:r>
            <a:endParaRPr lang="en-GB" sz="1000" dirty="0">
              <a:solidFill>
                <a:srgbClr val="002395"/>
              </a:solidFill>
            </a:endParaRPr>
          </a:p>
        </p:txBody>
      </p:sp>
      <p:pic>
        <p:nvPicPr>
          <p:cNvPr id="7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Subtitle-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3950"/>
            <a:ext cx="7772400" cy="1102519"/>
          </a:xfrm>
        </p:spPr>
        <p:txBody>
          <a:bodyPr>
            <a:noAutofit/>
          </a:bodyPr>
          <a:lstStyle>
            <a:lvl1pPr algn="l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00282"/>
            <a:ext cx="7772400" cy="519094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708DE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77019" y="479337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Washington DC | Melbourne </a:t>
            </a:r>
          </a:p>
          <a:p>
            <a:endParaRPr lang="en-GB" sz="1000" dirty="0">
              <a:solidFill>
                <a:srgbClr val="002395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85800" y="2952750"/>
            <a:ext cx="7772400" cy="58102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pic>
        <p:nvPicPr>
          <p:cNvPr id="7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737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350"/>
            <a:ext cx="82296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7624"/>
            <a:ext cx="8229600" cy="286231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77019" y="479337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Washington DC | Melbourne </a:t>
            </a:r>
          </a:p>
          <a:p>
            <a:endParaRPr lang="en-GB" sz="1000" dirty="0">
              <a:solidFill>
                <a:srgbClr val="002395"/>
              </a:solidFill>
            </a:endParaRPr>
          </a:p>
        </p:txBody>
      </p:sp>
      <p:pic>
        <p:nvPicPr>
          <p:cNvPr id="8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ech bubb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350"/>
            <a:ext cx="82296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37624"/>
            <a:ext cx="4647235" cy="286231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91225" y="1437624"/>
            <a:ext cx="2695574" cy="1400826"/>
          </a:xfrm>
          <a:prstGeom prst="wedgeRoundRectCallout">
            <a:avLst>
              <a:gd name="adj1" fmla="val 8962"/>
              <a:gd name="adj2" fmla="val 85240"/>
              <a:gd name="adj3" fmla="val 16667"/>
            </a:avLst>
          </a:prstGeom>
          <a:solidFill>
            <a:schemeClr val="tx1"/>
          </a:solidFill>
          <a:ln>
            <a:noFill/>
          </a:ln>
        </p:spPr>
        <p:txBody>
          <a:bodyPr lIns="320040" tIns="320040" rIns="320040" bIns="320040" anchor="ctr" anchorCtr="0">
            <a:noAutofit/>
          </a:bodyPr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77019" y="479337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Washington DC | Melbourne </a:t>
            </a:r>
          </a:p>
          <a:p>
            <a:endParaRPr lang="en-GB" sz="1000" dirty="0">
              <a:solidFill>
                <a:srgbClr val="002395"/>
              </a:solidFill>
            </a:endParaRPr>
          </a:p>
        </p:txBody>
      </p:sp>
      <p:pic>
        <p:nvPicPr>
          <p:cNvPr id="10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ech bubb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350"/>
            <a:ext cx="82296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9566" y="1437624"/>
            <a:ext cx="4647235" cy="286231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77019" y="479337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Washington DC | Melbourne </a:t>
            </a:r>
          </a:p>
          <a:p>
            <a:endParaRPr lang="en-GB" sz="1000" dirty="0">
              <a:solidFill>
                <a:srgbClr val="002395"/>
              </a:solidFill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57200" y="1435701"/>
            <a:ext cx="2695574" cy="1400826"/>
          </a:xfrm>
          <a:prstGeom prst="wedgeRoundRectCallout">
            <a:avLst>
              <a:gd name="adj1" fmla="val -7999"/>
              <a:gd name="adj2" fmla="val 77761"/>
              <a:gd name="adj3" fmla="val 16667"/>
            </a:avLst>
          </a:prstGeom>
          <a:solidFill>
            <a:schemeClr val="tx1"/>
          </a:solidFill>
          <a:ln>
            <a:noFill/>
          </a:ln>
        </p:spPr>
        <p:txBody>
          <a:bodyPr lIns="320040" tIns="320040" rIns="320040" bIns="320040" anchor="ctr" anchorCtr="0">
            <a:noAutofit/>
          </a:bodyPr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81548" y="676275"/>
            <a:ext cx="7380907" cy="3257550"/>
          </a:xfrm>
          <a:prstGeom prst="roundRect">
            <a:avLst>
              <a:gd name="adj" fmla="val 9731"/>
            </a:avLst>
          </a:prstGeom>
          <a:solidFill>
            <a:srgbClr val="002395">
              <a:alpha val="45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wrap="square" lIns="365760" tIns="274320" rIns="365760" bIns="274320">
            <a:normAutofit/>
          </a:bodyPr>
          <a:lstStyle>
            <a:lvl1pPr marL="0" indent="0">
              <a:buNone/>
              <a:defRPr sz="270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77019" y="479337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Washington DC | Melbourne </a:t>
            </a:r>
          </a:p>
          <a:p>
            <a:endParaRPr lang="en-GB" sz="1000" dirty="0">
              <a:solidFill>
                <a:srgbClr val="002395"/>
              </a:solidFill>
            </a:endParaRPr>
          </a:p>
        </p:txBody>
      </p:sp>
      <p:pic>
        <p:nvPicPr>
          <p:cNvPr id="7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77019" y="479337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solidFill>
                  <a:srgbClr val="002395"/>
                </a:solidFill>
              </a:rPr>
              <a:t>Los Angeles | London | New Delhi | Singapore | Washington DC | Melbourne </a:t>
            </a:r>
          </a:p>
          <a:p>
            <a:endParaRPr lang="en-GB" sz="1000" dirty="0">
              <a:solidFill>
                <a:srgbClr val="002395"/>
              </a:solidFill>
            </a:endParaRPr>
          </a:p>
        </p:txBody>
      </p:sp>
      <p:pic>
        <p:nvPicPr>
          <p:cNvPr id="6" name="Picture 2" descr="M:\TEMPLATES\SLIDE SHOWS\New Powerpoint Master Slides\FINAL\!SAGE_Publising_logo_master_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260" y="4545105"/>
            <a:ext cx="1080699" cy="40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99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7" r:id="rId2"/>
    <p:sldLayoutId id="2147483657" r:id="rId3"/>
    <p:sldLayoutId id="2147483678" r:id="rId4"/>
    <p:sldLayoutId id="2147483658" r:id="rId5"/>
    <p:sldLayoutId id="2147483673" r:id="rId6"/>
    <p:sldLayoutId id="2147483674" r:id="rId7"/>
    <p:sldLayoutId id="2147483670" r:id="rId8"/>
    <p:sldLayoutId id="2147483671" r:id="rId9"/>
    <p:sldLayoutId id="2147483676" r:id="rId10"/>
    <p:sldLayoutId id="2147483672" r:id="rId11"/>
    <p:sldLayoutId id="214748367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395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395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02395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2395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2395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2395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8883" y="1151418"/>
            <a:ext cx="6300773" cy="1069325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948" y="3128779"/>
            <a:ext cx="3769612" cy="81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9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4"/>
          <p:cNvSpPr>
            <a:spLocks noGrp="1"/>
          </p:cNvSpPr>
          <p:nvPr>
            <p:ph idx="1"/>
          </p:nvPr>
        </p:nvSpPr>
        <p:spPr>
          <a:xfrm>
            <a:off x="566061" y="1382975"/>
            <a:ext cx="5502230" cy="3167063"/>
          </a:xfrm>
        </p:spPr>
        <p:txBody>
          <a:bodyPr>
            <a:normAutofit/>
          </a:bodyPr>
          <a:lstStyle/>
          <a:p>
            <a:pPr marL="447675"/>
            <a:r>
              <a:rPr lang="en-US" sz="2300" dirty="0" smtClean="0">
                <a:solidFill>
                  <a:schemeClr val="tx1"/>
                </a:solidFill>
              </a:rPr>
              <a:t>Peer-reviewed stories of how real research projects have been conducted</a:t>
            </a:r>
            <a:endParaRPr lang="en-US" sz="2300" dirty="0" smtClean="0">
              <a:solidFill>
                <a:schemeClr val="tx1"/>
              </a:solidFill>
            </a:endParaRPr>
          </a:p>
          <a:p>
            <a:pPr marL="447675"/>
            <a:r>
              <a:rPr lang="en-US" sz="2300" dirty="0" smtClean="0">
                <a:solidFill>
                  <a:schemeClr val="tx1"/>
                </a:solidFill>
              </a:rPr>
              <a:t>Emphasis on project design and methods application</a:t>
            </a:r>
            <a:endParaRPr lang="en-US" sz="2300" dirty="0">
              <a:solidFill>
                <a:schemeClr val="tx1"/>
              </a:solidFill>
            </a:endParaRPr>
          </a:p>
          <a:p>
            <a:pPr marL="447675"/>
            <a:r>
              <a:rPr lang="en-US" sz="2300" dirty="0" smtClean="0">
                <a:solidFill>
                  <a:schemeClr val="tx1"/>
                </a:solidFill>
              </a:rPr>
              <a:t>Each case includes learning objectives and discussion questions</a:t>
            </a:r>
            <a:endParaRPr lang="en-US" sz="2300" dirty="0">
              <a:solidFill>
                <a:schemeClr val="tx1"/>
              </a:solidFill>
            </a:endParaRPr>
          </a:p>
        </p:txBody>
      </p:sp>
      <p:pic>
        <p:nvPicPr>
          <p:cNvPr id="7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0351" y="226684"/>
            <a:ext cx="5731588" cy="97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565" y="1766981"/>
            <a:ext cx="1907374" cy="200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67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55" y="182228"/>
            <a:ext cx="6596490" cy="444915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653399" y="2218296"/>
            <a:ext cx="1171575" cy="120015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endCxn id="5" idx="2"/>
          </p:cNvCxnSpPr>
          <p:nvPr/>
        </p:nvCxnSpPr>
        <p:spPr>
          <a:xfrm>
            <a:off x="5890161" y="2042556"/>
            <a:ext cx="1763238" cy="77581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34007" y="2402872"/>
            <a:ext cx="1014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Main site search, with advanced options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53400" y="560196"/>
            <a:ext cx="1171575" cy="120015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743533" y="678097"/>
            <a:ext cx="1014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Modern interface, optimized for mobile use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3090" y="1841124"/>
            <a:ext cx="1171575" cy="120015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67448" y="2061325"/>
            <a:ext cx="1014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Find cases by method, discipline, or level</a:t>
            </a:r>
            <a:endParaRPr lang="en-GB" sz="1200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>
            <a:stCxn id="12" idx="5"/>
          </p:cNvCxnSpPr>
          <p:nvPr/>
        </p:nvCxnSpPr>
        <p:spPr>
          <a:xfrm>
            <a:off x="1063092" y="2865516"/>
            <a:ext cx="421324" cy="69708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9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931" y="485775"/>
            <a:ext cx="5361324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087859" y="1695508"/>
            <a:ext cx="3846216" cy="5619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1225" y="236400"/>
            <a:ext cx="1171575" cy="120015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33708" y="266601"/>
            <a:ext cx="1014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Metadata with discipline, level, method and topic(s)</a:t>
            </a:r>
            <a:endParaRPr lang="en-GB" sz="12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>
            <a:stCxn id="7" idx="6"/>
          </p:cNvCxnSpPr>
          <p:nvPr/>
        </p:nvCxnSpPr>
        <p:spPr>
          <a:xfrm>
            <a:off x="1412800" y="836475"/>
            <a:ext cx="675059" cy="37658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41224" y="1657350"/>
            <a:ext cx="1171575" cy="120015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19628" y="1657350"/>
            <a:ext cx="1014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Search case, download a pdf or find specific sections</a:t>
            </a:r>
            <a:endParaRPr lang="en-GB" sz="12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>
            <a:stCxn id="12" idx="6"/>
            <a:endCxn id="13" idx="1"/>
          </p:cNvCxnSpPr>
          <p:nvPr/>
        </p:nvCxnSpPr>
        <p:spPr>
          <a:xfrm flipV="1">
            <a:off x="1412799" y="1976467"/>
            <a:ext cx="675060" cy="28095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488851" y="3104160"/>
            <a:ext cx="1171575" cy="120015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7567264" y="3121477"/>
            <a:ext cx="1014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Place it in the methods map or find related content</a:t>
            </a:r>
            <a:endParaRPr lang="en-GB" sz="1200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/>
          <p:cNvCxnSpPr>
            <a:endCxn id="18" idx="1"/>
          </p:cNvCxnSpPr>
          <p:nvPr/>
        </p:nvCxnSpPr>
        <p:spPr>
          <a:xfrm>
            <a:off x="6875813" y="1657350"/>
            <a:ext cx="784611" cy="162256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0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931" y="485775"/>
            <a:ext cx="5361324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5937661" y="389086"/>
            <a:ext cx="1722763" cy="5619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683169" y="2096737"/>
            <a:ext cx="1171575" cy="120015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773448" y="2274862"/>
            <a:ext cx="1014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Cite, add to your reading list, or share</a:t>
            </a:r>
            <a:endParaRPr lang="en-GB" sz="12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>
            <a:stCxn id="12" idx="0"/>
            <a:endCxn id="13" idx="3"/>
          </p:cNvCxnSpPr>
          <p:nvPr/>
        </p:nvCxnSpPr>
        <p:spPr>
          <a:xfrm flipH="1" flipV="1">
            <a:off x="7660424" y="670045"/>
            <a:ext cx="608533" cy="142669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65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Free trials available!</a:t>
            </a:r>
            <a:endParaRPr lang="en-US" sz="4800" dirty="0"/>
          </a:p>
          <a:p>
            <a:endParaRPr lang="en-US" sz="2800" b="0" dirty="0" smtClean="0"/>
          </a:p>
          <a:p>
            <a:r>
              <a:rPr lang="en-US" sz="1900" b="0" dirty="0" smtClean="0"/>
              <a:t>Sagepub.com/trial</a:t>
            </a:r>
          </a:p>
          <a:p>
            <a:r>
              <a:rPr lang="en-US" sz="1900" b="0" dirty="0" smtClean="0"/>
              <a:t>journalsales@sagepub.co.uk</a:t>
            </a:r>
            <a:endParaRPr lang="en-US" sz="1900" b="0" dirty="0" smtClean="0"/>
          </a:p>
        </p:txBody>
      </p:sp>
      <p:pic>
        <p:nvPicPr>
          <p:cNvPr id="3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08014" y="1895559"/>
            <a:ext cx="4434761" cy="75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42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AGE">
      <a:dk1>
        <a:srgbClr val="002395"/>
      </a:dk1>
      <a:lt1>
        <a:sysClr val="window" lastClr="FFFFFF"/>
      </a:lt1>
      <a:dk2>
        <a:srgbClr val="002395"/>
      </a:dk2>
      <a:lt2>
        <a:srgbClr val="FFFFFF"/>
      </a:lt2>
      <a:accent1>
        <a:srgbClr val="9DB1F1"/>
      </a:accent1>
      <a:accent2>
        <a:srgbClr val="708DEA"/>
      </a:accent2>
      <a:accent3>
        <a:srgbClr val="1670D4"/>
      </a:accent3>
      <a:accent4>
        <a:srgbClr val="3A23C3"/>
      </a:accent4>
      <a:accent5>
        <a:srgbClr val="2F169A"/>
      </a:accent5>
      <a:accent6>
        <a:srgbClr val="251179"/>
      </a:accent6>
      <a:hlink>
        <a:srgbClr val="0000FF"/>
      </a:hlink>
      <a:folHlink>
        <a:srgbClr val="0000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Mod val="60000"/>
            <a:lumOff val="4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6218</TotalTime>
  <Words>118</Words>
  <Application>Microsoft Office PowerPoint</Application>
  <PresentationFormat>On-screen Show (16:9)</PresentationFormat>
  <Paragraphs>21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Sage Publications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 know</dc:title>
  <dc:creator>Martha Sedgwick</dc:creator>
  <cp:lastModifiedBy>VazquezBarreiro, Noa</cp:lastModifiedBy>
  <cp:revision>527</cp:revision>
  <dcterms:created xsi:type="dcterms:W3CDTF">2012-11-12T22:03:53Z</dcterms:created>
  <dcterms:modified xsi:type="dcterms:W3CDTF">2016-11-11T10:38:51Z</dcterms:modified>
</cp:coreProperties>
</file>