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</p:sldMasterIdLst>
  <p:notesMasterIdLst>
    <p:notesMasterId r:id="rId18"/>
  </p:notesMasterIdLst>
  <p:sldIdLst>
    <p:sldId id="256" r:id="rId3"/>
    <p:sldId id="291" r:id="rId4"/>
    <p:sldId id="304" r:id="rId5"/>
    <p:sldId id="307" r:id="rId6"/>
    <p:sldId id="311" r:id="rId7"/>
    <p:sldId id="312" r:id="rId8"/>
    <p:sldId id="310" r:id="rId9"/>
    <p:sldId id="305" r:id="rId10"/>
    <p:sldId id="306" r:id="rId11"/>
    <p:sldId id="313" r:id="rId12"/>
    <p:sldId id="308" r:id="rId13"/>
    <p:sldId id="314" r:id="rId14"/>
    <p:sldId id="309" r:id="rId15"/>
    <p:sldId id="315" r:id="rId16"/>
    <p:sldId id="30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BDEC"/>
    <a:srgbClr val="307B95"/>
    <a:srgbClr val="24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 autoAdjust="0"/>
    <p:restoredTop sz="79727" autoAdjust="0"/>
  </p:normalViewPr>
  <p:slideViewPr>
    <p:cSldViewPr snapToGrid="0" snapToObjects="1">
      <p:cViewPr varScale="1">
        <p:scale>
          <a:sx n="59" d="100"/>
          <a:sy n="59" d="100"/>
        </p:scale>
        <p:origin x="-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57356-38A1-BC41-9AEA-A94269F357A6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FAF0-5222-E842-B421-DD09CB26B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7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FAF0-5222-E842-B421-DD09CB26B2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90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FAF0-5222-E842-B421-DD09CB26B2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7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2807368" y="403200"/>
            <a:ext cx="5890232" cy="106234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 smtClean="0"/>
              <a:t>Single Line of Text</a:t>
            </a:r>
            <a:endParaRPr 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468000" y="2112210"/>
            <a:ext cx="8229600" cy="437627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4" y="6462718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13,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069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3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4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3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7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15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70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 marL="0" indent="0">
              <a:buNone/>
              <a:defRPr/>
            </a:lvl2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543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84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04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4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654" y="3061862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3039184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EIFL_LOGO_BG_WHITE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304" y="5344775"/>
            <a:ext cx="4111311" cy="11611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May 13,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3.png"/><Relationship Id="rId1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>
          <a:xfrm rot="10800000">
            <a:off x="990297" y="-5"/>
            <a:ext cx="2625429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 userDrawn="1"/>
        </p:nvSpPr>
        <p:spPr>
          <a:xfrm>
            <a:off x="2901786" y="0"/>
            <a:ext cx="4969419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0800000">
            <a:off x="4174581" y="-2982"/>
            <a:ext cx="4969419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0" y="-2324"/>
            <a:ext cx="270575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300" y="594612"/>
            <a:ext cx="1247347" cy="6457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05753" y="227263"/>
            <a:ext cx="6198205" cy="14191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3" y="2073760"/>
            <a:ext cx="8402961" cy="396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2"/>
            <a:r>
              <a:rPr lang="en-CA" dirty="0" smtClean="0"/>
              <a:t>  Second level</a:t>
            </a:r>
          </a:p>
          <a:p>
            <a:pPr lvl="2"/>
            <a:r>
              <a:rPr lang="en-CA" dirty="0" smtClean="0"/>
              <a:t>  Third level</a:t>
            </a:r>
          </a:p>
          <a:p>
            <a:pPr lvl="3"/>
            <a:r>
              <a:rPr lang="en-CA" dirty="0" smtClean="0"/>
              <a:t> Fourth level</a:t>
            </a:r>
          </a:p>
          <a:p>
            <a:pPr lvl="4"/>
            <a:r>
              <a:rPr lang="en-CA" dirty="0" smtClean="0"/>
              <a:t>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4" y="6462718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13,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3503" y="6400574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797B7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EIFL_LOGO_BG_WHITE.psd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304" y="5344775"/>
            <a:ext cx="4111311" cy="11611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800"/>
        </a:spcBef>
        <a:buFont typeface="Arial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Courier New"/>
        <a:buChar char="o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Courier New"/>
        <a:buChar char="o"/>
        <a:defRPr sz="29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DD6E-3212-A844-A95A-A80FBFF86C9A}" type="datetimeFigureOut">
              <a:rPr lang="en-US" smtClean="0"/>
              <a:t>13/05/19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67825-2126-FF44-A6D2-CE4F1FF8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2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Romy.beard@eifl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ifl.net/e-resources/taylor-francis-apcs-open-access-journals" TargetMode="External"/><Relationship Id="rId3" Type="http://schemas.openxmlformats.org/officeDocument/2006/relationships/hyperlink" Target="https://eifl.net/e-resources/sage-apcs-open-access-journal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73" y="727370"/>
            <a:ext cx="8148254" cy="2330677"/>
          </a:xfrm>
        </p:spPr>
        <p:txBody>
          <a:bodyPr/>
          <a:lstStyle/>
          <a:p>
            <a:r>
              <a:rPr lang="en-US" sz="4500" dirty="0" smtClean="0">
                <a:solidFill>
                  <a:schemeClr val="tx1"/>
                </a:solidFill>
              </a:rPr>
              <a:t>EIFL webinar:</a:t>
            </a:r>
            <a:br>
              <a:rPr lang="en-US" sz="4500" dirty="0" smtClean="0">
                <a:solidFill>
                  <a:schemeClr val="tx1"/>
                </a:solidFill>
              </a:rPr>
            </a:br>
            <a:r>
              <a:rPr lang="en-US" sz="4500" dirty="0" smtClean="0">
                <a:solidFill>
                  <a:schemeClr val="tx1"/>
                </a:solidFill>
              </a:rPr>
              <a:t>Discounted &amp; waived </a:t>
            </a:r>
            <a:r>
              <a:rPr lang="en-US" sz="4500" dirty="0" err="1" smtClean="0">
                <a:solidFill>
                  <a:schemeClr val="tx1"/>
                </a:solidFill>
              </a:rPr>
              <a:t>apcS</a:t>
            </a:r>
            <a:r>
              <a:rPr lang="en-US" sz="4500" dirty="0" smtClean="0">
                <a:solidFill>
                  <a:schemeClr val="tx1"/>
                </a:solidFill>
              </a:rPr>
              <a:t> </a:t>
            </a:r>
            <a:r>
              <a:rPr lang="en-US" sz="4500" dirty="0" smtClean="0">
                <a:solidFill>
                  <a:schemeClr val="tx1"/>
                </a:solidFill>
              </a:rPr>
              <a:t>from Taylor &amp; </a:t>
            </a:r>
            <a:r>
              <a:rPr lang="en-US" sz="4500" dirty="0" err="1" smtClean="0">
                <a:solidFill>
                  <a:schemeClr val="tx1"/>
                </a:solidFill>
              </a:rPr>
              <a:t>francis</a:t>
            </a:r>
            <a:endParaRPr lang="en-US" sz="45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9498" y="4277780"/>
            <a:ext cx="4540458" cy="472357"/>
          </a:xfrm>
        </p:spPr>
        <p:txBody>
          <a:bodyPr>
            <a:noAutofit/>
          </a:bodyPr>
          <a:lstStyle/>
          <a:p>
            <a:r>
              <a:rPr lang="en-US" sz="2000" dirty="0" smtClean="0"/>
              <a:t>Romy beard</a:t>
            </a:r>
          </a:p>
          <a:p>
            <a:r>
              <a:rPr lang="en-US" sz="2000" dirty="0" smtClean="0"/>
              <a:t>Licensing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manager</a:t>
            </a:r>
            <a:endParaRPr lang="en-US" sz="2000" dirty="0"/>
          </a:p>
        </p:txBody>
      </p:sp>
      <p:pic>
        <p:nvPicPr>
          <p:cNvPr id="5" name="Picture 4" descr="EIFL_LOGO_BG_WHITE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304" y="5344775"/>
            <a:ext cx="4111311" cy="11611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108945" y="56819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Corresponding author: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main contact, if more than one author work on article together</a:t>
            </a:r>
          </a:p>
          <a:p>
            <a:r>
              <a:rPr lang="en-US" dirty="0"/>
              <a:t>t</a:t>
            </a:r>
            <a:r>
              <a:rPr lang="en-US" dirty="0" smtClean="0"/>
              <a:t>he author </a:t>
            </a:r>
            <a:r>
              <a:rPr lang="en-US" dirty="0"/>
              <a:t>who receives email updates about the article’s process </a:t>
            </a:r>
            <a:r>
              <a:rPr lang="en-US" dirty="0" smtClean="0"/>
              <a:t>during </a:t>
            </a:r>
            <a:r>
              <a:rPr lang="en-US" dirty="0"/>
              <a:t>the peer review and production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the </a:t>
            </a:r>
            <a:r>
              <a:rPr lang="en-US" dirty="0"/>
              <a:t>assigned author who will receive the peer review decision on the article and production proofs to check.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4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7400"/>
            <a:ext cx="9144000" cy="527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66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How </a:t>
            </a:r>
            <a:r>
              <a:rPr lang="en-US" dirty="0"/>
              <a:t>to find the journals included in the offer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950"/>
            <a:ext cx="9144000" cy="539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03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US" dirty="0" smtClean="0"/>
              <a:t> Finding </a:t>
            </a:r>
            <a:r>
              <a:rPr lang="en-US" dirty="0"/>
              <a:t>the exact cost of the APC to be paid for those authors that qualify for a </a:t>
            </a:r>
            <a:r>
              <a:rPr lang="en-US" dirty="0" smtClean="0"/>
              <a:t>discount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 Submitting </a:t>
            </a:r>
            <a:r>
              <a:rPr lang="en-US" dirty="0"/>
              <a:t>journals for publication and requesting for the discount or waiver to be applied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7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790222" y="2858558"/>
            <a:ext cx="5452357" cy="1062038"/>
          </a:xfrm>
        </p:spPr>
        <p:txBody>
          <a:bodyPr/>
          <a:lstStyle/>
          <a:p>
            <a:r>
              <a:rPr lang="en-US" b="1" dirty="0" smtClean="0">
                <a:solidFill>
                  <a:srgbClr val="0679A3"/>
                </a:solidFill>
                <a:latin typeface="Arial Black" pitchFamily="34" charset="0"/>
                <a:cs typeface="Arial Black" pitchFamily="34" charset="0"/>
              </a:rPr>
              <a:t>Questions?</a:t>
            </a:r>
            <a:endParaRPr lang="en-US" dirty="0" smtClean="0">
              <a:solidFill>
                <a:srgbClr val="0679A3"/>
              </a:solidFill>
              <a:latin typeface="Arial Black" pitchFamily="34" charset="0"/>
              <a:cs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0797" y="4936649"/>
            <a:ext cx="63896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accent1"/>
                </a:solidFill>
                <a:latin typeface="Arial"/>
                <a:cs typeface="Arial"/>
              </a:rPr>
              <a:t>Romy Beard</a:t>
            </a:r>
          </a:p>
          <a:p>
            <a:r>
              <a:rPr lang="en-US" sz="3000" dirty="0">
                <a:solidFill>
                  <a:schemeClr val="accent1"/>
                </a:solidFill>
                <a:latin typeface="Arial"/>
                <a:cs typeface="Arial"/>
              </a:rPr>
              <a:t>Licensing </a:t>
            </a:r>
            <a:r>
              <a:rPr lang="en-US" sz="3000" dirty="0" err="1">
                <a:solidFill>
                  <a:schemeClr val="accent1"/>
                </a:solidFill>
                <a:latin typeface="Arial"/>
                <a:cs typeface="Arial"/>
              </a:rPr>
              <a:t>Programme</a:t>
            </a:r>
            <a:r>
              <a:rPr lang="en-US" sz="3000" dirty="0">
                <a:solidFill>
                  <a:schemeClr val="accent1"/>
                </a:solidFill>
                <a:latin typeface="Arial"/>
                <a:cs typeface="Arial"/>
              </a:rPr>
              <a:t> Manager</a:t>
            </a:r>
          </a:p>
          <a:p>
            <a:r>
              <a:rPr lang="en-US" sz="3000" dirty="0">
                <a:solidFill>
                  <a:srgbClr val="F4A040"/>
                </a:solidFill>
                <a:latin typeface="Arial"/>
                <a:cs typeface="Arial"/>
                <a:hlinkClick r:id="rId2"/>
              </a:rPr>
              <a:t>romy.beard@eifl.net</a:t>
            </a:r>
            <a:r>
              <a:rPr lang="en-US" sz="3000" b="1" dirty="0">
                <a:solidFill>
                  <a:srgbClr val="F4A040"/>
                </a:solidFill>
                <a:latin typeface="Arial Black" pitchFamily="34" charset="0"/>
                <a:cs typeface="Arial Black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4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Taylor &amp; Francis offer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to find the journals included in the offer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inding </a:t>
            </a:r>
            <a:r>
              <a:rPr lang="en-US" dirty="0"/>
              <a:t>the exact cost of the APC to be paid for those authors that qualify for a discount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Submitting </a:t>
            </a:r>
            <a:r>
              <a:rPr lang="en-US" dirty="0"/>
              <a:t>journals for publication and </a:t>
            </a:r>
            <a:r>
              <a:rPr lang="en-US" dirty="0" smtClean="0"/>
              <a:t>requesting for the discount or waiver to be applied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Questions </a:t>
            </a:r>
            <a:r>
              <a:rPr lang="en-US" dirty="0"/>
              <a:t>&amp; Answers</a:t>
            </a:r>
          </a:p>
        </p:txBody>
      </p:sp>
    </p:spTree>
    <p:extLst>
      <p:ext uri="{BB962C8B-B14F-4D97-AF65-F5344CB8AC3E}">
        <p14:creationId xmlns:p14="http://schemas.microsoft.com/office/powerpoint/2010/main" val="286302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EIFL Licensing </a:t>
            </a:r>
            <a:r>
              <a:rPr lang="en-US" dirty="0" err="1" smtClean="0"/>
              <a:t>Programme</a:t>
            </a:r>
            <a:r>
              <a:rPr lang="en-US" dirty="0" smtClean="0"/>
              <a:t> negotiates agreements with publishers and service providers on behalf of EIFL member consortia and their institutions</a:t>
            </a:r>
          </a:p>
          <a:p>
            <a:r>
              <a:rPr lang="en-US" dirty="0"/>
              <a:t>T</a:t>
            </a:r>
            <a:r>
              <a:rPr lang="en-US" dirty="0" smtClean="0"/>
              <a:t>o support the global move to OA and help speed up the transition to OA we have started negotiating agreements for discounted and waived APCs for EIFL researchers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apcs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53" y="2073760"/>
            <a:ext cx="8402961" cy="45230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Article Processing Charge (APC) is a fee </a:t>
            </a:r>
            <a:r>
              <a:rPr lang="en-US" dirty="0"/>
              <a:t>that </a:t>
            </a:r>
            <a:r>
              <a:rPr lang="en-US" dirty="0" smtClean="0"/>
              <a:t>authors pay </a:t>
            </a:r>
            <a:r>
              <a:rPr lang="en-US" dirty="0"/>
              <a:t>in order to have their </a:t>
            </a:r>
            <a:r>
              <a:rPr lang="en-US" dirty="0" smtClean="0"/>
              <a:t>article published in </a:t>
            </a:r>
            <a:r>
              <a:rPr lang="en-US" dirty="0"/>
              <a:t>open </a:t>
            </a:r>
            <a:r>
              <a:rPr lang="en-US" dirty="0" smtClean="0"/>
              <a:t>access</a:t>
            </a:r>
          </a:p>
          <a:p>
            <a:r>
              <a:rPr lang="en-US" dirty="0" smtClean="0"/>
              <a:t>APCs cover the cost of article publication </a:t>
            </a:r>
            <a:r>
              <a:rPr lang="en-US" dirty="0"/>
              <a:t>including but not limited to running peer-review systems, copyediting and typesetting, hosting the article in perpetuity on dedicated servers and marketing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APC is paid after an article has been peer-reviewed and accepted for publication.</a:t>
            </a:r>
          </a:p>
        </p:txBody>
      </p:sp>
    </p:spTree>
    <p:extLst>
      <p:ext uri="{BB962C8B-B14F-4D97-AF65-F5344CB8AC3E}">
        <p14:creationId xmlns:p14="http://schemas.microsoft.com/office/powerpoint/2010/main" val="289264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access </a:t>
            </a:r>
            <a:r>
              <a:rPr lang="en-US" dirty="0" err="1" smtClean="0"/>
              <a:t>vs</a:t>
            </a:r>
            <a:r>
              <a:rPr lang="en-US" dirty="0" smtClean="0"/>
              <a:t> closed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53" y="1843824"/>
            <a:ext cx="8402961" cy="50141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an author publishes their article in a subscription (closed access) journal, they do not pay an APC </a:t>
            </a:r>
            <a:r>
              <a:rPr lang="mr-IN" dirty="0" smtClean="0"/>
              <a:t>–</a:t>
            </a:r>
            <a:r>
              <a:rPr lang="en-US" dirty="0" smtClean="0"/>
              <a:t> however, only those with a subscription to the content can read the article</a:t>
            </a:r>
          </a:p>
          <a:p>
            <a:r>
              <a:rPr lang="en-US" dirty="0" smtClean="0"/>
              <a:t>If an author publishes their article in an open access (either in a fully open access journal, or within a hybrid journal), they usually have to pay an APC </a:t>
            </a:r>
            <a:r>
              <a:rPr lang="mr-IN" dirty="0" smtClean="0"/>
              <a:t>–</a:t>
            </a:r>
            <a:r>
              <a:rPr lang="en-US" dirty="0" smtClean="0"/>
              <a:t> then everyone can read the article, no need to pay for access</a:t>
            </a:r>
          </a:p>
          <a:p>
            <a:r>
              <a:rPr lang="en-US" sz="2500" dirty="0" smtClean="0"/>
              <a:t>Note: some open access journals do not charge article processing charges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31992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publishing in 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Anyone from around the world can read the published article </a:t>
            </a:r>
            <a:endParaRPr lang="en-GB" dirty="0"/>
          </a:p>
          <a:p>
            <a:r>
              <a:rPr lang="en-GB" dirty="0" smtClean="0"/>
              <a:t>No subscription costs for libraries</a:t>
            </a:r>
            <a:endParaRPr lang="en-US" dirty="0" smtClean="0"/>
          </a:p>
          <a:p>
            <a:r>
              <a:rPr lang="en-US" dirty="0" smtClean="0"/>
              <a:t>Greater exposure means a higher usage of open access content (more downloads), more citations, more references</a:t>
            </a:r>
            <a:r>
              <a:rPr lang="mr-IN" dirty="0" smtClean="0"/>
              <a:t>…</a:t>
            </a:r>
            <a:r>
              <a:rPr lang="en-GB" dirty="0" smtClean="0"/>
              <a:t> more impact on other researchers!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50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pays the </a:t>
            </a:r>
            <a:r>
              <a:rPr lang="en-US" dirty="0" err="1" smtClean="0"/>
              <a:t>apcs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53" y="2073760"/>
            <a:ext cx="8402961" cy="44410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APCs are paid by research funders, through research grants</a:t>
            </a:r>
          </a:p>
          <a:p>
            <a:r>
              <a:rPr lang="en-US" dirty="0" smtClean="0"/>
              <a:t>Authors paying APCs out of their own pocket</a:t>
            </a:r>
          </a:p>
          <a:p>
            <a:r>
              <a:rPr lang="en-US" dirty="0" smtClean="0"/>
              <a:t>Institutions paying APCs on behalf of their researchers</a:t>
            </a:r>
          </a:p>
          <a:p>
            <a:r>
              <a:rPr lang="en-US" dirty="0" smtClean="0"/>
              <a:t>Within the transition to open access, increasingly libraries are taking charge of the APC spend in their discussions with publishers, through transformative agreements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33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EIFL agreements for discounted and waived APCs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53" y="2073760"/>
            <a:ext cx="8402961" cy="4396241"/>
          </a:xfrm>
        </p:spPr>
        <p:txBody>
          <a:bodyPr>
            <a:normAutofit/>
          </a:bodyPr>
          <a:lstStyle/>
          <a:p>
            <a:r>
              <a:rPr lang="en-US" dirty="0" smtClean="0"/>
              <a:t>Taylor &amp; </a:t>
            </a:r>
            <a:r>
              <a:rPr lang="en-US" dirty="0" err="1" smtClean="0"/>
              <a:t>Francis</a:t>
            </a:r>
            <a:r>
              <a:rPr lang="en-US" dirty="0" err="1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://eifl.net/e-resources/taylor-francis-apcs-open-access-</a:t>
            </a:r>
            <a:r>
              <a:rPr lang="en-US" dirty="0" smtClean="0">
                <a:hlinkClick r:id="rId2"/>
              </a:rPr>
              <a:t>journals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SAGE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://eifl.net/e-resources/sage-apcs-</a:t>
            </a:r>
            <a:r>
              <a:rPr lang="en-US" dirty="0" smtClean="0">
                <a:hlinkClick r:id="rId3"/>
              </a:rPr>
              <a:t>open-access</a:t>
            </a:r>
            <a:r>
              <a:rPr lang="en-US" dirty="0">
                <a:hlinkClick r:id="rId3"/>
              </a:rPr>
              <a:t>-</a:t>
            </a:r>
            <a:r>
              <a:rPr lang="en-US" dirty="0" smtClean="0">
                <a:hlinkClick r:id="rId3"/>
              </a:rPr>
              <a:t>journals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Webinar on 3</a:t>
            </a:r>
            <a:r>
              <a:rPr lang="en-US" baseline="30000" dirty="0" smtClean="0"/>
              <a:t>rd</a:t>
            </a:r>
            <a:r>
              <a:rPr lang="en-US" dirty="0" smtClean="0"/>
              <a:t> June, 10am UK time/11 CET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15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Taylor &amp; Francis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53" y="2073760"/>
            <a:ext cx="8402961" cy="437608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Waived article processing charges </a:t>
            </a:r>
            <a:r>
              <a:rPr lang="en-US" dirty="0" smtClean="0"/>
              <a:t>for </a:t>
            </a:r>
            <a:r>
              <a:rPr lang="en-US" dirty="0"/>
              <a:t>corresponding authors from: Cambodia, Ethiopia, Ghana, Kenya, Kyrgyzstan, Laos, Lesotho, Malawi, Namibia, Nepal, Senegal, Tanzania, Uganda, Uzbekistan, Zambia, Zimbabwe</a:t>
            </a:r>
          </a:p>
          <a:p>
            <a:r>
              <a:rPr lang="en-US" dirty="0"/>
              <a:t>50% </a:t>
            </a:r>
            <a:r>
              <a:rPr lang="en-US" dirty="0" smtClean="0"/>
              <a:t>discount for </a:t>
            </a:r>
            <a:r>
              <a:rPr lang="en-US" dirty="0"/>
              <a:t>corresponding authors from: Armenia, Azerbaijan, Belarus, Botswana, Congo, Estonia, Fiji, Georgia, Ivory Coast, Kosovo, Latvia, Lithuania, Macedonia, Maldives, Moldova, Palestine, Serbia, Thailand, </a:t>
            </a:r>
            <a:r>
              <a:rPr lang="en-US" dirty="0" smtClean="0"/>
              <a:t>Ukraine</a:t>
            </a:r>
          </a:p>
          <a:p>
            <a:r>
              <a:rPr lang="en-US" dirty="0" smtClean="0"/>
              <a:t>132 titles included </a:t>
            </a:r>
            <a:r>
              <a:rPr lang="mr-IN" dirty="0" smtClean="0"/>
              <a:t>–</a:t>
            </a:r>
            <a:r>
              <a:rPr lang="en-US" dirty="0" smtClean="0"/>
              <a:t> fully open access journals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5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Custom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686B6A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4253</TotalTime>
  <Words>664</Words>
  <Application>Microsoft Macintosh PowerPoint</Application>
  <PresentationFormat>On-screen Show (4:3)</PresentationFormat>
  <Paragraphs>57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Angles</vt:lpstr>
      <vt:lpstr>Custom Design</vt:lpstr>
      <vt:lpstr>EIFL webinar: Discounted &amp; waived apcS from Taylor &amp; francis</vt:lpstr>
      <vt:lpstr>agenda</vt:lpstr>
      <vt:lpstr>1. context</vt:lpstr>
      <vt:lpstr>What are apcs?</vt:lpstr>
      <vt:lpstr>Open access vs closed access</vt:lpstr>
      <vt:lpstr>Advantages of publishing in open access</vt:lpstr>
      <vt:lpstr>Who pays the apcs?</vt:lpstr>
      <vt:lpstr>EIFL agreements for discounted and waived APCs</vt:lpstr>
      <vt:lpstr>2. The Taylor &amp; Francis offer</vt:lpstr>
      <vt:lpstr>Corresponding author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Simona Siad</dc:creator>
  <cp:lastModifiedBy>Romy Beard</cp:lastModifiedBy>
  <cp:revision>179</cp:revision>
  <dcterms:created xsi:type="dcterms:W3CDTF">2014-11-07T14:28:27Z</dcterms:created>
  <dcterms:modified xsi:type="dcterms:W3CDTF">2019-05-13T09:38:10Z</dcterms:modified>
</cp:coreProperties>
</file>