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72" r:id="rId1"/>
    <p:sldMasterId id="2147483682" r:id="rId2"/>
    <p:sldMasterId id="2147483709" r:id="rId3"/>
  </p:sldMasterIdLst>
  <p:notesMasterIdLst>
    <p:notesMasterId r:id="rId19"/>
  </p:notesMasterIdLst>
  <p:handoutMasterIdLst>
    <p:handoutMasterId r:id="rId20"/>
  </p:handoutMasterIdLst>
  <p:sldIdLst>
    <p:sldId id="256" r:id="rId4"/>
    <p:sldId id="264" r:id="rId5"/>
    <p:sldId id="287" r:id="rId6"/>
    <p:sldId id="283" r:id="rId7"/>
    <p:sldId id="292" r:id="rId8"/>
    <p:sldId id="293" r:id="rId9"/>
    <p:sldId id="294" r:id="rId10"/>
    <p:sldId id="285" r:id="rId11"/>
    <p:sldId id="291" r:id="rId12"/>
    <p:sldId id="289" r:id="rId13"/>
    <p:sldId id="290" r:id="rId14"/>
    <p:sldId id="295" r:id="rId15"/>
    <p:sldId id="288" r:id="rId16"/>
    <p:sldId id="296" r:id="rId17"/>
    <p:sldId id="277" r:id="rId18"/>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CC4F90-BB2F-8147-9403-BE7E562ECE6B}">
          <p14:sldIdLst>
            <p14:sldId id="256"/>
            <p14:sldId id="264"/>
            <p14:sldId id="287"/>
            <p14:sldId id="283"/>
            <p14:sldId id="292"/>
            <p14:sldId id="293"/>
            <p14:sldId id="294"/>
            <p14:sldId id="285"/>
            <p14:sldId id="291"/>
            <p14:sldId id="289"/>
            <p14:sldId id="290"/>
            <p14:sldId id="295"/>
            <p14:sldId id="288"/>
          </p14:sldIdLst>
        </p14:section>
        <p14:section name="Untitled Section" id="{BF132B86-D3C8-834D-AAF8-CC5331987F36}">
          <p14:sldIdLst>
            <p14:sldId id="296"/>
            <p14:sldId id="277"/>
          </p14:sldIdLst>
        </p14:section>
      </p14:sectionLst>
    </p:ext>
    <p:ext uri="{EFAFB233-063F-42B5-8137-9DF3F51BA10A}">
      <p15:sldGuideLst xmlns:p15="http://schemas.microsoft.com/office/powerpoint/2012/main" xmlns="">
        <p15:guide id="1" orient="horz" pos="360">
          <p15:clr>
            <a:srgbClr val="A4A3A4"/>
          </p15:clr>
        </p15:guide>
        <p15:guide id="2" pos="5760"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FF"/>
    <a:srgbClr val="2DC1FF"/>
    <a:srgbClr val="18B8F2"/>
    <a:srgbClr val="2D637F"/>
    <a:srgbClr val="E09E19"/>
    <a:srgbClr val="9DAD33"/>
    <a:srgbClr val="6C3302"/>
    <a:srgbClr val="584F29"/>
    <a:srgbClr val="ED4E33"/>
    <a:srgbClr val="0032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75949" autoAdjust="0"/>
  </p:normalViewPr>
  <p:slideViewPr>
    <p:cSldViewPr snapToGrid="0" snapToObjects="1">
      <p:cViewPr>
        <p:scale>
          <a:sx n="98" d="100"/>
          <a:sy n="98" d="100"/>
        </p:scale>
        <p:origin x="-80" y="-80"/>
      </p:cViewPr>
      <p:guideLst>
        <p:guide orient="horz" pos="360"/>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3672" y="-12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8C211-B89B-264E-8881-C94EA554C37D}" type="doc">
      <dgm:prSet loTypeId="urn:microsoft.com/office/officeart/2005/8/layout/hProcess9" loCatId="" qsTypeId="urn:microsoft.com/office/officeart/2005/8/quickstyle/simple1" qsCatId="simple" csTypeId="urn:microsoft.com/office/officeart/2005/8/colors/accent6_4" csCatId="accent6" phldr="1"/>
      <dgm:spPr/>
      <dgm:t>
        <a:bodyPr/>
        <a:lstStyle/>
        <a:p>
          <a:endParaRPr lang="en-US"/>
        </a:p>
      </dgm:t>
    </dgm:pt>
    <dgm:pt modelId="{0B9B5B82-3758-E44A-8804-27BE6FF3C462}">
      <dgm:prSet phldrT="[Text]"/>
      <dgm:spPr/>
      <dgm:t>
        <a:bodyPr/>
        <a:lstStyle/>
        <a:p>
          <a:r>
            <a:rPr lang="en-US" dirty="0"/>
            <a:t>Assessing community needs</a:t>
          </a:r>
        </a:p>
      </dgm:t>
    </dgm:pt>
    <dgm:pt modelId="{8F93E210-8AA6-1B48-924D-DEDDC92D7EF6}" type="parTrans" cxnId="{19551628-6224-6048-B76E-E12529BC68FF}">
      <dgm:prSet/>
      <dgm:spPr/>
      <dgm:t>
        <a:bodyPr/>
        <a:lstStyle/>
        <a:p>
          <a:endParaRPr lang="en-US"/>
        </a:p>
      </dgm:t>
    </dgm:pt>
    <dgm:pt modelId="{F20DD6F6-8885-734E-80EB-87614CB27CD2}" type="sibTrans" cxnId="{19551628-6224-6048-B76E-E12529BC68FF}">
      <dgm:prSet/>
      <dgm:spPr/>
      <dgm:t>
        <a:bodyPr/>
        <a:lstStyle/>
        <a:p>
          <a:endParaRPr lang="en-US"/>
        </a:p>
      </dgm:t>
    </dgm:pt>
    <dgm:pt modelId="{421E9CA2-3FFD-FF42-A296-1EF8C367DB54}">
      <dgm:prSet phldrT="[Text]"/>
      <dgm:spPr/>
      <dgm:t>
        <a:bodyPr/>
        <a:lstStyle/>
        <a:p>
          <a:r>
            <a:rPr lang="en-US"/>
            <a:t>Capturing the impact</a:t>
          </a:r>
        </a:p>
      </dgm:t>
    </dgm:pt>
    <dgm:pt modelId="{A0B11248-CC66-F941-8B22-BAF3E7268720}" type="parTrans" cxnId="{EE14069A-1B0C-324B-9375-596B5C2525CF}">
      <dgm:prSet/>
      <dgm:spPr/>
      <dgm:t>
        <a:bodyPr/>
        <a:lstStyle/>
        <a:p>
          <a:endParaRPr lang="en-US"/>
        </a:p>
      </dgm:t>
    </dgm:pt>
    <dgm:pt modelId="{CF65B9B9-7F1D-1B4D-868C-D89869CC43DF}" type="sibTrans" cxnId="{EE14069A-1B0C-324B-9375-596B5C2525CF}">
      <dgm:prSet/>
      <dgm:spPr/>
      <dgm:t>
        <a:bodyPr/>
        <a:lstStyle/>
        <a:p>
          <a:endParaRPr lang="en-US"/>
        </a:p>
      </dgm:t>
    </dgm:pt>
    <dgm:pt modelId="{0F235479-8C9D-F24E-9D6C-203817D2C5D3}">
      <dgm:prSet phldrT="[Text]"/>
      <dgm:spPr/>
      <dgm:t>
        <a:bodyPr/>
        <a:lstStyle/>
        <a:p>
          <a:r>
            <a:rPr lang="en-US" dirty="0" smtClean="0"/>
            <a:t>Advocating </a:t>
          </a:r>
          <a:r>
            <a:rPr lang="en-US" dirty="0"/>
            <a:t>for </a:t>
          </a:r>
          <a:r>
            <a:rPr lang="en-US" dirty="0" smtClean="0"/>
            <a:t>sustainability</a:t>
          </a:r>
          <a:endParaRPr lang="en-US" dirty="0"/>
        </a:p>
      </dgm:t>
    </dgm:pt>
    <dgm:pt modelId="{61C1A256-5357-C846-B0AD-D0DDAD2B5AE9}" type="parTrans" cxnId="{14270CE6-4CF1-D24F-A6D0-6EFB04D4D4AB}">
      <dgm:prSet/>
      <dgm:spPr/>
      <dgm:t>
        <a:bodyPr/>
        <a:lstStyle/>
        <a:p>
          <a:endParaRPr lang="en-US"/>
        </a:p>
      </dgm:t>
    </dgm:pt>
    <dgm:pt modelId="{2B7F98D0-5C8B-FF43-9531-31C2278A724D}" type="sibTrans" cxnId="{14270CE6-4CF1-D24F-A6D0-6EFB04D4D4AB}">
      <dgm:prSet/>
      <dgm:spPr/>
      <dgm:t>
        <a:bodyPr/>
        <a:lstStyle/>
        <a:p>
          <a:endParaRPr lang="en-US"/>
        </a:p>
      </dgm:t>
    </dgm:pt>
    <dgm:pt modelId="{5F5E8DDA-5149-CF43-B1E8-0367F7041031}">
      <dgm:prSet phldrT="[Text]"/>
      <dgm:spPr/>
      <dgm:t>
        <a:bodyPr/>
        <a:lstStyle/>
        <a:p>
          <a:r>
            <a:rPr lang="en-US" dirty="0"/>
            <a:t>Building </a:t>
          </a:r>
          <a:r>
            <a:rPr lang="en-US" dirty="0" smtClean="0"/>
            <a:t>relevant </a:t>
          </a:r>
          <a:r>
            <a:rPr lang="en-US" dirty="0"/>
            <a:t>partnerships</a:t>
          </a:r>
        </a:p>
      </dgm:t>
    </dgm:pt>
    <dgm:pt modelId="{C63C7F6A-2110-F248-B99A-C043D7626870}" type="parTrans" cxnId="{202E4ED7-34BB-9244-ACAE-9C5610327E04}">
      <dgm:prSet/>
      <dgm:spPr/>
      <dgm:t>
        <a:bodyPr/>
        <a:lstStyle/>
        <a:p>
          <a:endParaRPr lang="en-US"/>
        </a:p>
      </dgm:t>
    </dgm:pt>
    <dgm:pt modelId="{8245C23B-490C-7240-917D-D08407142CFD}" type="sibTrans" cxnId="{202E4ED7-34BB-9244-ACAE-9C5610327E04}">
      <dgm:prSet/>
      <dgm:spPr/>
      <dgm:t>
        <a:bodyPr/>
        <a:lstStyle/>
        <a:p>
          <a:endParaRPr lang="en-US"/>
        </a:p>
      </dgm:t>
    </dgm:pt>
    <dgm:pt modelId="{1C89FA0C-F0E4-CB4F-809C-72497C8D55AE}">
      <dgm:prSet phldrT="[Text]"/>
      <dgm:spPr/>
      <dgm:t>
        <a:bodyPr/>
        <a:lstStyle/>
        <a:p>
          <a:r>
            <a:rPr lang="en-US"/>
            <a:t>Selecting relevant technologies</a:t>
          </a:r>
        </a:p>
      </dgm:t>
    </dgm:pt>
    <dgm:pt modelId="{6FAC7016-E4E1-C741-8612-96A4553BEF5F}" type="parTrans" cxnId="{811D6268-9AC6-D94F-B466-1CF87E948598}">
      <dgm:prSet/>
      <dgm:spPr/>
      <dgm:t>
        <a:bodyPr/>
        <a:lstStyle/>
        <a:p>
          <a:endParaRPr lang="en-US"/>
        </a:p>
      </dgm:t>
    </dgm:pt>
    <dgm:pt modelId="{5E350B1D-DA17-2241-8FC4-9D4CEC063D61}" type="sibTrans" cxnId="{811D6268-9AC6-D94F-B466-1CF87E948598}">
      <dgm:prSet/>
      <dgm:spPr/>
      <dgm:t>
        <a:bodyPr/>
        <a:lstStyle/>
        <a:p>
          <a:endParaRPr lang="en-US"/>
        </a:p>
      </dgm:t>
    </dgm:pt>
    <dgm:pt modelId="{83589E51-002E-BB41-82BD-E1212B8344B4}">
      <dgm:prSet phldrT="[Text]"/>
      <dgm:spPr/>
      <dgm:t>
        <a:bodyPr/>
        <a:lstStyle/>
        <a:p>
          <a:r>
            <a:rPr lang="en-US" dirty="0" smtClean="0"/>
            <a:t>Introducing </a:t>
          </a:r>
          <a:r>
            <a:rPr lang="en-US" dirty="0"/>
            <a:t>the </a:t>
          </a:r>
          <a:r>
            <a:rPr lang="en-US" dirty="0" smtClean="0"/>
            <a:t>new service</a:t>
          </a:r>
          <a:endParaRPr lang="en-US" dirty="0"/>
        </a:p>
      </dgm:t>
    </dgm:pt>
    <dgm:pt modelId="{0E83EE66-7ED6-EF41-85F5-D82F58EAF0CF}" type="parTrans" cxnId="{D6944868-BEC9-3040-BDB9-70E95F4F5BB3}">
      <dgm:prSet/>
      <dgm:spPr/>
      <dgm:t>
        <a:bodyPr/>
        <a:lstStyle/>
        <a:p>
          <a:endParaRPr lang="en-US"/>
        </a:p>
      </dgm:t>
    </dgm:pt>
    <dgm:pt modelId="{6FD1D180-DFC2-1C4A-AAD7-353B4194E364}" type="sibTrans" cxnId="{D6944868-BEC9-3040-BDB9-70E95F4F5BB3}">
      <dgm:prSet/>
      <dgm:spPr/>
      <dgm:t>
        <a:bodyPr/>
        <a:lstStyle/>
        <a:p>
          <a:endParaRPr lang="en-US"/>
        </a:p>
      </dgm:t>
    </dgm:pt>
    <dgm:pt modelId="{02232949-A777-2E47-928F-2061CFEAA1EB}" type="pres">
      <dgm:prSet presAssocID="{0998C211-B89B-264E-8881-C94EA554C37D}" presName="CompostProcess" presStyleCnt="0">
        <dgm:presLayoutVars>
          <dgm:dir/>
          <dgm:resizeHandles val="exact"/>
        </dgm:presLayoutVars>
      </dgm:prSet>
      <dgm:spPr/>
      <dgm:t>
        <a:bodyPr/>
        <a:lstStyle/>
        <a:p>
          <a:endParaRPr lang="en-US"/>
        </a:p>
      </dgm:t>
    </dgm:pt>
    <dgm:pt modelId="{59735B65-3E78-1546-85EC-5B0A2101DF4D}" type="pres">
      <dgm:prSet presAssocID="{0998C211-B89B-264E-8881-C94EA554C37D}" presName="arrow" presStyleLbl="bgShp" presStyleIdx="0" presStyleCnt="1"/>
      <dgm:spPr/>
      <dgm:t>
        <a:bodyPr/>
        <a:lstStyle/>
        <a:p>
          <a:endParaRPr lang="en-US"/>
        </a:p>
      </dgm:t>
    </dgm:pt>
    <dgm:pt modelId="{BB2B009D-27F9-694B-8ECC-A093A75A7125}" type="pres">
      <dgm:prSet presAssocID="{0998C211-B89B-264E-8881-C94EA554C37D}" presName="linearProcess" presStyleCnt="0"/>
      <dgm:spPr/>
    </dgm:pt>
    <dgm:pt modelId="{DB4374DC-0295-7847-AF2F-A8F1A9588C21}" type="pres">
      <dgm:prSet presAssocID="{0B9B5B82-3758-E44A-8804-27BE6FF3C462}" presName="textNode" presStyleLbl="node1" presStyleIdx="0" presStyleCnt="6">
        <dgm:presLayoutVars>
          <dgm:bulletEnabled val="1"/>
        </dgm:presLayoutVars>
      </dgm:prSet>
      <dgm:spPr/>
      <dgm:t>
        <a:bodyPr/>
        <a:lstStyle/>
        <a:p>
          <a:endParaRPr lang="en-US"/>
        </a:p>
      </dgm:t>
    </dgm:pt>
    <dgm:pt modelId="{B652C4F9-BADC-B74A-9F57-82F64FFEA3AC}" type="pres">
      <dgm:prSet presAssocID="{F20DD6F6-8885-734E-80EB-87614CB27CD2}" presName="sibTrans" presStyleCnt="0"/>
      <dgm:spPr/>
    </dgm:pt>
    <dgm:pt modelId="{B2DCFCA1-9856-8A44-98BD-44994E05334D}" type="pres">
      <dgm:prSet presAssocID="{5F5E8DDA-5149-CF43-B1E8-0367F7041031}" presName="textNode" presStyleLbl="node1" presStyleIdx="1" presStyleCnt="6">
        <dgm:presLayoutVars>
          <dgm:bulletEnabled val="1"/>
        </dgm:presLayoutVars>
      </dgm:prSet>
      <dgm:spPr/>
      <dgm:t>
        <a:bodyPr/>
        <a:lstStyle/>
        <a:p>
          <a:endParaRPr lang="en-US"/>
        </a:p>
      </dgm:t>
    </dgm:pt>
    <dgm:pt modelId="{A9F90D4E-7E9B-1C4D-9C93-D00427A742E8}" type="pres">
      <dgm:prSet presAssocID="{8245C23B-490C-7240-917D-D08407142CFD}" presName="sibTrans" presStyleCnt="0"/>
      <dgm:spPr/>
    </dgm:pt>
    <dgm:pt modelId="{C5B42E49-43DE-174E-A807-C30396607655}" type="pres">
      <dgm:prSet presAssocID="{1C89FA0C-F0E4-CB4F-809C-72497C8D55AE}" presName="textNode" presStyleLbl="node1" presStyleIdx="2" presStyleCnt="6">
        <dgm:presLayoutVars>
          <dgm:bulletEnabled val="1"/>
        </dgm:presLayoutVars>
      </dgm:prSet>
      <dgm:spPr/>
      <dgm:t>
        <a:bodyPr/>
        <a:lstStyle/>
        <a:p>
          <a:endParaRPr lang="en-US"/>
        </a:p>
      </dgm:t>
    </dgm:pt>
    <dgm:pt modelId="{3079E54D-C335-1442-ABA2-40514F178C6B}" type="pres">
      <dgm:prSet presAssocID="{5E350B1D-DA17-2241-8FC4-9D4CEC063D61}" presName="sibTrans" presStyleCnt="0"/>
      <dgm:spPr/>
    </dgm:pt>
    <dgm:pt modelId="{4ED81995-0745-B04D-A88F-A6FB245CC94F}" type="pres">
      <dgm:prSet presAssocID="{83589E51-002E-BB41-82BD-E1212B8344B4}" presName="textNode" presStyleLbl="node1" presStyleIdx="3" presStyleCnt="6">
        <dgm:presLayoutVars>
          <dgm:bulletEnabled val="1"/>
        </dgm:presLayoutVars>
      </dgm:prSet>
      <dgm:spPr/>
      <dgm:t>
        <a:bodyPr/>
        <a:lstStyle/>
        <a:p>
          <a:endParaRPr lang="en-US"/>
        </a:p>
      </dgm:t>
    </dgm:pt>
    <dgm:pt modelId="{4BB3539F-915D-9244-AE77-A4EF80307295}" type="pres">
      <dgm:prSet presAssocID="{6FD1D180-DFC2-1C4A-AAD7-353B4194E364}" presName="sibTrans" presStyleCnt="0"/>
      <dgm:spPr/>
    </dgm:pt>
    <dgm:pt modelId="{51DD65D3-BAB7-8942-89A1-B813D6A9C039}" type="pres">
      <dgm:prSet presAssocID="{421E9CA2-3FFD-FF42-A296-1EF8C367DB54}" presName="textNode" presStyleLbl="node1" presStyleIdx="4" presStyleCnt="6">
        <dgm:presLayoutVars>
          <dgm:bulletEnabled val="1"/>
        </dgm:presLayoutVars>
      </dgm:prSet>
      <dgm:spPr/>
      <dgm:t>
        <a:bodyPr/>
        <a:lstStyle/>
        <a:p>
          <a:endParaRPr lang="en-US"/>
        </a:p>
      </dgm:t>
    </dgm:pt>
    <dgm:pt modelId="{182820CF-89C8-D944-9C6C-22361D265F5A}" type="pres">
      <dgm:prSet presAssocID="{CF65B9B9-7F1D-1B4D-868C-D89869CC43DF}" presName="sibTrans" presStyleCnt="0"/>
      <dgm:spPr/>
    </dgm:pt>
    <dgm:pt modelId="{FDD5EFD5-E76F-1C4B-9383-BEB461A47ACC}" type="pres">
      <dgm:prSet presAssocID="{0F235479-8C9D-F24E-9D6C-203817D2C5D3}" presName="textNode" presStyleLbl="node1" presStyleIdx="5" presStyleCnt="6">
        <dgm:presLayoutVars>
          <dgm:bulletEnabled val="1"/>
        </dgm:presLayoutVars>
      </dgm:prSet>
      <dgm:spPr/>
      <dgm:t>
        <a:bodyPr/>
        <a:lstStyle/>
        <a:p>
          <a:endParaRPr lang="en-US"/>
        </a:p>
      </dgm:t>
    </dgm:pt>
  </dgm:ptLst>
  <dgm:cxnLst>
    <dgm:cxn modelId="{C4D7D40E-4035-458A-8387-F45E2288D0D5}" type="presOf" srcId="{0998C211-B89B-264E-8881-C94EA554C37D}" destId="{02232949-A777-2E47-928F-2061CFEAA1EB}" srcOrd="0" destOrd="0" presId="urn:microsoft.com/office/officeart/2005/8/layout/hProcess9"/>
    <dgm:cxn modelId="{D6944868-BEC9-3040-BDB9-70E95F4F5BB3}" srcId="{0998C211-B89B-264E-8881-C94EA554C37D}" destId="{83589E51-002E-BB41-82BD-E1212B8344B4}" srcOrd="3" destOrd="0" parTransId="{0E83EE66-7ED6-EF41-85F5-D82F58EAF0CF}" sibTransId="{6FD1D180-DFC2-1C4A-AAD7-353B4194E364}"/>
    <dgm:cxn modelId="{19551628-6224-6048-B76E-E12529BC68FF}" srcId="{0998C211-B89B-264E-8881-C94EA554C37D}" destId="{0B9B5B82-3758-E44A-8804-27BE6FF3C462}" srcOrd="0" destOrd="0" parTransId="{8F93E210-8AA6-1B48-924D-DEDDC92D7EF6}" sibTransId="{F20DD6F6-8885-734E-80EB-87614CB27CD2}"/>
    <dgm:cxn modelId="{4CAFA778-E206-42C0-B136-70D79618DCB1}" type="presOf" srcId="{83589E51-002E-BB41-82BD-E1212B8344B4}" destId="{4ED81995-0745-B04D-A88F-A6FB245CC94F}" srcOrd="0" destOrd="0" presId="urn:microsoft.com/office/officeart/2005/8/layout/hProcess9"/>
    <dgm:cxn modelId="{4DC00C61-46DE-45C9-A42B-40D4098D98E9}" type="presOf" srcId="{0B9B5B82-3758-E44A-8804-27BE6FF3C462}" destId="{DB4374DC-0295-7847-AF2F-A8F1A9588C21}" srcOrd="0" destOrd="0" presId="urn:microsoft.com/office/officeart/2005/8/layout/hProcess9"/>
    <dgm:cxn modelId="{BAED786A-13E8-4C9B-B1D5-85DA9499D15F}" type="presOf" srcId="{0F235479-8C9D-F24E-9D6C-203817D2C5D3}" destId="{FDD5EFD5-E76F-1C4B-9383-BEB461A47ACC}" srcOrd="0" destOrd="0" presId="urn:microsoft.com/office/officeart/2005/8/layout/hProcess9"/>
    <dgm:cxn modelId="{7B13F0F9-91B6-4845-ACBE-FEDDB1055C45}" type="presOf" srcId="{5F5E8DDA-5149-CF43-B1E8-0367F7041031}" destId="{B2DCFCA1-9856-8A44-98BD-44994E05334D}" srcOrd="0" destOrd="0" presId="urn:microsoft.com/office/officeart/2005/8/layout/hProcess9"/>
    <dgm:cxn modelId="{811D6268-9AC6-D94F-B466-1CF87E948598}" srcId="{0998C211-B89B-264E-8881-C94EA554C37D}" destId="{1C89FA0C-F0E4-CB4F-809C-72497C8D55AE}" srcOrd="2" destOrd="0" parTransId="{6FAC7016-E4E1-C741-8612-96A4553BEF5F}" sibTransId="{5E350B1D-DA17-2241-8FC4-9D4CEC063D61}"/>
    <dgm:cxn modelId="{DA3820BE-E117-43C4-BF77-286A2FF336CE}" type="presOf" srcId="{421E9CA2-3FFD-FF42-A296-1EF8C367DB54}" destId="{51DD65D3-BAB7-8942-89A1-B813D6A9C039}" srcOrd="0" destOrd="0" presId="urn:microsoft.com/office/officeart/2005/8/layout/hProcess9"/>
    <dgm:cxn modelId="{14270CE6-4CF1-D24F-A6D0-6EFB04D4D4AB}" srcId="{0998C211-B89B-264E-8881-C94EA554C37D}" destId="{0F235479-8C9D-F24E-9D6C-203817D2C5D3}" srcOrd="5" destOrd="0" parTransId="{61C1A256-5357-C846-B0AD-D0DDAD2B5AE9}" sibTransId="{2B7F98D0-5C8B-FF43-9531-31C2278A724D}"/>
    <dgm:cxn modelId="{202E4ED7-34BB-9244-ACAE-9C5610327E04}" srcId="{0998C211-B89B-264E-8881-C94EA554C37D}" destId="{5F5E8DDA-5149-CF43-B1E8-0367F7041031}" srcOrd="1" destOrd="0" parTransId="{C63C7F6A-2110-F248-B99A-C043D7626870}" sibTransId="{8245C23B-490C-7240-917D-D08407142CFD}"/>
    <dgm:cxn modelId="{AE2FB995-D1AA-4F6A-BFCB-1A24A7A0282E}" type="presOf" srcId="{1C89FA0C-F0E4-CB4F-809C-72497C8D55AE}" destId="{C5B42E49-43DE-174E-A807-C30396607655}" srcOrd="0" destOrd="0" presId="urn:microsoft.com/office/officeart/2005/8/layout/hProcess9"/>
    <dgm:cxn modelId="{EE14069A-1B0C-324B-9375-596B5C2525CF}" srcId="{0998C211-B89B-264E-8881-C94EA554C37D}" destId="{421E9CA2-3FFD-FF42-A296-1EF8C367DB54}" srcOrd="4" destOrd="0" parTransId="{A0B11248-CC66-F941-8B22-BAF3E7268720}" sibTransId="{CF65B9B9-7F1D-1B4D-868C-D89869CC43DF}"/>
    <dgm:cxn modelId="{29AA6EDC-D048-4CE3-A483-37C33AAAD32C}" type="presParOf" srcId="{02232949-A777-2E47-928F-2061CFEAA1EB}" destId="{59735B65-3E78-1546-85EC-5B0A2101DF4D}" srcOrd="0" destOrd="0" presId="urn:microsoft.com/office/officeart/2005/8/layout/hProcess9"/>
    <dgm:cxn modelId="{1F2F109C-52D5-41F6-A449-47B475EBE2BF}" type="presParOf" srcId="{02232949-A777-2E47-928F-2061CFEAA1EB}" destId="{BB2B009D-27F9-694B-8ECC-A093A75A7125}" srcOrd="1" destOrd="0" presId="urn:microsoft.com/office/officeart/2005/8/layout/hProcess9"/>
    <dgm:cxn modelId="{2CFD12EA-A400-4476-9303-DF7DD7E0803A}" type="presParOf" srcId="{BB2B009D-27F9-694B-8ECC-A093A75A7125}" destId="{DB4374DC-0295-7847-AF2F-A8F1A9588C21}" srcOrd="0" destOrd="0" presId="urn:microsoft.com/office/officeart/2005/8/layout/hProcess9"/>
    <dgm:cxn modelId="{6DC2EB61-D1E0-49AD-9EC0-B7BDE5092C2D}" type="presParOf" srcId="{BB2B009D-27F9-694B-8ECC-A093A75A7125}" destId="{B652C4F9-BADC-B74A-9F57-82F64FFEA3AC}" srcOrd="1" destOrd="0" presId="urn:microsoft.com/office/officeart/2005/8/layout/hProcess9"/>
    <dgm:cxn modelId="{B5113929-B049-43C8-BA85-0AA5074E0C2B}" type="presParOf" srcId="{BB2B009D-27F9-694B-8ECC-A093A75A7125}" destId="{B2DCFCA1-9856-8A44-98BD-44994E05334D}" srcOrd="2" destOrd="0" presId="urn:microsoft.com/office/officeart/2005/8/layout/hProcess9"/>
    <dgm:cxn modelId="{6DC20212-82CE-4E6F-8F25-11B3EC0250D8}" type="presParOf" srcId="{BB2B009D-27F9-694B-8ECC-A093A75A7125}" destId="{A9F90D4E-7E9B-1C4D-9C93-D00427A742E8}" srcOrd="3" destOrd="0" presId="urn:microsoft.com/office/officeart/2005/8/layout/hProcess9"/>
    <dgm:cxn modelId="{5C626CDF-8B56-4F57-9BBC-8C07AEB4E0E3}" type="presParOf" srcId="{BB2B009D-27F9-694B-8ECC-A093A75A7125}" destId="{C5B42E49-43DE-174E-A807-C30396607655}" srcOrd="4" destOrd="0" presId="urn:microsoft.com/office/officeart/2005/8/layout/hProcess9"/>
    <dgm:cxn modelId="{8BA781BA-1F57-4C0E-9DC9-E7912AB4DA1B}" type="presParOf" srcId="{BB2B009D-27F9-694B-8ECC-A093A75A7125}" destId="{3079E54D-C335-1442-ABA2-40514F178C6B}" srcOrd="5" destOrd="0" presId="urn:microsoft.com/office/officeart/2005/8/layout/hProcess9"/>
    <dgm:cxn modelId="{88E0DE84-AABB-4E88-93CE-F5EC01AE593E}" type="presParOf" srcId="{BB2B009D-27F9-694B-8ECC-A093A75A7125}" destId="{4ED81995-0745-B04D-A88F-A6FB245CC94F}" srcOrd="6" destOrd="0" presId="urn:microsoft.com/office/officeart/2005/8/layout/hProcess9"/>
    <dgm:cxn modelId="{0345F29A-6684-436C-BFD0-09B72E3CD26A}" type="presParOf" srcId="{BB2B009D-27F9-694B-8ECC-A093A75A7125}" destId="{4BB3539F-915D-9244-AE77-A4EF80307295}" srcOrd="7" destOrd="0" presId="urn:microsoft.com/office/officeart/2005/8/layout/hProcess9"/>
    <dgm:cxn modelId="{70B9870A-D3F3-466B-A8E0-B3CC9EA24DC7}" type="presParOf" srcId="{BB2B009D-27F9-694B-8ECC-A093A75A7125}" destId="{51DD65D3-BAB7-8942-89A1-B813D6A9C039}" srcOrd="8" destOrd="0" presId="urn:microsoft.com/office/officeart/2005/8/layout/hProcess9"/>
    <dgm:cxn modelId="{8B5E4BB5-DE45-4FFD-B6C7-9A75E8C81264}" type="presParOf" srcId="{BB2B009D-27F9-694B-8ECC-A093A75A7125}" destId="{182820CF-89C8-D944-9C6C-22361D265F5A}" srcOrd="9" destOrd="0" presId="urn:microsoft.com/office/officeart/2005/8/layout/hProcess9"/>
    <dgm:cxn modelId="{55894FAD-2DEA-415D-8BAB-C8D791646DEF}" type="presParOf" srcId="{BB2B009D-27F9-694B-8ECC-A093A75A7125}" destId="{FDD5EFD5-E76F-1C4B-9383-BEB461A47AC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35B65-3E78-1546-85EC-5B0A2101DF4D}">
      <dsp:nvSpPr>
        <dsp:cNvPr id="0" name=""/>
        <dsp:cNvSpPr/>
      </dsp:nvSpPr>
      <dsp:spPr>
        <a:xfrm>
          <a:off x="674795" y="0"/>
          <a:ext cx="7647679" cy="3808466"/>
        </a:xfrm>
        <a:prstGeom prst="rightArrow">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374DC-0295-7847-AF2F-A8F1A9588C21}">
      <dsp:nvSpPr>
        <dsp:cNvPr id="0" name=""/>
        <dsp:cNvSpPr/>
      </dsp:nvSpPr>
      <dsp:spPr>
        <a:xfrm>
          <a:off x="2471" y="1142539"/>
          <a:ext cx="1438772" cy="1523386"/>
        </a:xfrm>
        <a:prstGeom prst="round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Assessing community needs</a:t>
          </a:r>
        </a:p>
      </dsp:txBody>
      <dsp:txXfrm>
        <a:off x="72706" y="1212774"/>
        <a:ext cx="1298302" cy="1382916"/>
      </dsp:txXfrm>
    </dsp:sp>
    <dsp:sp modelId="{B2DCFCA1-9856-8A44-98BD-44994E05334D}">
      <dsp:nvSpPr>
        <dsp:cNvPr id="0" name=""/>
        <dsp:cNvSpPr/>
      </dsp:nvSpPr>
      <dsp:spPr>
        <a:xfrm>
          <a:off x="1513182" y="1142539"/>
          <a:ext cx="1438772" cy="1523386"/>
        </a:xfrm>
        <a:prstGeom prst="roundRect">
          <a:avLst/>
        </a:prstGeom>
        <a:solidFill>
          <a:schemeClr val="accent6">
            <a:shade val="50000"/>
            <a:hueOff val="153943"/>
            <a:satOff val="-5969"/>
            <a:lumOff val="158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Building </a:t>
          </a:r>
          <a:r>
            <a:rPr lang="en-US" sz="1700" kern="1200" dirty="0" smtClean="0"/>
            <a:t>relevant </a:t>
          </a:r>
          <a:r>
            <a:rPr lang="en-US" sz="1700" kern="1200" dirty="0"/>
            <a:t>partnerships</a:t>
          </a:r>
        </a:p>
      </dsp:txBody>
      <dsp:txXfrm>
        <a:off x="1583417" y="1212774"/>
        <a:ext cx="1298302" cy="1382916"/>
      </dsp:txXfrm>
    </dsp:sp>
    <dsp:sp modelId="{C5B42E49-43DE-174E-A807-C30396607655}">
      <dsp:nvSpPr>
        <dsp:cNvPr id="0" name=""/>
        <dsp:cNvSpPr/>
      </dsp:nvSpPr>
      <dsp:spPr>
        <a:xfrm>
          <a:off x="3023893" y="1142539"/>
          <a:ext cx="1438772" cy="1523386"/>
        </a:xfrm>
        <a:prstGeom prst="roundRect">
          <a:avLst/>
        </a:prstGeom>
        <a:solidFill>
          <a:schemeClr val="accent6">
            <a:shade val="50000"/>
            <a:hueOff val="307886"/>
            <a:satOff val="-11939"/>
            <a:lumOff val="31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Selecting relevant technologies</a:t>
          </a:r>
        </a:p>
      </dsp:txBody>
      <dsp:txXfrm>
        <a:off x="3094128" y="1212774"/>
        <a:ext cx="1298302" cy="1382916"/>
      </dsp:txXfrm>
    </dsp:sp>
    <dsp:sp modelId="{4ED81995-0745-B04D-A88F-A6FB245CC94F}">
      <dsp:nvSpPr>
        <dsp:cNvPr id="0" name=""/>
        <dsp:cNvSpPr/>
      </dsp:nvSpPr>
      <dsp:spPr>
        <a:xfrm>
          <a:off x="4534604" y="1142539"/>
          <a:ext cx="1438772" cy="1523386"/>
        </a:xfrm>
        <a:prstGeom prst="roundRect">
          <a:avLst/>
        </a:prstGeom>
        <a:solidFill>
          <a:schemeClr val="accent6">
            <a:shade val="50000"/>
            <a:hueOff val="461829"/>
            <a:satOff val="-17908"/>
            <a:lumOff val="474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Introducing </a:t>
          </a:r>
          <a:r>
            <a:rPr lang="en-US" sz="1700" kern="1200" dirty="0"/>
            <a:t>the </a:t>
          </a:r>
          <a:r>
            <a:rPr lang="en-US" sz="1700" kern="1200" dirty="0" smtClean="0"/>
            <a:t>new service</a:t>
          </a:r>
          <a:endParaRPr lang="en-US" sz="1700" kern="1200" dirty="0"/>
        </a:p>
      </dsp:txBody>
      <dsp:txXfrm>
        <a:off x="4604839" y="1212774"/>
        <a:ext cx="1298302" cy="1382916"/>
      </dsp:txXfrm>
    </dsp:sp>
    <dsp:sp modelId="{51DD65D3-BAB7-8942-89A1-B813D6A9C039}">
      <dsp:nvSpPr>
        <dsp:cNvPr id="0" name=""/>
        <dsp:cNvSpPr/>
      </dsp:nvSpPr>
      <dsp:spPr>
        <a:xfrm>
          <a:off x="6045315" y="1142539"/>
          <a:ext cx="1438772" cy="1523386"/>
        </a:xfrm>
        <a:prstGeom prst="roundRect">
          <a:avLst/>
        </a:prstGeom>
        <a:solidFill>
          <a:schemeClr val="accent6">
            <a:shade val="50000"/>
            <a:hueOff val="307886"/>
            <a:satOff val="-11939"/>
            <a:lumOff val="31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Capturing the impact</a:t>
          </a:r>
        </a:p>
      </dsp:txBody>
      <dsp:txXfrm>
        <a:off x="6115550" y="1212774"/>
        <a:ext cx="1298302" cy="1382916"/>
      </dsp:txXfrm>
    </dsp:sp>
    <dsp:sp modelId="{FDD5EFD5-E76F-1C4B-9383-BEB461A47ACC}">
      <dsp:nvSpPr>
        <dsp:cNvPr id="0" name=""/>
        <dsp:cNvSpPr/>
      </dsp:nvSpPr>
      <dsp:spPr>
        <a:xfrm>
          <a:off x="7556026" y="1142539"/>
          <a:ext cx="1438772" cy="1523386"/>
        </a:xfrm>
        <a:prstGeom prst="roundRect">
          <a:avLst/>
        </a:prstGeom>
        <a:solidFill>
          <a:schemeClr val="accent6">
            <a:shade val="50000"/>
            <a:hueOff val="153943"/>
            <a:satOff val="-5969"/>
            <a:lumOff val="158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Advocating </a:t>
          </a:r>
          <a:r>
            <a:rPr lang="en-US" sz="1700" kern="1200" dirty="0"/>
            <a:t>for </a:t>
          </a:r>
          <a:r>
            <a:rPr lang="en-US" sz="1700" kern="1200" dirty="0" smtClean="0"/>
            <a:t>sustainability</a:t>
          </a:r>
          <a:endParaRPr lang="en-US" sz="1700" kern="1200" dirty="0"/>
        </a:p>
      </dsp:txBody>
      <dsp:txXfrm>
        <a:off x="7626261" y="1212774"/>
        <a:ext cx="1298302" cy="13829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7CB1905-1EEB-6545-B5E2-B70E8868255E}" type="datetimeFigureOut">
              <a:rPr lang="en-US" smtClean="0"/>
              <a:t>10/05/16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261A396-5F67-764F-9A9A-305152EBE086}" type="slidenum">
              <a:rPr lang="en-US" smtClean="0"/>
              <a:t>‹#›</a:t>
            </a:fld>
            <a:endParaRPr lang="en-US"/>
          </a:p>
        </p:txBody>
      </p:sp>
    </p:spTree>
    <p:extLst>
      <p:ext uri="{BB962C8B-B14F-4D97-AF65-F5344CB8AC3E}">
        <p14:creationId xmlns:p14="http://schemas.microsoft.com/office/powerpoint/2010/main" val="342798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F53F6BF-7462-9046-A2B6-90C29244BD27}" type="datetimeFigureOut">
              <a:rPr lang="en-US" smtClean="0"/>
              <a:t>10/05/16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4B7DBC5-2A13-CA47-B9EE-6017A92B6B18}" type="slidenum">
              <a:rPr lang="en-US" smtClean="0"/>
              <a:t>‹#›</a:t>
            </a:fld>
            <a:endParaRPr lang="en-US"/>
          </a:p>
        </p:txBody>
      </p:sp>
    </p:spTree>
    <p:extLst>
      <p:ext uri="{BB962C8B-B14F-4D97-AF65-F5344CB8AC3E}">
        <p14:creationId xmlns:p14="http://schemas.microsoft.com/office/powerpoint/2010/main" val="37343686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ifl.net/programme/public-library-innovation-programme/eifl-plip-grantees" TargetMode="External"/><Relationship Id="rId4" Type="http://schemas.openxmlformats.org/officeDocument/2006/relationships/hyperlink" Target="http://eifl.net/programme/public-library-innovation-programme/about-awards" TargetMode="External"/><Relationship Id="rId5" Type="http://schemas.openxmlformats.org/officeDocument/2006/relationships/hyperlink" Target="http://www.eifl.net/resources/perceptions-public-libraries-africa-0" TargetMode="External"/><Relationship Id="rId6" Type="http://schemas.openxmlformats.org/officeDocument/2006/relationships/hyperlink" Target="http://eifl.net/resources/what-sparks-innovation-public-library-sector" TargetMode="External"/><Relationship Id="rId7" Type="http://schemas.openxmlformats.org/officeDocument/2006/relationships/hyperlink" Target="http://www.knls.ac.ke/librarians/8-slideshow-news/3-africa-awareness-raising-and-advocacy-groups" TargetMode="External"/><Relationship Id="rId8" Type="http://schemas.openxmlformats.org/officeDocument/2006/relationships/hyperlink" Target="http://www.eifl.net/eifl-in-action/capacity-building-africa"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2</a:t>
            </a:fld>
            <a:endParaRPr lang="en-US"/>
          </a:p>
        </p:txBody>
      </p:sp>
    </p:spTree>
    <p:extLst>
      <p:ext uri="{BB962C8B-B14F-4D97-AF65-F5344CB8AC3E}">
        <p14:creationId xmlns:p14="http://schemas.microsoft.com/office/powerpoint/2010/main" val="884362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12</a:t>
            </a:fld>
            <a:endParaRPr lang="en-US"/>
          </a:p>
        </p:txBody>
      </p:sp>
    </p:spTree>
    <p:extLst>
      <p:ext uri="{BB962C8B-B14F-4D97-AF65-F5344CB8AC3E}">
        <p14:creationId xmlns:p14="http://schemas.microsoft.com/office/powerpoint/2010/main" val="3542021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13</a:t>
            </a:fld>
            <a:endParaRPr lang="en-US"/>
          </a:p>
        </p:txBody>
      </p:sp>
    </p:spTree>
    <p:extLst>
      <p:ext uri="{BB962C8B-B14F-4D97-AF65-F5344CB8AC3E}">
        <p14:creationId xmlns:p14="http://schemas.microsoft.com/office/powerpoint/2010/main" val="227134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95959"/>
                </a:solidFill>
                <a:latin typeface="Open Sans"/>
                <a:cs typeface="Open Sans"/>
              </a:rPr>
              <a:t>Based of the human-centered design methodology that was adapted for libraries, taking into account practical experience of public librarians from 10 countries, including developing and transition economy countries</a:t>
            </a:r>
            <a:endParaRPr lang="lt-LT" sz="1200" dirty="0" smtClean="0">
              <a:solidFill>
                <a:srgbClr val="595959"/>
              </a:solidFill>
              <a:latin typeface="Open Sans"/>
              <a:cs typeface="Open San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95959"/>
                </a:solidFill>
                <a:latin typeface="Open Sans"/>
                <a:cs typeface="Open Sans"/>
              </a:rPr>
              <a:t>Includes practical examples, case studies and useful exercises that guide library staff in creative processes of developing new services or adapting library’s spaces to community needs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95959"/>
                </a:solidFill>
                <a:latin typeface="Open Sans"/>
                <a:cs typeface="Open Sans"/>
              </a:rPr>
              <a:t> </a:t>
            </a:r>
          </a:p>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14</a:t>
            </a:fld>
            <a:endParaRPr lang="en-US"/>
          </a:p>
        </p:txBody>
      </p:sp>
    </p:spTree>
    <p:extLst>
      <p:ext uri="{BB962C8B-B14F-4D97-AF65-F5344CB8AC3E}">
        <p14:creationId xmlns:p14="http://schemas.microsoft.com/office/powerpoint/2010/main" val="1680536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sz="1200" b="0" dirty="0" smtClean="0"/>
              <a:t>Understanding your community needs is never ending.</a:t>
            </a:r>
            <a:r>
              <a:rPr lang="en-US" sz="1200" b="0" baseline="0" dirty="0" smtClean="0"/>
              <a:t> Library can grant success only if community is actively involved in the construction. </a:t>
            </a:r>
            <a:r>
              <a:rPr lang="en-US" sz="1200" b="0" dirty="0" smtClean="0"/>
              <a:t> </a:t>
            </a:r>
            <a:endParaRPr lang="en-US" b="0"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15</a:t>
            </a:fld>
            <a:endParaRPr lang="en-US"/>
          </a:p>
        </p:txBody>
      </p:sp>
    </p:spTree>
    <p:extLst>
      <p:ext uri="{BB962C8B-B14F-4D97-AF65-F5344CB8AC3E}">
        <p14:creationId xmlns:p14="http://schemas.microsoft.com/office/powerpoint/2010/main" val="35656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t-LT" dirty="0" err="1" smtClean="0"/>
              <a:t>Case</a:t>
            </a:r>
            <a:r>
              <a:rPr lang="lt-LT" baseline="0" dirty="0" smtClean="0"/>
              <a:t> </a:t>
            </a:r>
            <a:r>
              <a:rPr lang="lt-LT" baseline="0" dirty="0" err="1" smtClean="0"/>
              <a:t>studies</a:t>
            </a:r>
            <a:r>
              <a:rPr lang="lt-LT" baseline="0" dirty="0" smtClean="0"/>
              <a:t>: </a:t>
            </a:r>
            <a:r>
              <a:rPr lang="lt-LT" dirty="0" smtClean="0">
                <a:hlinkClick r:id="rId3"/>
              </a:rPr>
              <a:t>49 </a:t>
            </a:r>
            <a:r>
              <a:rPr lang="en-US" dirty="0" smtClean="0">
                <a:hlinkClick r:id="rId3"/>
              </a:rPr>
              <a:t>new public library services </a:t>
            </a:r>
            <a:r>
              <a:rPr lang="en-US" dirty="0" smtClean="0"/>
              <a:t>in 27 developing and transition economy countries</a:t>
            </a:r>
            <a:endParaRPr lang="lt-L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lt-LT" dirty="0" smtClean="0"/>
              <a:t>Award </a:t>
            </a:r>
            <a:r>
              <a:rPr lang="lt-LT" dirty="0" smtClean="0"/>
              <a:t>winning: </a:t>
            </a:r>
            <a:r>
              <a:rPr lang="ru-RU" dirty="0" smtClean="0">
                <a:hlinkClick r:id="rId4"/>
              </a:rPr>
              <a:t>29 </a:t>
            </a:r>
            <a:r>
              <a:rPr lang="lt-LT" dirty="0" err="1" smtClean="0">
                <a:hlinkClick r:id="rId4"/>
              </a:rPr>
              <a:t>success</a:t>
            </a:r>
            <a:r>
              <a:rPr lang="lt-LT" dirty="0" smtClean="0">
                <a:hlinkClick r:id="rId4"/>
              </a:rPr>
              <a:t> </a:t>
            </a:r>
            <a:r>
              <a:rPr lang="lt-LT" dirty="0" err="1" smtClean="0">
                <a:hlinkClick r:id="rId4"/>
              </a:rPr>
              <a:t>stories</a:t>
            </a:r>
            <a:r>
              <a:rPr lang="lt-LT" dirty="0" smtClean="0">
                <a:hlinkClick r:id="rId4"/>
              </a:rPr>
              <a:t> </a:t>
            </a:r>
            <a:r>
              <a:rPr lang="lt-LT" dirty="0" err="1" smtClean="0"/>
              <a:t>from</a:t>
            </a:r>
            <a:r>
              <a:rPr lang="lt-LT" dirty="0" smtClean="0"/>
              <a:t> 1</a:t>
            </a:r>
            <a:r>
              <a:rPr lang="en-US" dirty="0" smtClean="0"/>
              <a:t>6</a:t>
            </a:r>
            <a:r>
              <a:rPr lang="lt-LT" dirty="0" smtClean="0"/>
              <a:t> </a:t>
            </a:r>
            <a:r>
              <a:rPr lang="lt-LT" dirty="0" err="1" smtClean="0"/>
              <a:t>countries</a:t>
            </a:r>
            <a:r>
              <a:rPr lang="en-US" dirty="0" smtClean="0"/>
              <a:t> recognized by EIFL </a:t>
            </a:r>
            <a:r>
              <a:rPr lang="lt-LT" dirty="0" err="1" smtClean="0"/>
              <a:t>Public</a:t>
            </a:r>
            <a:r>
              <a:rPr lang="lt-LT" dirty="0" smtClean="0"/>
              <a:t> </a:t>
            </a:r>
            <a:r>
              <a:rPr lang="lt-LT" dirty="0" err="1" smtClean="0"/>
              <a:t>Library</a:t>
            </a:r>
            <a:r>
              <a:rPr lang="lt-LT" dirty="0" smtClean="0"/>
              <a:t> </a:t>
            </a:r>
            <a:r>
              <a:rPr lang="lt-LT" dirty="0" err="1" smtClean="0"/>
              <a:t>Innovation</a:t>
            </a:r>
            <a:r>
              <a:rPr lang="lt-LT" dirty="0" smtClean="0"/>
              <a:t> </a:t>
            </a:r>
            <a:r>
              <a:rPr lang="lt-LT" dirty="0" err="1" smtClean="0"/>
              <a:t>award</a:t>
            </a:r>
            <a:endParaRPr lang="lt-L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lt-LT" dirty="0" err="1" smtClean="0"/>
              <a:t>Studies</a:t>
            </a:r>
            <a:r>
              <a:rPr lang="lt-LT" baseline="0" dirty="0" smtClean="0"/>
              <a:t> </a:t>
            </a:r>
            <a:r>
              <a:rPr lang="lt-LT" baseline="0" dirty="0" err="1" smtClean="0"/>
              <a:t>of</a:t>
            </a:r>
            <a:r>
              <a:rPr lang="en-US" dirty="0" smtClean="0"/>
              <a:t> ‘</a:t>
            </a:r>
            <a:r>
              <a:rPr lang="lt-LT" dirty="0" err="1" smtClean="0"/>
              <a:t>Perceptions</a:t>
            </a:r>
            <a:r>
              <a:rPr lang="lt-LT" dirty="0" smtClean="0"/>
              <a:t> </a:t>
            </a:r>
            <a:r>
              <a:rPr lang="lt-LT" dirty="0" err="1" smtClean="0"/>
              <a:t>of</a:t>
            </a:r>
            <a:r>
              <a:rPr lang="lt-LT" dirty="0" smtClean="0"/>
              <a:t> </a:t>
            </a:r>
            <a:r>
              <a:rPr lang="lt-LT" dirty="0" err="1" smtClean="0"/>
              <a:t>Public</a:t>
            </a:r>
            <a:r>
              <a:rPr lang="lt-LT" dirty="0" smtClean="0"/>
              <a:t> Libraries </a:t>
            </a:r>
            <a:r>
              <a:rPr lang="lt-LT" dirty="0" err="1" smtClean="0"/>
              <a:t>in</a:t>
            </a:r>
            <a:r>
              <a:rPr lang="lt-LT" dirty="0" smtClean="0"/>
              <a:t> </a:t>
            </a:r>
            <a:r>
              <a:rPr lang="lt-LT" dirty="0" err="1" smtClean="0"/>
              <a:t>six</a:t>
            </a:r>
            <a:r>
              <a:rPr lang="lt-LT" dirty="0" smtClean="0"/>
              <a:t> </a:t>
            </a:r>
            <a:r>
              <a:rPr lang="lt-LT" dirty="0" err="1" smtClean="0"/>
              <a:t>African</a:t>
            </a:r>
            <a:r>
              <a:rPr lang="lt-LT" dirty="0" smtClean="0"/>
              <a:t> </a:t>
            </a:r>
            <a:r>
              <a:rPr lang="lt-LT" dirty="0" err="1" smtClean="0"/>
              <a:t>countries</a:t>
            </a:r>
            <a:r>
              <a:rPr lang="lt-LT" dirty="0" smtClean="0"/>
              <a:t> (</a:t>
            </a:r>
            <a:r>
              <a:rPr lang="lt-LT" dirty="0" smtClean="0">
                <a:hlinkClick r:id="rId5"/>
              </a:rPr>
              <a:t>2011</a:t>
            </a:r>
            <a:r>
              <a:rPr lang="lt-LT" dirty="0" smtClean="0"/>
              <a:t>) </a:t>
            </a:r>
            <a:r>
              <a:rPr lang="en-US" dirty="0" smtClean="0"/>
              <a:t>and ‘W</a:t>
            </a:r>
            <a:r>
              <a:rPr lang="lt-LT" dirty="0" err="1" smtClean="0"/>
              <a:t>hat</a:t>
            </a:r>
            <a:r>
              <a:rPr lang="lt-LT" dirty="0" smtClean="0"/>
              <a:t> </a:t>
            </a:r>
            <a:r>
              <a:rPr lang="lt-LT" dirty="0" err="1" smtClean="0"/>
              <a:t>inspires</a:t>
            </a:r>
            <a:r>
              <a:rPr lang="lt-LT" dirty="0" smtClean="0"/>
              <a:t> </a:t>
            </a:r>
            <a:r>
              <a:rPr lang="lt-LT" dirty="0" err="1" smtClean="0"/>
              <a:t>librarians</a:t>
            </a:r>
            <a:r>
              <a:rPr lang="lt-LT" dirty="0" smtClean="0"/>
              <a:t> to </a:t>
            </a:r>
            <a:r>
              <a:rPr lang="lt-LT" dirty="0" err="1" smtClean="0"/>
              <a:t>innovate</a:t>
            </a:r>
            <a:r>
              <a:rPr lang="en-US" dirty="0" smtClean="0"/>
              <a:t>’</a:t>
            </a:r>
            <a:r>
              <a:rPr lang="lt-LT" dirty="0" smtClean="0"/>
              <a:t> (</a:t>
            </a:r>
            <a:r>
              <a:rPr lang="lt-LT" dirty="0" smtClean="0">
                <a:hlinkClick r:id="rId6"/>
              </a:rPr>
              <a:t>2014</a:t>
            </a:r>
            <a:r>
              <a:rPr lang="lt-LT"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lt-LT" dirty="0" err="1" smtClean="0"/>
              <a:t>Advocacy</a:t>
            </a:r>
            <a:r>
              <a:rPr lang="lt-LT" dirty="0" smtClean="0"/>
              <a:t> </a:t>
            </a:r>
            <a:r>
              <a:rPr lang="lt-LT" dirty="0" err="1" smtClean="0"/>
              <a:t>work</a:t>
            </a:r>
            <a:r>
              <a:rPr lang="lt-LT" dirty="0" smtClean="0"/>
              <a:t> </a:t>
            </a:r>
            <a:r>
              <a:rPr lang="lt-LT" dirty="0" err="1" smtClean="0"/>
              <a:t>with</a:t>
            </a:r>
            <a:r>
              <a:rPr lang="lt-LT" dirty="0" smtClean="0"/>
              <a:t> </a:t>
            </a:r>
            <a:r>
              <a:rPr lang="en-US" dirty="0" smtClean="0">
                <a:hlinkClick r:id="rId7"/>
              </a:rPr>
              <a:t>multi-stakeholder </a:t>
            </a:r>
            <a:r>
              <a:rPr lang="lt-LT" dirty="0" err="1" smtClean="0">
                <a:hlinkClick r:id="rId7"/>
              </a:rPr>
              <a:t>advocacy</a:t>
            </a:r>
            <a:r>
              <a:rPr lang="lt-LT" dirty="0" smtClean="0">
                <a:hlinkClick r:id="rId7"/>
              </a:rPr>
              <a:t> </a:t>
            </a:r>
            <a:r>
              <a:rPr lang="en-US" dirty="0" smtClean="0">
                <a:hlinkClick r:id="rId7"/>
              </a:rPr>
              <a:t>&amp; awareness-raising</a:t>
            </a:r>
            <a:r>
              <a:rPr lang="lt-LT" dirty="0" smtClean="0">
                <a:hlinkClick r:id="rId7"/>
              </a:rPr>
              <a:t> </a:t>
            </a:r>
            <a:r>
              <a:rPr lang="lt-LT" dirty="0" err="1" smtClean="0">
                <a:hlinkClick r:id="rId7"/>
              </a:rPr>
              <a:t>groups</a:t>
            </a:r>
            <a:r>
              <a:rPr lang="lt-LT" dirty="0" smtClean="0"/>
              <a:t> </a:t>
            </a:r>
            <a:r>
              <a:rPr lang="en-US" dirty="0" smtClean="0"/>
              <a:t>in Kenya, Ghana and Uganda</a:t>
            </a:r>
          </a:p>
          <a:p>
            <a:pPr marL="0" marR="0" indent="0" algn="l" defTabSz="457200" rtl="0" eaLnBrk="1" fontAlgn="auto" latinLnBrk="0" hangingPunct="1">
              <a:lnSpc>
                <a:spcPct val="100000"/>
              </a:lnSpc>
              <a:spcBef>
                <a:spcPts val="0"/>
              </a:spcBef>
              <a:spcAft>
                <a:spcPts val="0"/>
              </a:spcAft>
              <a:buClrTx/>
              <a:buSzTx/>
              <a:buFontTx/>
              <a:buNone/>
              <a:tabLst/>
              <a:defRPr/>
            </a:pPr>
            <a:r>
              <a:rPr lang="lt-LT" dirty="0" err="1" smtClean="0"/>
              <a:t>Training</a:t>
            </a:r>
            <a:r>
              <a:rPr lang="lt-LT" dirty="0" smtClean="0"/>
              <a:t> </a:t>
            </a:r>
            <a:r>
              <a:rPr lang="lt-LT" dirty="0" err="1" smtClean="0">
                <a:hlinkClick r:id="rId8"/>
              </a:rPr>
              <a:t>programmes</a:t>
            </a:r>
            <a:r>
              <a:rPr lang="lt-LT" dirty="0" smtClean="0"/>
              <a:t> for </a:t>
            </a:r>
            <a:r>
              <a:rPr lang="lt-LT" dirty="0" err="1" smtClean="0"/>
              <a:t>public</a:t>
            </a:r>
            <a:r>
              <a:rPr lang="lt-LT" dirty="0" smtClean="0"/>
              <a:t> </a:t>
            </a:r>
            <a:r>
              <a:rPr lang="lt-LT" dirty="0" err="1" smtClean="0"/>
              <a:t>librarians</a:t>
            </a:r>
            <a:r>
              <a:rPr lang="lt-LT" dirty="0" smtClean="0"/>
              <a:t> </a:t>
            </a:r>
            <a:r>
              <a:rPr lang="lt-LT" dirty="0" err="1" smtClean="0"/>
              <a:t>in</a:t>
            </a:r>
            <a:r>
              <a:rPr lang="lt-LT" dirty="0" smtClean="0"/>
              <a:t> </a:t>
            </a:r>
            <a:r>
              <a:rPr lang="lt-LT" dirty="0" err="1" smtClean="0"/>
              <a:t>Ghana</a:t>
            </a:r>
            <a:r>
              <a:rPr lang="lt-LT" dirty="0" smtClean="0"/>
              <a:t>, </a:t>
            </a:r>
            <a:r>
              <a:rPr lang="lt-LT" dirty="0" err="1" smtClean="0"/>
              <a:t>Kenya</a:t>
            </a:r>
            <a:r>
              <a:rPr lang="lt-LT" dirty="0" smtClean="0"/>
              <a:t>, Uganda and </a:t>
            </a:r>
            <a:r>
              <a:rPr lang="lt-LT" dirty="0" err="1" smtClean="0"/>
              <a:t>Ethiopia</a:t>
            </a:r>
            <a:r>
              <a:rPr lang="lt-LT" dirty="0" smtClean="0"/>
              <a:t> </a:t>
            </a:r>
            <a:endParaRPr lang="en-US" dirty="0" smtClean="0"/>
          </a:p>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3</a:t>
            </a:fld>
            <a:endParaRPr lang="en-US"/>
          </a:p>
        </p:txBody>
      </p:sp>
    </p:spTree>
    <p:extLst>
      <p:ext uri="{BB962C8B-B14F-4D97-AF65-F5344CB8AC3E}">
        <p14:creationId xmlns:p14="http://schemas.microsoft.com/office/powerpoint/2010/main" val="151183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4</a:t>
            </a:fld>
            <a:endParaRPr lang="en-US"/>
          </a:p>
        </p:txBody>
      </p:sp>
    </p:spTree>
    <p:extLst>
      <p:ext uri="{BB962C8B-B14F-4D97-AF65-F5344CB8AC3E}">
        <p14:creationId xmlns:p14="http://schemas.microsoft.com/office/powerpoint/2010/main" val="323577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5</a:t>
            </a:fld>
            <a:endParaRPr lang="en-US"/>
          </a:p>
        </p:txBody>
      </p:sp>
    </p:spTree>
    <p:extLst>
      <p:ext uri="{BB962C8B-B14F-4D97-AF65-F5344CB8AC3E}">
        <p14:creationId xmlns:p14="http://schemas.microsoft.com/office/powerpoint/2010/main" val="2113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6</a:t>
            </a:fld>
            <a:endParaRPr lang="en-US"/>
          </a:p>
        </p:txBody>
      </p:sp>
    </p:spTree>
    <p:extLst>
      <p:ext uri="{BB962C8B-B14F-4D97-AF65-F5344CB8AC3E}">
        <p14:creationId xmlns:p14="http://schemas.microsoft.com/office/powerpoint/2010/main" val="242463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8</a:t>
            </a:fld>
            <a:endParaRPr lang="en-US"/>
          </a:p>
        </p:txBody>
      </p:sp>
    </p:spTree>
    <p:extLst>
      <p:ext uri="{BB962C8B-B14F-4D97-AF65-F5344CB8AC3E}">
        <p14:creationId xmlns:p14="http://schemas.microsoft.com/office/powerpoint/2010/main" val="113179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595959"/>
                </a:solidFill>
                <a:latin typeface="Open Sans"/>
                <a:cs typeface="Open Sans"/>
              </a:rPr>
              <a:t> </a:t>
            </a:r>
            <a:r>
              <a:rPr lang="en-US" sz="1200" dirty="0" smtClean="0">
                <a:solidFill>
                  <a:srgbClr val="595959"/>
                </a:solidFill>
                <a:latin typeface="Open Sans"/>
                <a:cs typeface="Open Sans"/>
              </a:rPr>
              <a:t> </a:t>
            </a:r>
            <a:endParaRPr lang="en-US" sz="1200" dirty="0" smtClean="0">
              <a:solidFill>
                <a:srgbClr val="595959"/>
              </a:solidFill>
              <a:latin typeface="Open Sans"/>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595959"/>
                </a:solidFill>
                <a:latin typeface="Open Sans"/>
                <a:cs typeface="Open Sans"/>
              </a:rPr>
              <a:t> </a:t>
            </a:r>
          </a:p>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9</a:t>
            </a:fld>
            <a:endParaRPr lang="en-US"/>
          </a:p>
        </p:txBody>
      </p:sp>
    </p:spTree>
    <p:extLst>
      <p:ext uri="{BB962C8B-B14F-4D97-AF65-F5344CB8AC3E}">
        <p14:creationId xmlns:p14="http://schemas.microsoft.com/office/powerpoint/2010/main" val="305451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lvl="1"/>
            <a:r>
              <a:rPr lang="en-US" sz="1800" dirty="0" smtClean="0">
                <a:solidFill>
                  <a:srgbClr val="595959"/>
                </a:solidFill>
                <a:latin typeface="Open Sans"/>
                <a:cs typeface="Open Sans"/>
              </a:rPr>
              <a:t>Stakeholders related to the targeted groups, who can speak on their behalf:</a:t>
            </a:r>
            <a:r>
              <a:rPr lang="en-US" sz="1800" baseline="0" dirty="0" smtClean="0">
                <a:solidFill>
                  <a:srgbClr val="595959"/>
                </a:solidFill>
                <a:latin typeface="Open Sans"/>
                <a:cs typeface="Open Sans"/>
              </a:rPr>
              <a:t> </a:t>
            </a:r>
            <a:r>
              <a:rPr lang="en-US" sz="1700" dirty="0" smtClean="0">
                <a:solidFill>
                  <a:srgbClr val="595959"/>
                </a:solidFill>
                <a:latin typeface="Open Sans"/>
                <a:cs typeface="Open Sans"/>
              </a:rPr>
              <a:t>teachers, parents, social workers, health workers </a:t>
            </a:r>
          </a:p>
          <a:p>
            <a:pPr lvl="1"/>
            <a:r>
              <a:rPr lang="en-US" sz="1700" dirty="0" smtClean="0">
                <a:solidFill>
                  <a:srgbClr val="595959"/>
                </a:solidFill>
                <a:latin typeface="Open Sans"/>
                <a:cs typeface="Open Sans"/>
              </a:rPr>
              <a:t>political or financial stakeholders/ funders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lt-LT" sz="1800" dirty="0" err="1" smtClean="0">
                <a:solidFill>
                  <a:srgbClr val="595959"/>
                </a:solidFill>
                <a:latin typeface="Open Sans"/>
                <a:cs typeface="Open Sans"/>
              </a:rPr>
              <a:t>Other</a:t>
            </a:r>
            <a:r>
              <a:rPr lang="lt-LT" sz="1800" dirty="0" smtClean="0">
                <a:solidFill>
                  <a:srgbClr val="595959"/>
                </a:solidFill>
                <a:latin typeface="Open Sans"/>
                <a:cs typeface="Open Sans"/>
              </a:rPr>
              <a:t> </a:t>
            </a:r>
            <a:r>
              <a:rPr lang="lt-LT" sz="1800" dirty="0" err="1" smtClean="0">
                <a:solidFill>
                  <a:srgbClr val="595959"/>
                </a:solidFill>
                <a:latin typeface="Open Sans"/>
                <a:cs typeface="Open Sans"/>
              </a:rPr>
              <a:t>service</a:t>
            </a:r>
            <a:r>
              <a:rPr lang="lt-LT" sz="1800" dirty="0" smtClean="0">
                <a:solidFill>
                  <a:srgbClr val="595959"/>
                </a:solidFill>
                <a:latin typeface="Open Sans"/>
                <a:cs typeface="Open Sans"/>
              </a:rPr>
              <a:t> </a:t>
            </a:r>
            <a:r>
              <a:rPr lang="lt-LT" sz="1800" dirty="0" err="1" smtClean="0">
                <a:solidFill>
                  <a:srgbClr val="595959"/>
                </a:solidFill>
                <a:latin typeface="Open Sans"/>
                <a:cs typeface="Open Sans"/>
              </a:rPr>
              <a:t>providers</a:t>
            </a:r>
            <a:r>
              <a:rPr lang="en-US" sz="1800" dirty="0" smtClean="0">
                <a:solidFill>
                  <a:srgbClr val="595959"/>
                </a:solidFill>
                <a:latin typeface="Open Sans"/>
                <a:cs typeface="Open Sans"/>
              </a:rPr>
              <a:t> from the </a:t>
            </a:r>
            <a:r>
              <a:rPr lang="lt-LT" sz="1800" dirty="0" err="1" smtClean="0">
                <a:solidFill>
                  <a:srgbClr val="595959"/>
                </a:solidFill>
                <a:latin typeface="Open Sans"/>
                <a:cs typeface="Open Sans"/>
              </a:rPr>
              <a:t>community</a:t>
            </a:r>
            <a:r>
              <a:rPr lang="en-US" sz="1800" dirty="0" smtClean="0">
                <a:solidFill>
                  <a:srgbClr val="595959"/>
                </a:solidFill>
                <a:latin typeface="Open Sans"/>
                <a:cs typeface="Open Sans"/>
              </a:rPr>
              <a:t>:</a:t>
            </a:r>
            <a:r>
              <a:rPr lang="en-US" sz="1800" baseline="0" dirty="0" smtClean="0">
                <a:solidFill>
                  <a:srgbClr val="595959"/>
                </a:solidFill>
                <a:latin typeface="Open Sans"/>
                <a:cs typeface="Open Sans"/>
              </a:rPr>
              <a:t> e.g. </a:t>
            </a:r>
            <a:r>
              <a:rPr lang="en-US" sz="1700" dirty="0" smtClean="0">
                <a:solidFill>
                  <a:srgbClr val="595959"/>
                </a:solidFill>
                <a:latin typeface="Open Sans"/>
                <a:cs typeface="Open Sans"/>
              </a:rPr>
              <a:t>other librarians who have implemented similar services targeted at alike development issues</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700" dirty="0" smtClean="0">
                <a:solidFill>
                  <a:srgbClr val="595959"/>
                </a:solidFill>
                <a:latin typeface="Open Sans"/>
                <a:cs typeface="Open Sans"/>
              </a:rPr>
              <a:t>Authoritative statements about policy priorities of local, regional or national government, for example, the regional chairman says “Our top priority this year is to ensure that all young school leavers can use the internet for research and </a:t>
            </a:r>
            <a:r>
              <a:rPr lang="en-US" sz="1200" dirty="0" smtClean="0">
                <a:solidFill>
                  <a:srgbClr val="595959"/>
                </a:solidFill>
                <a:latin typeface="Open Sans"/>
                <a:cs typeface="Open Sans"/>
              </a:rPr>
              <a:t>communication.”</a:t>
            </a:r>
            <a:endParaRPr lang="lt-LT" sz="1200" dirty="0" smtClean="0">
              <a:solidFill>
                <a:srgbClr val="595959"/>
              </a:solidFill>
              <a:latin typeface="Open Sans"/>
              <a:cs typeface="Open Sans"/>
            </a:endParaRPr>
          </a:p>
          <a:p>
            <a:pPr lvl="1"/>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10</a:t>
            </a:fld>
            <a:endParaRPr lang="en-US"/>
          </a:p>
        </p:txBody>
      </p:sp>
    </p:spTree>
    <p:extLst>
      <p:ext uri="{BB962C8B-B14F-4D97-AF65-F5344CB8AC3E}">
        <p14:creationId xmlns:p14="http://schemas.microsoft.com/office/powerpoint/2010/main" val="78907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84B7DBC5-2A13-CA47-B9EE-6017A92B6B18}" type="slidenum">
              <a:rPr lang="en-US" smtClean="0"/>
              <a:t>11</a:t>
            </a:fld>
            <a:endParaRPr lang="en-US"/>
          </a:p>
        </p:txBody>
      </p:sp>
    </p:spTree>
    <p:extLst>
      <p:ext uri="{BB962C8B-B14F-4D97-AF65-F5344CB8AC3E}">
        <p14:creationId xmlns:p14="http://schemas.microsoft.com/office/powerpoint/2010/main" val="13426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4333"/>
            <a:ext cx="6813884" cy="1639468"/>
          </a:xfrm>
          <a:prstGeom prst="rect">
            <a:avLst/>
          </a:prstGeom>
        </p:spPr>
        <p:txBody>
          <a:bodyPr>
            <a:noAutofit/>
          </a:bodyPr>
          <a:lstStyle>
            <a:lvl1pPr algn="l">
              <a:defRPr sz="5000">
                <a:solidFill>
                  <a:srgbClr val="595959"/>
                </a:solidFill>
                <a:latin typeface="Open Sans"/>
                <a:cs typeface="Open San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chemeClr val="accent3"/>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9053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43344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13162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303646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830627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4020778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855554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1027211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2485812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www.eifl.net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81FC85-EDEF-5E4A-BACB-E2E10F38733B}" type="slidenum">
              <a:rPr lang="en-US" smtClean="0"/>
              <a:t>‹#›</a:t>
            </a:fld>
            <a:endParaRPr lang="en-US"/>
          </a:p>
        </p:txBody>
      </p:sp>
    </p:spTree>
    <p:extLst>
      <p:ext uri="{BB962C8B-B14F-4D97-AF65-F5344CB8AC3E}">
        <p14:creationId xmlns:p14="http://schemas.microsoft.com/office/powerpoint/2010/main" val="751193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58130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581303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333699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333699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333699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a:prstGeom prst="rect">
            <a:avLst/>
          </a:prstGeo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a:prstGeom prst="rect">
            <a:avLst/>
          </a:prstGeo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333699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581303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581303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6BEA35C-FB87-8D43-8254-2268389B195C}" type="datetimeFigureOut">
              <a:rPr lang="en-US" smtClean="0">
                <a:solidFill>
                  <a:prstClr val="black">
                    <a:tint val="75000"/>
                  </a:prstClr>
                </a:solidFill>
                <a:latin typeface="Calibri"/>
              </a:rPr>
              <a:pPr/>
              <a:t>10/05/16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2415EDA-4B8A-7A46-8E20-10D2190D4FD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5824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BEA35C-FB87-8D43-8254-2268389B195C}" type="datetimeFigureOut">
              <a:rPr lang="en-US" smtClean="0">
                <a:solidFill>
                  <a:prstClr val="black">
                    <a:tint val="75000"/>
                  </a:prstClr>
                </a:solidFill>
                <a:latin typeface="Calibri"/>
              </a:rPr>
              <a:pPr/>
              <a:t>10/05/16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2415EDA-4B8A-7A46-8E20-10D2190D4FD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1006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6BEA35C-FB87-8D43-8254-2268389B195C}" type="datetimeFigureOut">
              <a:rPr lang="en-US" smtClean="0">
                <a:solidFill>
                  <a:prstClr val="black">
                    <a:tint val="75000"/>
                  </a:prstClr>
                </a:solidFill>
                <a:latin typeface="Calibri"/>
              </a:rPr>
              <a:pPr/>
              <a:t>10/05/16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2415EDA-4B8A-7A46-8E20-10D2190D4FD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9142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6BEA35C-FB87-8D43-8254-2268389B195C}" type="datetimeFigureOut">
              <a:rPr lang="en-US" smtClean="0">
                <a:solidFill>
                  <a:prstClr val="black">
                    <a:tint val="75000"/>
                  </a:prstClr>
                </a:solidFill>
                <a:latin typeface="Calibri"/>
              </a:rPr>
              <a:pPr/>
              <a:t>10/05/16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2415EDA-4B8A-7A46-8E20-10D2190D4FD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905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325" y="2017295"/>
            <a:ext cx="7772400" cy="1996573"/>
          </a:xfrm>
          <a:prstGeom prst="rect">
            <a:avLst/>
          </a:prstGeom>
        </p:spPr>
        <p:txBody>
          <a:bodyPr anchor="t">
            <a:noAutofit/>
          </a:bodyPr>
          <a:lstStyle>
            <a:lvl1pPr algn="l">
              <a:defRPr sz="4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568325" y="1019341"/>
            <a:ext cx="7772400" cy="895685"/>
          </a:xfrm>
          <a:prstGeom prst="rect">
            <a:avLst/>
          </a:prstGeom>
        </p:spPr>
        <p:txBody>
          <a:bodyPr anchor="b">
            <a:normAutofit/>
          </a:bodyPr>
          <a:lstStyle>
            <a:lvl1pPr marL="0" indent="0">
              <a:buNone/>
              <a:defRPr sz="22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7" name="Content Placeholder 2"/>
          <p:cNvSpPr>
            <a:spLocks noGrp="1"/>
          </p:cNvSpPr>
          <p:nvPr>
            <p:ph idx="14" hasCustomPrompt="1"/>
          </p:nvPr>
        </p:nvSpPr>
        <p:spPr>
          <a:xfrm>
            <a:off x="3447781" y="332657"/>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687536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6BEA35C-FB87-8D43-8254-2268389B195C}" type="datetimeFigureOut">
              <a:rPr lang="en-US" smtClean="0">
                <a:solidFill>
                  <a:prstClr val="black">
                    <a:tint val="75000"/>
                  </a:prstClr>
                </a:solidFill>
                <a:latin typeface="Calibri"/>
              </a:rPr>
              <a:pPr/>
              <a:t>10/05/16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2415EDA-4B8A-7A46-8E20-10D2190D4FD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1287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6BEA35C-FB87-8D43-8254-2268389B195C}" type="datetimeFigureOut">
              <a:rPr lang="en-US" smtClean="0">
                <a:solidFill>
                  <a:prstClr val="black">
                    <a:tint val="75000"/>
                  </a:prstClr>
                </a:solidFill>
                <a:latin typeface="Calibri"/>
              </a:rPr>
              <a:pPr/>
              <a:t>10/05/16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2415EDA-4B8A-7A46-8E20-10D2190D4FD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225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EA35C-FB87-8D43-8254-2268389B195C}" type="datetimeFigureOut">
              <a:rPr lang="en-US" smtClean="0">
                <a:solidFill>
                  <a:prstClr val="black">
                    <a:tint val="75000"/>
                  </a:prstClr>
                </a:solidFill>
                <a:latin typeface="Calibri"/>
              </a:rPr>
              <a:pPr/>
              <a:t>10/05/16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2415EDA-4B8A-7A46-8E20-10D2190D4FD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1956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BEA35C-FB87-8D43-8254-2268389B195C}" type="datetimeFigureOut">
              <a:rPr lang="en-US" smtClean="0">
                <a:solidFill>
                  <a:prstClr val="black">
                    <a:tint val="75000"/>
                  </a:prstClr>
                </a:solidFill>
                <a:latin typeface="Calibri"/>
              </a:rPr>
              <a:pPr/>
              <a:t>10/05/16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2415EDA-4B8A-7A46-8E20-10D2190D4FD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5061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BEA35C-FB87-8D43-8254-2268389B195C}" type="datetimeFigureOut">
              <a:rPr lang="en-US" smtClean="0">
                <a:solidFill>
                  <a:prstClr val="black">
                    <a:tint val="75000"/>
                  </a:prstClr>
                </a:solidFill>
                <a:latin typeface="Calibri"/>
              </a:rPr>
              <a:pPr/>
              <a:t>10/05/16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2415EDA-4B8A-7A46-8E20-10D2190D4FD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62787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BEA35C-FB87-8D43-8254-2268389B195C}" type="datetimeFigureOut">
              <a:rPr lang="en-US" smtClean="0">
                <a:solidFill>
                  <a:prstClr val="black">
                    <a:tint val="75000"/>
                  </a:prstClr>
                </a:solidFill>
                <a:latin typeface="Calibri"/>
              </a:rPr>
              <a:pPr/>
              <a:t>10/05/16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2415EDA-4B8A-7A46-8E20-10D2190D4FD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72358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BEA35C-FB87-8D43-8254-2268389B195C}" type="datetimeFigureOut">
              <a:rPr lang="en-US" smtClean="0">
                <a:solidFill>
                  <a:prstClr val="black">
                    <a:tint val="75000"/>
                  </a:prstClr>
                </a:solidFill>
                <a:latin typeface="Calibri"/>
              </a:rPr>
              <a:pPr/>
              <a:t>10/05/16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2415EDA-4B8A-7A46-8E20-10D2190D4FD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908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2051"/>
            <a:ext cx="7464425" cy="1143000"/>
          </a:xfrm>
          <a:prstGeom prst="rect">
            <a:avLst/>
          </a:prstGeom>
        </p:spPr>
        <p:txBody>
          <a:bodyPr>
            <a:normAutofit/>
          </a:bodyPr>
          <a:lstStyle>
            <a:lvl1pPr>
              <a:defRPr sz="4200"/>
            </a:lvl1pPr>
          </a:lstStyle>
          <a:p>
            <a:r>
              <a:rPr lang="en-US" dirty="0" smtClean="0"/>
              <a:t>Click to edit Master</a:t>
            </a:r>
            <a:endParaRPr lang="en-US" dirty="0"/>
          </a:p>
        </p:txBody>
      </p:sp>
      <p:sp>
        <p:nvSpPr>
          <p:cNvPr id="3" name="Content Placeholder 2"/>
          <p:cNvSpPr>
            <a:spLocks noGrp="1"/>
          </p:cNvSpPr>
          <p:nvPr>
            <p:ph sz="half" idx="1"/>
          </p:nvPr>
        </p:nvSpPr>
        <p:spPr>
          <a:xfrm>
            <a:off x="457200" y="2097755"/>
            <a:ext cx="3717925" cy="2823496"/>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0"/>
          </p:nvPr>
        </p:nvSpPr>
        <p:spPr>
          <a:xfrm>
            <a:off x="4175125" y="2097754"/>
            <a:ext cx="3746500" cy="2823497"/>
          </a:xfrm>
          <a:prstGeom prst="rect">
            <a:avLst/>
          </a:prstGeom>
        </p:spPr>
        <p:txBody>
          <a:bodyPr/>
          <a:lstStyle>
            <a:lvl1pPr>
              <a:defRPr sz="22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4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7" name="Content Placeholder 2"/>
          <p:cNvSpPr>
            <a:spLocks noGrp="1"/>
          </p:cNvSpPr>
          <p:nvPr>
            <p:ph idx="14" hasCustomPrompt="1"/>
          </p:nvPr>
        </p:nvSpPr>
        <p:spPr>
          <a:xfrm>
            <a:off x="3463656" y="316782"/>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113313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29789"/>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000" y="358775"/>
            <a:ext cx="5486400" cy="33710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4296527"/>
            <a:ext cx="5486400" cy="47729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2645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41995"/>
            <a:ext cx="4537075" cy="3657005"/>
          </a:xfr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2" hasCustomPrompt="1"/>
          </p:nvPr>
        </p:nvSpPr>
        <p:spPr>
          <a:xfrm>
            <a:off x="457200" y="1531651"/>
            <a:ext cx="3008313" cy="31673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chemeClr val="accent3"/>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416031" y="344184"/>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233369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50032"/>
            <a:ext cx="7766050" cy="1150353"/>
          </a:xfrm>
          <a:prstGeom prst="rect">
            <a:avLst/>
          </a:prstGeom>
        </p:spPr>
        <p:txBody>
          <a:bodyPr>
            <a:normAutofit/>
          </a:bodyPr>
          <a:lstStyle>
            <a:lvl1pPr>
              <a:defRPr sz="4200">
                <a:latin typeface="Open Sans"/>
                <a:cs typeface="Open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600" y="2400385"/>
            <a:ext cx="7740650" cy="2064669"/>
          </a:xfrm>
          <a:prstGeom prst="rect">
            <a:avLst/>
          </a:prstGeom>
        </p:spPr>
        <p:txBody>
          <a:bodyPr/>
          <a:lstStyle>
            <a:lvl1pPr>
              <a:defRPr>
                <a:latin typeface="Open Sans"/>
                <a:cs typeface="Open Sans"/>
              </a:defRPr>
            </a:lvl1pPr>
            <a:lvl2pPr>
              <a:defRPr>
                <a:latin typeface="Open Sans"/>
                <a:cs typeface="Open Sans"/>
              </a:defRPr>
            </a:lvl2pPr>
            <a:lvl3pPr>
              <a:defRPr>
                <a:latin typeface="Open Sans"/>
                <a:cs typeface="Open Sans"/>
              </a:defRPr>
            </a:lvl3pPr>
            <a:lvl4pPr>
              <a:defRPr>
                <a:latin typeface="Open Sans"/>
                <a:cs typeface="Open Sans"/>
              </a:defRPr>
            </a:lvl4pPr>
            <a:lvl5pPr>
              <a:defRPr>
                <a:latin typeface="Open Sans"/>
                <a:cs typeface="Open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hasCustomPrompt="1"/>
          </p:nvPr>
        </p:nvSpPr>
        <p:spPr>
          <a:xfrm>
            <a:off x="457200" y="331939"/>
            <a:ext cx="3495675" cy="488017"/>
          </a:xfrm>
          <a:prstGeom prst="rect">
            <a:avLst/>
          </a:prstGeom>
        </p:spPr>
        <p:txBody>
          <a:bodyPr>
            <a:normAutofit/>
          </a:bodyPr>
          <a:lstStyle>
            <a:lvl1pPr marL="0" indent="0">
              <a:buNone/>
              <a:defRPr sz="1800" b="1">
                <a:solidFill>
                  <a:srgbClr val="595959"/>
                </a:solidFill>
                <a:latin typeface="Open Sans"/>
                <a:cs typeface="Open Sans"/>
              </a:defRPr>
            </a:lvl1pPr>
          </a:lstStyle>
          <a:p>
            <a:pPr lvl="0"/>
            <a:r>
              <a:rPr lang="en-US" dirty="0" smtClean="0"/>
              <a:t>CLICK TO EDIT MASTER |</a:t>
            </a:r>
          </a:p>
        </p:txBody>
      </p:sp>
      <p:sp>
        <p:nvSpPr>
          <p:cNvPr id="10" name="Content Placeholder 2"/>
          <p:cNvSpPr>
            <a:spLocks noGrp="1"/>
          </p:cNvSpPr>
          <p:nvPr>
            <p:ph idx="14" hasCustomPrompt="1"/>
          </p:nvPr>
        </p:nvSpPr>
        <p:spPr>
          <a:xfrm>
            <a:off x="3349625" y="331939"/>
            <a:ext cx="2238375" cy="492365"/>
          </a:xfrm>
          <a:prstGeom prst="rect">
            <a:avLst/>
          </a:prstGeom>
        </p:spPr>
        <p:txBody>
          <a:bodyPr>
            <a:normAutofit/>
          </a:bodyPr>
          <a:lstStyle>
            <a:lvl1pPr marL="0" indent="0">
              <a:buNone/>
              <a:defRPr sz="1800" b="1">
                <a:solidFill>
                  <a:schemeClr val="accent6"/>
                </a:solidFill>
                <a:latin typeface="Open Sans"/>
                <a:cs typeface="Open Sans"/>
              </a:defRPr>
            </a:lvl1pPr>
          </a:lstStyle>
          <a:p>
            <a:pPr lvl="0"/>
            <a:r>
              <a:rPr lang="en-US" dirty="0" smtClean="0"/>
              <a:t>CLICK TO EDIT</a:t>
            </a:r>
          </a:p>
        </p:txBody>
      </p:sp>
    </p:spTree>
    <p:extLst>
      <p:ext uri="{BB962C8B-B14F-4D97-AF65-F5344CB8AC3E}">
        <p14:creationId xmlns:p14="http://schemas.microsoft.com/office/powerpoint/2010/main" val="358130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889000" y="1143001"/>
            <a:ext cx="7239000" cy="341632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5400" dirty="0" smtClean="0">
                <a:solidFill>
                  <a:srgbClr val="FFFFFF"/>
                </a:solidFill>
                <a:latin typeface="Open Sans"/>
                <a:cs typeface="Open Sans"/>
              </a:rPr>
              <a:t>“Quote here. Quote</a:t>
            </a:r>
            <a:r>
              <a:rPr lang="en-US" sz="5400" baseline="0" dirty="0" smtClean="0">
                <a:solidFill>
                  <a:srgbClr val="FFFFFF"/>
                </a:solidFill>
                <a:latin typeface="Open Sans"/>
                <a:cs typeface="Open Sans"/>
              </a:rPr>
              <a:t> here. </a:t>
            </a:r>
            <a:r>
              <a:rPr lang="en-US" sz="5400" dirty="0" smtClean="0">
                <a:solidFill>
                  <a:srgbClr val="FFFFFF"/>
                </a:solidFill>
                <a:latin typeface="Open Sans"/>
                <a:cs typeface="Open Sans"/>
              </a:rPr>
              <a:t>Quote here. Quote</a:t>
            </a:r>
            <a:r>
              <a:rPr lang="en-US" sz="5400" baseline="0" dirty="0" smtClean="0">
                <a:solidFill>
                  <a:srgbClr val="FFFFFF"/>
                </a:solidFill>
                <a:latin typeface="Open Sans"/>
                <a:cs typeface="Open Sans"/>
              </a:rPr>
              <a:t> here. </a:t>
            </a:r>
            <a:r>
              <a:rPr lang="en-US" sz="5400" dirty="0" smtClean="0">
                <a:solidFill>
                  <a:srgbClr val="FFFFFF"/>
                </a:solidFill>
                <a:latin typeface="Open Sans"/>
                <a:cs typeface="Open Sans"/>
              </a:rPr>
              <a:t>Quote here. Quote</a:t>
            </a:r>
            <a:r>
              <a:rPr lang="en-US" sz="5400" baseline="0" dirty="0" smtClean="0">
                <a:solidFill>
                  <a:srgbClr val="FFFFFF"/>
                </a:solidFill>
                <a:latin typeface="Open Sans"/>
                <a:cs typeface="Open Sans"/>
              </a:rPr>
              <a:t> here.” </a:t>
            </a:r>
            <a:endParaRPr lang="en-US" dirty="0">
              <a:solidFill>
                <a:srgbClr val="FFFFFF"/>
              </a:solidFill>
            </a:endParaRPr>
          </a:p>
        </p:txBody>
      </p:sp>
      <p:sp>
        <p:nvSpPr>
          <p:cNvPr id="10" name="TextBox 9"/>
          <p:cNvSpPr txBox="1"/>
          <p:nvPr userDrawn="1"/>
        </p:nvSpPr>
        <p:spPr>
          <a:xfrm>
            <a:off x="3810000" y="4801541"/>
            <a:ext cx="4651375" cy="461665"/>
          </a:xfrm>
          <a:prstGeom prst="rect">
            <a:avLst/>
          </a:prstGeom>
          <a:noFill/>
        </p:spPr>
        <p:txBody>
          <a:bodyPr wrap="square" rtlCol="0">
            <a:spAutoFit/>
          </a:bodyPr>
          <a:lstStyle/>
          <a:p>
            <a:r>
              <a:rPr lang="en-US" sz="2400" b="1" dirty="0" smtClean="0">
                <a:solidFill>
                  <a:srgbClr val="FFFFFF"/>
                </a:solidFill>
                <a:latin typeface="Open Sans"/>
                <a:cs typeface="Open Sans"/>
              </a:rPr>
              <a:t>- AUTHOR</a:t>
            </a:r>
            <a:r>
              <a:rPr lang="en-US" sz="2400" b="1" baseline="0" dirty="0" smtClean="0">
                <a:solidFill>
                  <a:srgbClr val="FFFFFF"/>
                </a:solidFill>
                <a:latin typeface="Open Sans"/>
                <a:cs typeface="Open Sans"/>
              </a:rPr>
              <a:t> NAME HERE</a:t>
            </a:r>
            <a:endParaRPr lang="en-US" sz="2400" b="1" dirty="0">
              <a:solidFill>
                <a:srgbClr val="FFFFFF"/>
              </a:solidFill>
              <a:latin typeface="Open Sans"/>
              <a:cs typeface="Open Sans"/>
            </a:endParaRPr>
          </a:p>
        </p:txBody>
      </p:sp>
    </p:spTree>
    <p:extLst>
      <p:ext uri="{BB962C8B-B14F-4D97-AF65-F5344CB8AC3E}">
        <p14:creationId xmlns:p14="http://schemas.microsoft.com/office/powerpoint/2010/main" val="238218696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EIFL_LOGO_BG_WHITE.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626" y="5422265"/>
            <a:ext cx="5083400" cy="1435735"/>
          </a:xfrm>
          <a:prstGeom prst="rect">
            <a:avLst/>
          </a:prstGeom>
        </p:spPr>
      </p:pic>
    </p:spTree>
    <p:extLst>
      <p:ext uri="{BB962C8B-B14F-4D97-AF65-F5344CB8AC3E}">
        <p14:creationId xmlns:p14="http://schemas.microsoft.com/office/powerpoint/2010/main" val="1887551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emf"/><Relationship Id="rId10" Type="http://schemas.openxmlformats.org/officeDocument/2006/relationships/image" Target="../media/image2.png"/><Relationship Id="rId11"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20" Type="http://schemas.openxmlformats.org/officeDocument/2006/relationships/image" Target="../media/image4.png"/><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Relationship Id="rId18" Type="http://schemas.openxmlformats.org/officeDocument/2006/relationships/slideLayout" Target="../slideLayouts/slideLayout25.xml"/><Relationship Id="rId19"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67368" y="5307263"/>
            <a:ext cx="184666" cy="369332"/>
          </a:xfrm>
          <a:prstGeom prst="rect">
            <a:avLst/>
          </a:prstGeom>
          <a:noFill/>
        </p:spPr>
        <p:txBody>
          <a:bodyPr wrap="none" rtlCol="0">
            <a:spAutoFit/>
          </a:bodyPr>
          <a:lstStyle/>
          <a:p>
            <a:endParaRPr lang="en-US" dirty="0"/>
          </a:p>
        </p:txBody>
      </p:sp>
      <p:sp>
        <p:nvSpPr>
          <p:cNvPr id="8" name="Title Placeholder 1"/>
          <p:cNvSpPr>
            <a:spLocks noGrp="1"/>
          </p:cNvSpPr>
          <p:nvPr>
            <p:ph type="title"/>
          </p:nvPr>
        </p:nvSpPr>
        <p:spPr>
          <a:xfrm>
            <a:off x="457200" y="525956"/>
            <a:ext cx="8229600" cy="1143000"/>
          </a:xfrm>
          <a:prstGeom prst="rect">
            <a:avLst/>
          </a:prstGeom>
        </p:spPr>
        <p:txBody>
          <a:bodyPr vert="horz" lIns="91440" tIns="45720" rIns="91440" bIns="45720" rtlCol="0" anchor="ctr">
            <a:normAutofit/>
          </a:bodyPr>
          <a:lstStyle/>
          <a:p>
            <a:r>
              <a:rPr lang="en-US" dirty="0" smtClean="0"/>
              <a:t>Project Title</a:t>
            </a:r>
            <a:endParaRPr lang="en-US" dirty="0"/>
          </a:p>
        </p:txBody>
      </p:sp>
      <p:sp>
        <p:nvSpPr>
          <p:cNvPr id="9" name="Text Placeholder 2"/>
          <p:cNvSpPr>
            <a:spLocks noGrp="1"/>
          </p:cNvSpPr>
          <p:nvPr>
            <p:ph type="body" idx="1"/>
          </p:nvPr>
        </p:nvSpPr>
        <p:spPr>
          <a:xfrm>
            <a:off x="457200" y="1808079"/>
            <a:ext cx="8229600" cy="2526418"/>
          </a:xfrm>
          <a:prstGeom prst="rect">
            <a:avLst/>
          </a:prstGeom>
        </p:spPr>
        <p:txBody>
          <a:bodyPr vert="horz" lIns="91440" tIns="45720" rIns="91440" bIns="45720" rtlCol="0">
            <a:normAutofit/>
          </a:bodyPr>
          <a:lstStyle/>
          <a:p>
            <a:pPr lvl="0"/>
            <a:r>
              <a:rPr lang="en-US" dirty="0" err="1" smtClean="0"/>
              <a:t>Lorem</a:t>
            </a:r>
            <a:r>
              <a:rPr lang="en-US" dirty="0" smtClean="0"/>
              <a:t> </a:t>
            </a:r>
            <a:r>
              <a:rPr lang="en-US" dirty="0" err="1" smtClean="0"/>
              <a:t>Ipsum</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9"/>
          <a:stretch>
            <a:fillRect/>
          </a:stretch>
        </p:blipFill>
        <p:spPr>
          <a:xfrm>
            <a:off x="6274508" y="0"/>
            <a:ext cx="2869492" cy="2379579"/>
          </a:xfrm>
          <a:prstGeom prst="rect">
            <a:avLst/>
          </a:prstGeom>
        </p:spPr>
      </p:pic>
      <p:pic>
        <p:nvPicPr>
          <p:cNvPr id="2" name="Picture 1" descr="EIFL_LOGO_BG_WHITE.psd"/>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67368" y="6000750"/>
            <a:ext cx="2529334" cy="714375"/>
          </a:xfrm>
          <a:prstGeom prst="rect">
            <a:avLst/>
          </a:prstGeom>
        </p:spPr>
      </p:pic>
      <p:pic>
        <p:nvPicPr>
          <p:cNvPr id="5" name="Picture 4" descr="Untitled6.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4933021"/>
            <a:ext cx="9159875" cy="2471398"/>
          </a:xfrm>
          <a:prstGeom prst="rect">
            <a:avLst/>
          </a:prstGeom>
        </p:spPr>
      </p:pic>
      <p:pic>
        <p:nvPicPr>
          <p:cNvPr id="6" name="Picture 5" descr="EIFL_LOGO_BG_WHITE.psd"/>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8815" y="6000750"/>
            <a:ext cx="2427887" cy="685723"/>
          </a:xfrm>
          <a:prstGeom prst="rect">
            <a:avLst/>
          </a:prstGeom>
        </p:spPr>
      </p:pic>
    </p:spTree>
    <p:extLst>
      <p:ext uri="{BB962C8B-B14F-4D97-AF65-F5344CB8AC3E}">
        <p14:creationId xmlns:p14="http://schemas.microsoft.com/office/powerpoint/2010/main" val="3604568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1" r:id="rId5"/>
    <p:sldLayoutId id="2147483649" r:id="rId6"/>
    <p:sldLayoutId id="2147483707" r:id="rId7"/>
  </p:sldLayoutIdLst>
  <p:timing>
    <p:tnLst>
      <p:par>
        <p:cTn xmlns:p14="http://schemas.microsoft.com/office/powerpoint/2010/main" id="1" dur="indefinite" restart="never" nodeType="tmRoot"/>
      </p:par>
    </p:tnLst>
  </p:timing>
  <p:hf sldNum="0" hdr="0" dt="0"/>
  <p:txStyles>
    <p:titleStyle>
      <a:lvl1pPr algn="l" defTabSz="457200" rtl="0" eaLnBrk="1" latinLnBrk="0" hangingPunct="1">
        <a:spcBef>
          <a:spcPct val="0"/>
        </a:spcBef>
        <a:buNone/>
        <a:defRPr sz="5000" kern="1200">
          <a:solidFill>
            <a:schemeClr val="accent3"/>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2200" kern="1200">
          <a:solidFill>
            <a:schemeClr val="accent3"/>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ue.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75750" cy="7090352"/>
          </a:xfrm>
          <a:prstGeom prst="rect">
            <a:avLst/>
          </a:prstGeom>
        </p:spPr>
      </p:pic>
    </p:spTree>
    <p:extLst>
      <p:ext uri="{BB962C8B-B14F-4D97-AF65-F5344CB8AC3E}">
        <p14:creationId xmlns:p14="http://schemas.microsoft.com/office/powerpoint/2010/main" val="227359228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 id="2147483696" r:id="rId13"/>
    <p:sldLayoutId id="2147483697" r:id="rId14"/>
    <p:sldLayoutId id="2147483698" r:id="rId15"/>
    <p:sldLayoutId id="2147483699" r:id="rId16"/>
    <p:sldLayoutId id="2147483700" r:id="rId17"/>
    <p:sldLayoutId id="2147483706" r:id="rId18"/>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EA35C-FB87-8D43-8254-2268389B195C}" type="datetimeFigureOut">
              <a:rPr lang="en-US" smtClean="0">
                <a:solidFill>
                  <a:prstClr val="black">
                    <a:tint val="75000"/>
                  </a:prstClr>
                </a:solidFill>
                <a:latin typeface="Calibri"/>
              </a:rPr>
              <a:pPr/>
              <a:t>10/05/16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15EDA-4B8A-7A46-8E20-10D2190D4FD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99802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bit.ly/22REeS3" TargetMode="External"/><Relationship Id="rId4" Type="http://schemas.openxmlformats.org/officeDocument/2006/relationships/image" Target="../media/image8.jpg"/><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0.png"/><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www.designthinkingforlibraries.com/" TargetMode="External"/><Relationship Id="rId4" Type="http://schemas.openxmlformats.org/officeDocument/2006/relationships/image" Target="../media/image8.jpg"/><Relationship Id="rId1" Type="http://schemas.openxmlformats.org/officeDocument/2006/relationships/slideLayout" Target="../slideLayouts/slideLayout2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jpeg"/><Relationship Id="rId5" Type="http://schemas.openxmlformats.org/officeDocument/2006/relationships/hyperlink" Target="http://bit.ly/25ym5HO" TargetMode="External"/><Relationship Id="rId1" Type="http://schemas.openxmlformats.org/officeDocument/2006/relationships/video" Target="https://www.youtube.com/embed/E5TIlW70Tmk" TargetMode="Externa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4945" y="996620"/>
            <a:ext cx="6813884" cy="1448130"/>
          </a:xfrm>
        </p:spPr>
        <p:txBody>
          <a:bodyPr/>
          <a:lstStyle/>
          <a:p>
            <a:r>
              <a:rPr lang="en-US" sz="5400" b="1" dirty="0"/>
              <a:t>Understanding </a:t>
            </a:r>
            <a:r>
              <a:rPr lang="en-US" sz="5400" b="1" dirty="0" smtClean="0"/>
              <a:t>community </a:t>
            </a:r>
            <a:r>
              <a:rPr lang="en-US" sz="5400" b="1" dirty="0" smtClean="0"/>
              <a:t>needs: </a:t>
            </a:r>
            <a:r>
              <a:rPr lang="lt-LT" sz="5400" b="1" dirty="0" smtClean="0"/>
              <a:t> </a:t>
            </a:r>
            <a:endParaRPr lang="en-US" dirty="0"/>
          </a:p>
        </p:txBody>
      </p:sp>
      <p:sp>
        <p:nvSpPr>
          <p:cNvPr id="3" name="Subtitle 2"/>
          <p:cNvSpPr>
            <a:spLocks noGrp="1"/>
          </p:cNvSpPr>
          <p:nvPr>
            <p:ph type="subTitle" idx="1"/>
          </p:nvPr>
        </p:nvSpPr>
        <p:spPr>
          <a:xfrm>
            <a:off x="1074401" y="2773057"/>
            <a:ext cx="6400800" cy="1140998"/>
          </a:xfrm>
        </p:spPr>
        <p:txBody>
          <a:bodyPr>
            <a:normAutofit/>
          </a:bodyPr>
          <a:lstStyle/>
          <a:p>
            <a:r>
              <a:rPr lang="lt-LT" sz="2800" b="1" dirty="0" smtClean="0"/>
              <a:t>A </a:t>
            </a:r>
            <a:r>
              <a:rPr lang="en-US" sz="2800" b="1" dirty="0" smtClean="0"/>
              <a:t>golden </a:t>
            </a:r>
            <a:r>
              <a:rPr lang="en-US" sz="2800" b="1" dirty="0"/>
              <a:t>pathway to successful </a:t>
            </a:r>
            <a:r>
              <a:rPr lang="lt-LT" sz="2800" b="1" dirty="0" smtClean="0"/>
              <a:t>public </a:t>
            </a:r>
            <a:r>
              <a:rPr lang="lt-LT" sz="2800" b="1" dirty="0" smtClean="0"/>
              <a:t>library </a:t>
            </a:r>
            <a:r>
              <a:rPr lang="en-US" sz="2800" b="1" dirty="0" smtClean="0"/>
              <a:t>service</a:t>
            </a:r>
            <a:endParaRPr lang="en-US" sz="2800" dirty="0"/>
          </a:p>
        </p:txBody>
      </p:sp>
      <p:sp>
        <p:nvSpPr>
          <p:cNvPr id="4" name="TextBox 3"/>
          <p:cNvSpPr txBox="1"/>
          <p:nvPr/>
        </p:nvSpPr>
        <p:spPr>
          <a:xfrm>
            <a:off x="3556000" y="2444750"/>
            <a:ext cx="184666" cy="369332"/>
          </a:xfrm>
          <a:prstGeom prst="rect">
            <a:avLst/>
          </a:prstGeom>
          <a:noFill/>
        </p:spPr>
        <p:txBody>
          <a:bodyPr wrap="none" rtlCol="0">
            <a:spAutoFit/>
          </a:bodyPr>
          <a:lstStyle/>
          <a:p>
            <a:endParaRPr lang="en-US" dirty="0"/>
          </a:p>
        </p:txBody>
      </p:sp>
      <p:sp>
        <p:nvSpPr>
          <p:cNvPr id="5" name="Subtitle 2"/>
          <p:cNvSpPr txBox="1">
            <a:spLocks/>
          </p:cNvSpPr>
          <p:nvPr/>
        </p:nvSpPr>
        <p:spPr>
          <a:xfrm>
            <a:off x="3138324" y="4262212"/>
            <a:ext cx="5791200" cy="1558728"/>
          </a:xfrm>
          <a:prstGeom prst="rect">
            <a:avLst/>
          </a:prstGeom>
        </p:spPr>
        <p:txBody>
          <a:bodyPr vert="horz" lIns="91440" tIns="45720" rIns="91440" bIns="45720" rtlCol="0">
            <a:normAutofit fontScale="85000" lnSpcReduction="10000"/>
          </a:bodyPr>
          <a:lstStyle>
            <a:lvl1pPr marL="0" indent="0" algn="l" defTabSz="457200" rtl="0" eaLnBrk="1" latinLnBrk="0" hangingPunct="1">
              <a:spcBef>
                <a:spcPct val="20000"/>
              </a:spcBef>
              <a:buFont typeface="Arial"/>
              <a:buNone/>
              <a:defRPr sz="2200" kern="1200">
                <a:solidFill>
                  <a:schemeClr val="accent3"/>
                </a:solidFill>
                <a:latin typeface="Open Sans"/>
                <a:ea typeface="+mn-ea"/>
                <a:cs typeface="Open Sans"/>
              </a:defRPr>
            </a:lvl1pPr>
            <a:lvl2pPr marL="457200" indent="0" algn="ctr" defTabSz="457200" rtl="0" eaLnBrk="1" latinLnBrk="0" hangingPunct="1">
              <a:spcBef>
                <a:spcPct val="20000"/>
              </a:spcBef>
              <a:buFont typeface="Arial"/>
              <a:buNone/>
              <a:defRPr sz="2000" kern="1200">
                <a:solidFill>
                  <a:schemeClr val="tx1">
                    <a:tint val="75000"/>
                  </a:schemeClr>
                </a:solidFill>
                <a:latin typeface="Open Sans"/>
                <a:ea typeface="+mn-ea"/>
                <a:cs typeface="Open Sans"/>
              </a:defRPr>
            </a:lvl2pPr>
            <a:lvl3pPr marL="914400" indent="0" algn="ctr" defTabSz="457200" rtl="0" eaLnBrk="1" latinLnBrk="0" hangingPunct="1">
              <a:spcBef>
                <a:spcPct val="20000"/>
              </a:spcBef>
              <a:buFont typeface="Arial"/>
              <a:buNone/>
              <a:defRPr sz="1800" kern="1200">
                <a:solidFill>
                  <a:schemeClr val="tx1">
                    <a:tint val="75000"/>
                  </a:schemeClr>
                </a:solidFill>
                <a:latin typeface="Open Sans"/>
                <a:ea typeface="+mn-ea"/>
                <a:cs typeface="Open Sans"/>
              </a:defRPr>
            </a:lvl3pPr>
            <a:lvl4pPr marL="1371600" indent="0" algn="ctr" defTabSz="457200" rtl="0" eaLnBrk="1" latinLnBrk="0" hangingPunct="1">
              <a:spcBef>
                <a:spcPct val="20000"/>
              </a:spcBef>
              <a:buFont typeface="Arial"/>
              <a:buNone/>
              <a:defRPr sz="1600" kern="1200">
                <a:solidFill>
                  <a:schemeClr val="tx1">
                    <a:tint val="75000"/>
                  </a:schemeClr>
                </a:solidFill>
                <a:latin typeface="Open Sans"/>
                <a:ea typeface="+mn-ea"/>
                <a:cs typeface="Open Sans"/>
              </a:defRPr>
            </a:lvl4pPr>
            <a:lvl5pPr marL="1828800" indent="0" algn="ctr" defTabSz="457200" rtl="0" eaLnBrk="1" latinLnBrk="0" hangingPunct="1">
              <a:spcBef>
                <a:spcPct val="20000"/>
              </a:spcBef>
              <a:buFont typeface="Arial"/>
              <a:buNone/>
              <a:defRPr sz="1400" kern="1200">
                <a:solidFill>
                  <a:schemeClr val="tx1">
                    <a:tint val="75000"/>
                  </a:schemeClr>
                </a:solidFill>
                <a:latin typeface="Open Sans"/>
                <a:ea typeface="+mn-ea"/>
                <a:cs typeface="Open San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smtClean="0"/>
              <a:t>Ramune Petuchovaite </a:t>
            </a:r>
            <a:r>
              <a:rPr lang="en-US" sz="2000" dirty="0"/>
              <a:t>– </a:t>
            </a:r>
            <a:r>
              <a:rPr lang="en-US" sz="2000" dirty="0" smtClean="0"/>
              <a:t>Manager of Public Library Innovation </a:t>
            </a:r>
            <a:r>
              <a:rPr lang="en-US" sz="2000" dirty="0" err="1" smtClean="0"/>
              <a:t>Programme</a:t>
            </a:r>
            <a:r>
              <a:rPr lang="en-US" sz="2000" dirty="0" smtClean="0"/>
              <a:t>, EIFL (EIFL-PLIP)</a:t>
            </a:r>
          </a:p>
          <a:p>
            <a:r>
              <a:rPr lang="en-US" sz="2100" dirty="0">
                <a:solidFill>
                  <a:schemeClr val="accent6"/>
                </a:solidFill>
              </a:rPr>
              <a:t>@</a:t>
            </a:r>
            <a:r>
              <a:rPr lang="en-US" sz="2100" dirty="0" err="1">
                <a:solidFill>
                  <a:schemeClr val="accent6"/>
                </a:solidFill>
              </a:rPr>
              <a:t>ramupetu</a:t>
            </a:r>
            <a:r>
              <a:rPr lang="en-US" sz="2100" dirty="0">
                <a:solidFill>
                  <a:schemeClr val="accent6"/>
                </a:solidFill>
              </a:rPr>
              <a:t> </a:t>
            </a:r>
            <a:r>
              <a:rPr lang="en-US" sz="2000" dirty="0"/>
              <a:t>–</a:t>
            </a:r>
            <a:r>
              <a:rPr lang="en-US" sz="2000" dirty="0" smtClean="0"/>
              <a:t> </a:t>
            </a:r>
            <a:r>
              <a:rPr lang="en-US" sz="2100" dirty="0">
                <a:solidFill>
                  <a:schemeClr val="accent6"/>
                </a:solidFill>
              </a:rPr>
              <a:t>plip@eifl.net </a:t>
            </a:r>
            <a:r>
              <a:rPr lang="en-US" sz="2000" dirty="0"/>
              <a:t>–</a:t>
            </a:r>
            <a:r>
              <a:rPr lang="en-US" sz="2000" dirty="0" smtClean="0"/>
              <a:t> </a:t>
            </a:r>
            <a:r>
              <a:rPr lang="en-US" sz="2000" dirty="0" smtClean="0">
                <a:solidFill>
                  <a:schemeClr val="accent6"/>
                </a:solidFill>
              </a:rPr>
              <a:t>@</a:t>
            </a:r>
            <a:r>
              <a:rPr lang="en-US" sz="2000" dirty="0" err="1" smtClean="0">
                <a:solidFill>
                  <a:schemeClr val="accent6"/>
                </a:solidFill>
              </a:rPr>
              <a:t>EIFLnet</a:t>
            </a:r>
            <a:r>
              <a:rPr lang="en-US" sz="2000" dirty="0" smtClean="0">
                <a:solidFill>
                  <a:schemeClr val="accent6"/>
                </a:solidFill>
              </a:rPr>
              <a:t> </a:t>
            </a:r>
          </a:p>
          <a:p>
            <a:endParaRPr lang="en-US" sz="2100" dirty="0" smtClean="0"/>
          </a:p>
          <a:p>
            <a:r>
              <a:rPr lang="en-US" sz="2100" dirty="0" smtClean="0"/>
              <a:t>2</a:t>
            </a:r>
            <a:r>
              <a:rPr lang="en-US" sz="2100" baseline="30000" dirty="0" smtClean="0"/>
              <a:t>nd</a:t>
            </a:r>
            <a:r>
              <a:rPr lang="en-US" sz="2100" dirty="0" smtClean="0"/>
              <a:t> African </a:t>
            </a:r>
            <a:r>
              <a:rPr lang="en-US" sz="2100" dirty="0"/>
              <a:t>Public </a:t>
            </a:r>
            <a:r>
              <a:rPr lang="en-US" sz="2100" dirty="0" smtClean="0"/>
              <a:t>Libraries Summit</a:t>
            </a:r>
            <a:r>
              <a:rPr lang="lt-LT" sz="2100" dirty="0" smtClean="0"/>
              <a:t> –</a:t>
            </a:r>
            <a:r>
              <a:rPr lang="en-US" sz="2100" dirty="0" smtClean="0"/>
              <a:t> Swaziland </a:t>
            </a:r>
            <a:r>
              <a:rPr lang="lt-LT" sz="2100" dirty="0" smtClean="0"/>
              <a:t>– 2016 </a:t>
            </a:r>
            <a:endParaRPr lang="en-US" sz="2000" dirty="0" smtClean="0"/>
          </a:p>
        </p:txBody>
      </p:sp>
    </p:spTree>
    <p:extLst>
      <p:ext uri="{BB962C8B-B14F-4D97-AF65-F5344CB8AC3E}">
        <p14:creationId xmlns:p14="http://schemas.microsoft.com/office/powerpoint/2010/main" val="12763994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505"/>
            <a:ext cx="8229600" cy="1143000"/>
          </a:xfrm>
        </p:spPr>
        <p:txBody>
          <a:bodyPr>
            <a:normAutofit fontScale="90000"/>
          </a:bodyPr>
          <a:lstStyle/>
          <a:p>
            <a:pPr algn="l"/>
            <a:r>
              <a:rPr lang="lt-LT" sz="3200" b="1" dirty="0" smtClean="0">
                <a:solidFill>
                  <a:srgbClr val="595959"/>
                </a:solidFill>
                <a:latin typeface="Open Sans"/>
                <a:cs typeface="Open Sans"/>
              </a:rPr>
              <a:t>What characteristics of </a:t>
            </a:r>
            <a:r>
              <a:rPr lang="lt-LT" sz="3200" b="1" dirty="0" smtClean="0">
                <a:solidFill>
                  <a:srgbClr val="595959"/>
                </a:solidFill>
                <a:latin typeface="Open Sans"/>
                <a:cs typeface="Open Sans"/>
              </a:rPr>
              <a:t>the target </a:t>
            </a:r>
            <a:r>
              <a:rPr lang="lt-LT" sz="3200" b="1" dirty="0" smtClean="0">
                <a:solidFill>
                  <a:srgbClr val="595959"/>
                </a:solidFill>
                <a:latin typeface="Open Sans"/>
                <a:cs typeface="Open Sans"/>
              </a:rPr>
              <a:t>group </a:t>
            </a:r>
            <a:r>
              <a:rPr lang="lt-LT" sz="3200" b="1" dirty="0" smtClean="0">
                <a:solidFill>
                  <a:srgbClr val="595959"/>
                </a:solidFill>
                <a:latin typeface="Open Sans"/>
                <a:cs typeface="Open Sans"/>
              </a:rPr>
              <a:t>are likely to make </a:t>
            </a:r>
            <a:r>
              <a:rPr lang="lt-LT" sz="3200" b="1" dirty="0" smtClean="0">
                <a:solidFill>
                  <a:srgbClr val="595959"/>
                </a:solidFill>
                <a:latin typeface="Open Sans"/>
                <a:cs typeface="Open Sans"/>
              </a:rPr>
              <a:t>a difference </a:t>
            </a:r>
            <a:r>
              <a:rPr lang="lt-LT" sz="3200" b="1" dirty="0" smtClean="0">
                <a:solidFill>
                  <a:srgbClr val="595959"/>
                </a:solidFill>
                <a:latin typeface="Open Sans"/>
                <a:cs typeface="Open Sans"/>
              </a:rPr>
              <a:t>to the service</a:t>
            </a:r>
            <a:r>
              <a:rPr lang="lt-LT" sz="3200" b="1" dirty="0" smtClean="0">
                <a:solidFill>
                  <a:srgbClr val="595959"/>
                </a:solidFill>
                <a:latin typeface="Open Sans"/>
                <a:cs typeface="Open Sans"/>
              </a:rPr>
              <a:t>?  </a:t>
            </a:r>
            <a:r>
              <a:rPr lang="en-US" sz="3200" b="1" dirty="0" smtClean="0">
                <a:solidFill>
                  <a:srgbClr val="595959"/>
                </a:solidFill>
                <a:latin typeface="Open Sans"/>
                <a:cs typeface="Open Sans"/>
              </a:rPr>
              <a:t> </a:t>
            </a:r>
            <a:endParaRPr lang="en-US" sz="3200" b="1" dirty="0">
              <a:solidFill>
                <a:srgbClr val="595959"/>
              </a:solidFill>
              <a:latin typeface="Open Sans"/>
              <a:cs typeface="Open Sans"/>
            </a:endParaRPr>
          </a:p>
        </p:txBody>
      </p:sp>
      <p:sp>
        <p:nvSpPr>
          <p:cNvPr id="3" name="Content Placeholder 2"/>
          <p:cNvSpPr>
            <a:spLocks noGrp="1"/>
          </p:cNvSpPr>
          <p:nvPr>
            <p:ph idx="1"/>
          </p:nvPr>
        </p:nvSpPr>
        <p:spPr>
          <a:xfrm>
            <a:off x="370114" y="2009564"/>
            <a:ext cx="8773886" cy="4469416"/>
          </a:xfrm>
        </p:spPr>
        <p:txBody>
          <a:bodyPr>
            <a:normAutofit lnSpcReduction="10000"/>
          </a:bodyPr>
          <a:lstStyle/>
          <a:p>
            <a:r>
              <a:rPr lang="en-US" sz="2400" dirty="0" smtClean="0">
                <a:solidFill>
                  <a:srgbClr val="595959"/>
                </a:solidFill>
                <a:latin typeface="Open Sans"/>
                <a:cs typeface="Open Sans"/>
              </a:rPr>
              <a:t>Gender</a:t>
            </a:r>
            <a:r>
              <a:rPr lang="lt-LT" sz="2400" dirty="0" smtClean="0">
                <a:solidFill>
                  <a:srgbClr val="595959"/>
                </a:solidFill>
                <a:latin typeface="Open Sans"/>
                <a:cs typeface="Open Sans"/>
              </a:rPr>
              <a:t> </a:t>
            </a:r>
            <a:r>
              <a:rPr lang="en-US" sz="2400" dirty="0" smtClean="0">
                <a:solidFill>
                  <a:srgbClr val="595959"/>
                </a:solidFill>
                <a:latin typeface="Open Sans"/>
                <a:cs typeface="Open Sans"/>
              </a:rPr>
              <a:t>and age </a:t>
            </a:r>
            <a:endParaRPr lang="en-US" sz="2400" dirty="0">
              <a:solidFill>
                <a:srgbClr val="595959"/>
              </a:solidFill>
              <a:latin typeface="Open Sans"/>
              <a:cs typeface="Open Sans"/>
            </a:endParaRPr>
          </a:p>
          <a:p>
            <a:r>
              <a:rPr lang="en-US" sz="2400" dirty="0" smtClean="0">
                <a:solidFill>
                  <a:srgbClr val="595959"/>
                </a:solidFill>
                <a:latin typeface="Open Sans"/>
                <a:cs typeface="Open Sans"/>
              </a:rPr>
              <a:t>Ethnicity</a:t>
            </a:r>
            <a:r>
              <a:rPr lang="lt-LT" sz="2400" dirty="0" smtClean="0">
                <a:solidFill>
                  <a:srgbClr val="595959"/>
                </a:solidFill>
                <a:latin typeface="Open Sans"/>
                <a:cs typeface="Open Sans"/>
              </a:rPr>
              <a:t> and l</a:t>
            </a:r>
            <a:r>
              <a:rPr lang="en-US" sz="2400" dirty="0" err="1" smtClean="0">
                <a:solidFill>
                  <a:srgbClr val="595959"/>
                </a:solidFill>
                <a:latin typeface="Open Sans"/>
                <a:cs typeface="Open Sans"/>
              </a:rPr>
              <a:t>anguage</a:t>
            </a:r>
            <a:r>
              <a:rPr lang="lt-LT" sz="2400" dirty="0" smtClean="0">
                <a:solidFill>
                  <a:srgbClr val="595959"/>
                </a:solidFill>
                <a:latin typeface="Open Sans"/>
                <a:cs typeface="Open Sans"/>
              </a:rPr>
              <a:t> </a:t>
            </a:r>
            <a:endParaRPr lang="en-US" sz="2400" dirty="0" smtClean="0">
              <a:solidFill>
                <a:srgbClr val="595959"/>
              </a:solidFill>
              <a:latin typeface="Open Sans"/>
              <a:cs typeface="Open Sans"/>
            </a:endParaRPr>
          </a:p>
          <a:p>
            <a:r>
              <a:rPr lang="en-US" sz="2400" dirty="0">
                <a:solidFill>
                  <a:srgbClr val="595959"/>
                </a:solidFill>
                <a:latin typeface="Open Sans"/>
                <a:cs typeface="Open Sans"/>
              </a:rPr>
              <a:t>Physical abilities </a:t>
            </a:r>
          </a:p>
          <a:p>
            <a:r>
              <a:rPr lang="en-US" sz="2400" dirty="0">
                <a:solidFill>
                  <a:srgbClr val="595959"/>
                </a:solidFill>
                <a:latin typeface="Open Sans"/>
                <a:cs typeface="Open Sans"/>
              </a:rPr>
              <a:t>Skills and knowledge </a:t>
            </a:r>
            <a:endParaRPr lang="lt-LT" sz="2400" dirty="0">
              <a:solidFill>
                <a:srgbClr val="595959"/>
              </a:solidFill>
              <a:latin typeface="Open Sans"/>
              <a:cs typeface="Open Sans"/>
            </a:endParaRPr>
          </a:p>
          <a:p>
            <a:r>
              <a:rPr lang="en-US" sz="2400" dirty="0">
                <a:solidFill>
                  <a:srgbClr val="595959"/>
                </a:solidFill>
                <a:latin typeface="Open Sans"/>
                <a:cs typeface="Open Sans"/>
              </a:rPr>
              <a:t>Social status </a:t>
            </a:r>
          </a:p>
          <a:p>
            <a:r>
              <a:rPr lang="lt-LT" sz="2400" dirty="0" err="1" smtClean="0">
                <a:solidFill>
                  <a:srgbClr val="595959"/>
                </a:solidFill>
                <a:latin typeface="Open Sans"/>
                <a:cs typeface="Open Sans"/>
              </a:rPr>
              <a:t>Oc</a:t>
            </a:r>
            <a:r>
              <a:rPr lang="en-US" sz="2400" dirty="0" smtClean="0">
                <a:solidFill>
                  <a:srgbClr val="595959"/>
                </a:solidFill>
                <a:latin typeface="Open Sans"/>
                <a:cs typeface="Open Sans"/>
              </a:rPr>
              <a:t>c</a:t>
            </a:r>
            <a:r>
              <a:rPr lang="lt-LT" sz="2400" dirty="0" err="1" smtClean="0">
                <a:solidFill>
                  <a:srgbClr val="595959"/>
                </a:solidFill>
                <a:latin typeface="Open Sans"/>
                <a:cs typeface="Open Sans"/>
              </a:rPr>
              <a:t>upation</a:t>
            </a:r>
            <a:endParaRPr lang="en-US" sz="2400" dirty="0">
              <a:solidFill>
                <a:srgbClr val="595959"/>
              </a:solidFill>
              <a:latin typeface="Open Sans"/>
              <a:cs typeface="Open Sans"/>
            </a:endParaRPr>
          </a:p>
          <a:p>
            <a:r>
              <a:rPr lang="lt-LT" sz="2400" dirty="0" smtClean="0">
                <a:solidFill>
                  <a:srgbClr val="595959"/>
                </a:solidFill>
                <a:latin typeface="Open Sans"/>
                <a:cs typeface="Open Sans"/>
              </a:rPr>
              <a:t>I</a:t>
            </a:r>
            <a:r>
              <a:rPr lang="en-US" sz="2400" dirty="0" err="1" smtClean="0">
                <a:solidFill>
                  <a:srgbClr val="595959"/>
                </a:solidFill>
                <a:latin typeface="Open Sans"/>
                <a:cs typeface="Open Sans"/>
              </a:rPr>
              <a:t>ncome</a:t>
            </a:r>
            <a:endParaRPr lang="en-US" sz="2400" dirty="0">
              <a:solidFill>
                <a:srgbClr val="595959"/>
              </a:solidFill>
              <a:latin typeface="Open Sans"/>
              <a:cs typeface="Open Sans"/>
            </a:endParaRPr>
          </a:p>
          <a:p>
            <a:r>
              <a:rPr lang="en-US" sz="2400" dirty="0" smtClean="0">
                <a:solidFill>
                  <a:srgbClr val="595959"/>
                </a:solidFill>
                <a:latin typeface="Open Sans"/>
                <a:cs typeface="Open Sans"/>
              </a:rPr>
              <a:t>A combination of above characteristics </a:t>
            </a:r>
            <a:endParaRPr lang="lt-LT" sz="1600" dirty="0" smtClean="0">
              <a:solidFill>
                <a:srgbClr val="595959"/>
              </a:solidFill>
              <a:latin typeface="Open Sans"/>
              <a:cs typeface="Open Sans"/>
            </a:endParaRPr>
          </a:p>
          <a:p>
            <a:pPr marL="0" indent="0">
              <a:buNone/>
            </a:pPr>
            <a:endParaRPr lang="lt-LT" sz="1500" dirty="0" smtClean="0">
              <a:solidFill>
                <a:srgbClr val="595959"/>
              </a:solidFill>
              <a:latin typeface="Open Sans"/>
              <a:cs typeface="Open Sans"/>
            </a:endParaRPr>
          </a:p>
          <a:p>
            <a:pPr marL="0" indent="0">
              <a:buNone/>
            </a:pPr>
            <a:endParaRPr lang="en-US" sz="1400" dirty="0">
              <a:solidFill>
                <a:srgbClr val="595959"/>
              </a:solidFill>
              <a:latin typeface="Open Sans"/>
              <a:cs typeface="Open Sans"/>
            </a:endParaRPr>
          </a:p>
          <a:p>
            <a:pPr marL="0" indent="0">
              <a:buNone/>
            </a:pPr>
            <a:endParaRPr lang="lt-LT" sz="1400" dirty="0" smtClean="0">
              <a:solidFill>
                <a:srgbClr val="595959"/>
              </a:solidFill>
              <a:latin typeface="Open Sans"/>
              <a:cs typeface="Open Sans"/>
            </a:endParaRPr>
          </a:p>
          <a:p>
            <a:pPr marL="0" indent="0">
              <a:buNone/>
            </a:pPr>
            <a:r>
              <a:rPr lang="en-US" sz="1400" dirty="0" smtClean="0">
                <a:solidFill>
                  <a:srgbClr val="595959"/>
                </a:solidFill>
                <a:latin typeface="Open Sans"/>
                <a:cs typeface="Open Sans"/>
              </a:rPr>
              <a:t>Source: EIFL-PLIP tip Sheet, 2014</a:t>
            </a:r>
          </a:p>
        </p:txBody>
      </p:sp>
      <p:pic>
        <p:nvPicPr>
          <p:cNvPr id="5" name="Picture 4" descr="EIFL_LOGO_BLUE_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719" y="5819153"/>
            <a:ext cx="2813699" cy="794690"/>
          </a:xfrm>
          <a:prstGeom prst="rect">
            <a:avLst/>
          </a:prstGeom>
        </p:spPr>
      </p:pic>
      <p:sp>
        <p:nvSpPr>
          <p:cNvPr id="7" name="Content Placeholder 3"/>
          <p:cNvSpPr txBox="1">
            <a:spLocks/>
          </p:cNvSpPr>
          <p:nvPr/>
        </p:nvSpPr>
        <p:spPr>
          <a:xfrm>
            <a:off x="234951" y="347509"/>
            <a:ext cx="2876550" cy="48801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rgbClr val="595959"/>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lt-LT" sz="1800" b="1" i="0" u="none" strike="noStrike" kern="1200" cap="none" spc="0" normalizeH="0" baseline="0" noProof="0" smtClean="0">
                <a:ln>
                  <a:noFill/>
                </a:ln>
                <a:solidFill>
                  <a:srgbClr val="595959"/>
                </a:solidFill>
                <a:effectLst/>
                <a:uLnTx/>
                <a:uFillTx/>
                <a:latin typeface="Open Sans"/>
                <a:ea typeface="+mn-ea"/>
              </a:rPr>
              <a:t>EIFL-PLIP </a:t>
            </a:r>
            <a:r>
              <a:rPr kumimoji="0" lang="en-US" sz="1800" b="1" i="0" u="none" strike="noStrike" kern="1200" cap="none" spc="0" normalizeH="0" baseline="0" noProof="0" smtClean="0">
                <a:ln>
                  <a:noFill/>
                </a:ln>
                <a:solidFill>
                  <a:srgbClr val="595959"/>
                </a:solidFill>
                <a:effectLst/>
                <a:uLnTx/>
                <a:uFillTx/>
                <a:latin typeface="Open Sans"/>
                <a:ea typeface="+mn-ea"/>
              </a:rPr>
              <a:t>|</a:t>
            </a:r>
            <a:endParaRPr kumimoji="0" lang="en-US" sz="1800" b="1" i="0" u="none" strike="noStrike" kern="1200" cap="none" spc="0" normalizeH="0" baseline="0" noProof="0" dirty="0">
              <a:ln>
                <a:noFill/>
              </a:ln>
              <a:solidFill>
                <a:srgbClr val="595959"/>
              </a:solidFill>
              <a:effectLst/>
              <a:uLnTx/>
              <a:uFillTx/>
              <a:latin typeface="Open Sans"/>
              <a:ea typeface="+mn-ea"/>
            </a:endParaRPr>
          </a:p>
        </p:txBody>
      </p:sp>
      <p:sp>
        <p:nvSpPr>
          <p:cNvPr id="9" name="Content Placeholder 4"/>
          <p:cNvSpPr txBox="1">
            <a:spLocks/>
          </p:cNvSpPr>
          <p:nvPr/>
        </p:nvSpPr>
        <p:spPr>
          <a:xfrm>
            <a:off x="1569819" y="343466"/>
            <a:ext cx="3314012" cy="46403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chemeClr val="accent6"/>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rgbClr val="12BCE7"/>
                </a:solidFill>
                <a:effectLst/>
                <a:uLnTx/>
                <a:uFillTx/>
                <a:latin typeface="Open Sans"/>
                <a:ea typeface="+mn-ea"/>
              </a:rPr>
              <a:t>2016</a:t>
            </a:r>
            <a:endParaRPr kumimoji="0" lang="en-US" sz="1800" b="1" i="0" u="none" strike="noStrike" kern="1200" cap="none" spc="0" normalizeH="0" baseline="0" noProof="0" dirty="0">
              <a:ln>
                <a:noFill/>
              </a:ln>
              <a:solidFill>
                <a:srgbClr val="12BCE7"/>
              </a:solidFill>
              <a:effectLst/>
              <a:uLnTx/>
              <a:uFillTx/>
              <a:latin typeface="Open Sans"/>
              <a:ea typeface="+mn-ea"/>
            </a:endParaRPr>
          </a:p>
        </p:txBody>
      </p:sp>
    </p:spTree>
    <p:extLst>
      <p:ext uri="{BB962C8B-B14F-4D97-AF65-F5344CB8AC3E}">
        <p14:creationId xmlns:p14="http://schemas.microsoft.com/office/powerpoint/2010/main" val="33355001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104"/>
            <a:ext cx="8229600" cy="1143000"/>
          </a:xfrm>
        </p:spPr>
        <p:txBody>
          <a:bodyPr>
            <a:normAutofit fontScale="90000"/>
          </a:bodyPr>
          <a:lstStyle/>
          <a:p>
            <a:pPr algn="l"/>
            <a:r>
              <a:rPr lang="en-US" sz="3600" b="1" dirty="0">
                <a:solidFill>
                  <a:schemeClr val="tx1">
                    <a:lumMod val="65000"/>
                    <a:lumOff val="35000"/>
                  </a:schemeClr>
                </a:solidFill>
                <a:latin typeface="Open Sans"/>
                <a:cs typeface="Open Sans"/>
              </a:rPr>
              <a:t>U</a:t>
            </a:r>
            <a:r>
              <a:rPr lang="en-US" sz="3600" b="1" dirty="0" smtClean="0">
                <a:solidFill>
                  <a:schemeClr val="tx1">
                    <a:lumMod val="65000"/>
                    <a:lumOff val="35000"/>
                  </a:schemeClr>
                </a:solidFill>
                <a:latin typeface="Open Sans"/>
                <a:cs typeface="Open Sans"/>
              </a:rPr>
              <a:t>seful resource – Community-Led </a:t>
            </a:r>
            <a:r>
              <a:rPr lang="en-US" sz="3600" b="1" dirty="0">
                <a:solidFill>
                  <a:schemeClr val="tx1">
                    <a:lumMod val="65000"/>
                    <a:lumOff val="35000"/>
                  </a:schemeClr>
                </a:solidFill>
                <a:latin typeface="Open Sans"/>
                <a:cs typeface="Open Sans"/>
              </a:rPr>
              <a:t>Libraries </a:t>
            </a:r>
            <a:r>
              <a:rPr lang="en-US" sz="3600" b="1" dirty="0" smtClean="0">
                <a:solidFill>
                  <a:schemeClr val="tx1">
                    <a:lumMod val="65000"/>
                    <a:lumOff val="35000"/>
                  </a:schemeClr>
                </a:solidFill>
                <a:latin typeface="Open Sans"/>
                <a:cs typeface="Open Sans"/>
              </a:rPr>
              <a:t>Toolkit </a:t>
            </a:r>
            <a:endParaRPr lang="en-US" sz="3600" b="1" dirty="0">
              <a:solidFill>
                <a:schemeClr val="tx1">
                  <a:lumMod val="65000"/>
                  <a:lumOff val="35000"/>
                </a:schemeClr>
              </a:solidFill>
              <a:latin typeface="Open Sans"/>
              <a:cs typeface="Open Sans"/>
            </a:endParaRPr>
          </a:p>
        </p:txBody>
      </p:sp>
      <p:sp>
        <p:nvSpPr>
          <p:cNvPr id="3" name="Content Placeholder 2"/>
          <p:cNvSpPr>
            <a:spLocks noGrp="1"/>
          </p:cNvSpPr>
          <p:nvPr>
            <p:ph idx="1"/>
          </p:nvPr>
        </p:nvSpPr>
        <p:spPr>
          <a:xfrm>
            <a:off x="457200" y="2114503"/>
            <a:ext cx="8229600" cy="4525963"/>
          </a:xfrm>
        </p:spPr>
        <p:txBody>
          <a:bodyPr>
            <a:normAutofit/>
          </a:bodyPr>
          <a:lstStyle/>
          <a:p>
            <a:pPr lvl="0"/>
            <a:r>
              <a:rPr lang="en-US" sz="2400" dirty="0" smtClean="0">
                <a:solidFill>
                  <a:srgbClr val="595959"/>
                </a:solidFill>
                <a:latin typeface="Open Sans"/>
                <a:cs typeface="Open Sans"/>
              </a:rPr>
              <a:t>The result of the </a:t>
            </a:r>
            <a:r>
              <a:rPr lang="en-US" sz="2400" dirty="0">
                <a:solidFill>
                  <a:srgbClr val="595959"/>
                </a:solidFill>
                <a:latin typeface="Open Sans"/>
                <a:cs typeface="Open Sans"/>
              </a:rPr>
              <a:t>Working Together Project </a:t>
            </a:r>
            <a:r>
              <a:rPr lang="en-US" sz="2400" dirty="0" smtClean="0">
                <a:solidFill>
                  <a:srgbClr val="595959"/>
                </a:solidFill>
                <a:latin typeface="Open Sans"/>
                <a:cs typeface="Open Sans"/>
              </a:rPr>
              <a:t>funded by </a:t>
            </a:r>
            <a:r>
              <a:rPr lang="en-US" sz="2400" dirty="0">
                <a:solidFill>
                  <a:srgbClr val="595959"/>
                </a:solidFill>
                <a:latin typeface="Open Sans"/>
                <a:cs typeface="Open Sans"/>
              </a:rPr>
              <a:t>Human Resources and Skills Development </a:t>
            </a:r>
            <a:r>
              <a:rPr lang="en-US" sz="2400" dirty="0" smtClean="0">
                <a:solidFill>
                  <a:srgbClr val="595959"/>
                </a:solidFill>
                <a:latin typeface="Open Sans"/>
                <a:cs typeface="Open Sans"/>
              </a:rPr>
              <a:t>Canada </a:t>
            </a:r>
          </a:p>
          <a:p>
            <a:pPr lvl="1"/>
            <a:r>
              <a:rPr lang="en-US" sz="1800" dirty="0" smtClean="0">
                <a:solidFill>
                  <a:srgbClr val="595959"/>
                </a:solidFill>
                <a:latin typeface="Open Sans"/>
                <a:cs typeface="Open Sans"/>
                <a:hlinkClick r:id="rId3"/>
              </a:rPr>
              <a:t>bit.ly/22REeS3</a:t>
            </a:r>
            <a:r>
              <a:rPr lang="en-US" sz="1800" dirty="0" smtClean="0">
                <a:solidFill>
                  <a:srgbClr val="595959"/>
                </a:solidFill>
                <a:latin typeface="Open Sans"/>
                <a:cs typeface="Open Sans"/>
              </a:rPr>
              <a:t> </a:t>
            </a:r>
          </a:p>
          <a:p>
            <a:pPr lvl="0"/>
            <a:r>
              <a:rPr lang="en-US" sz="2400" dirty="0" smtClean="0">
                <a:solidFill>
                  <a:srgbClr val="595959"/>
                </a:solidFill>
                <a:latin typeface="Open Sans"/>
                <a:cs typeface="Open Sans"/>
              </a:rPr>
              <a:t>Based on</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practical</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experience</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of</a:t>
            </a:r>
            <a:r>
              <a:rPr lang="en-US" sz="2400" dirty="0" smtClean="0">
                <a:solidFill>
                  <a:srgbClr val="595959"/>
                </a:solidFill>
                <a:latin typeface="Open Sans"/>
                <a:cs typeface="Open Sans"/>
              </a:rPr>
              <a:t> five public libraries </a:t>
            </a:r>
            <a:endParaRPr lang="lt-LT" sz="2400" dirty="0" smtClean="0">
              <a:solidFill>
                <a:srgbClr val="595959"/>
              </a:solidFill>
              <a:latin typeface="Open Sans"/>
              <a:cs typeface="Open Sans"/>
            </a:endParaRPr>
          </a:p>
          <a:p>
            <a:pPr lvl="0"/>
            <a:r>
              <a:rPr lang="en-US" sz="2400" dirty="0" smtClean="0">
                <a:solidFill>
                  <a:srgbClr val="595959"/>
                </a:solidFill>
                <a:latin typeface="Open Sans"/>
                <a:cs typeface="Open Sans"/>
              </a:rPr>
              <a:t>Discusses barriers to the library service and includes </a:t>
            </a:r>
            <a:r>
              <a:rPr lang="lt-LT" sz="2400" dirty="0" err="1" smtClean="0">
                <a:solidFill>
                  <a:srgbClr val="595959"/>
                </a:solidFill>
                <a:latin typeface="Open Sans"/>
                <a:cs typeface="Open Sans"/>
              </a:rPr>
              <a:t>useful</a:t>
            </a:r>
            <a:r>
              <a:rPr lang="lt-LT" sz="2400" dirty="0" smtClean="0">
                <a:solidFill>
                  <a:srgbClr val="595959"/>
                </a:solidFill>
                <a:latin typeface="Open Sans"/>
                <a:cs typeface="Open Sans"/>
              </a:rPr>
              <a:t> </a:t>
            </a:r>
            <a:r>
              <a:rPr lang="en-US" sz="2400" dirty="0" smtClean="0">
                <a:solidFill>
                  <a:srgbClr val="595959"/>
                </a:solidFill>
                <a:latin typeface="Open Sans"/>
                <a:cs typeface="Open Sans"/>
              </a:rPr>
              <a:t>tools </a:t>
            </a:r>
            <a:r>
              <a:rPr lang="lt-LT" sz="2400" dirty="0" smtClean="0">
                <a:solidFill>
                  <a:srgbClr val="595959"/>
                </a:solidFill>
                <a:latin typeface="Open Sans"/>
                <a:cs typeface="Open Sans"/>
              </a:rPr>
              <a:t>to </a:t>
            </a:r>
            <a:r>
              <a:rPr lang="lt-LT" sz="2400" dirty="0" err="1" smtClean="0">
                <a:solidFill>
                  <a:srgbClr val="595959"/>
                </a:solidFill>
                <a:latin typeface="Open Sans"/>
                <a:cs typeface="Open Sans"/>
              </a:rPr>
              <a:t>develop</a:t>
            </a:r>
            <a:r>
              <a:rPr lang="lt-LT" sz="2400" dirty="0" smtClean="0">
                <a:solidFill>
                  <a:srgbClr val="595959"/>
                </a:solidFill>
                <a:latin typeface="Open Sans"/>
                <a:cs typeface="Open Sans"/>
              </a:rPr>
              <a:t> / </a:t>
            </a:r>
            <a:r>
              <a:rPr lang="lt-LT" sz="2400" dirty="0" err="1" smtClean="0">
                <a:solidFill>
                  <a:srgbClr val="595959"/>
                </a:solidFill>
                <a:latin typeface="Open Sans"/>
                <a:cs typeface="Open Sans"/>
              </a:rPr>
              <a:t>improve</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library</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services</a:t>
            </a:r>
            <a:r>
              <a:rPr lang="lt-LT" sz="2400" dirty="0" smtClean="0">
                <a:solidFill>
                  <a:srgbClr val="595959"/>
                </a:solidFill>
                <a:latin typeface="Open Sans"/>
                <a:cs typeface="Open Sans"/>
              </a:rPr>
              <a:t> </a:t>
            </a:r>
          </a:p>
          <a:p>
            <a:pPr lvl="0"/>
            <a:r>
              <a:rPr lang="en-US" sz="2400" dirty="0" smtClean="0">
                <a:solidFill>
                  <a:srgbClr val="595959"/>
                </a:solidFill>
                <a:latin typeface="Open Sans"/>
                <a:cs typeface="Open Sans"/>
              </a:rPr>
              <a:t>Includes background </a:t>
            </a:r>
            <a:r>
              <a:rPr lang="en-US" sz="2400" dirty="0">
                <a:solidFill>
                  <a:srgbClr val="595959"/>
                </a:solidFill>
                <a:latin typeface="Open Sans"/>
                <a:cs typeface="Open Sans"/>
              </a:rPr>
              <a:t>and contextual information, case studies, issues to consider, and </a:t>
            </a:r>
            <a:r>
              <a:rPr lang="en-US" sz="2400" dirty="0" smtClean="0">
                <a:solidFill>
                  <a:srgbClr val="595959"/>
                </a:solidFill>
                <a:latin typeface="Open Sans"/>
                <a:cs typeface="Open Sans"/>
              </a:rPr>
              <a:t>reﬂections</a:t>
            </a:r>
            <a:endParaRPr lang="lt-LT" sz="2400" dirty="0" smtClean="0">
              <a:solidFill>
                <a:srgbClr val="595959"/>
              </a:solidFill>
              <a:latin typeface="Open Sans"/>
              <a:cs typeface="Open Sans"/>
            </a:endParaRPr>
          </a:p>
          <a:p>
            <a:pPr lvl="0"/>
            <a:endParaRPr lang="lt-LT" sz="2400" dirty="0">
              <a:solidFill>
                <a:srgbClr val="595959"/>
              </a:solidFill>
              <a:latin typeface="Open Sans"/>
              <a:cs typeface="Open Sans"/>
            </a:endParaRPr>
          </a:p>
          <a:p>
            <a:pPr marL="0" indent="0">
              <a:buNone/>
            </a:pPr>
            <a:r>
              <a:rPr lang="en-US" sz="1600" dirty="0" smtClean="0">
                <a:solidFill>
                  <a:srgbClr val="595959"/>
                </a:solidFill>
                <a:latin typeface="Open Sans"/>
                <a:cs typeface="Open Sans"/>
              </a:rPr>
              <a:t>Source</a:t>
            </a:r>
            <a:r>
              <a:rPr lang="en-US" sz="1600" dirty="0">
                <a:solidFill>
                  <a:srgbClr val="595959"/>
                </a:solidFill>
                <a:latin typeface="Open Sans"/>
                <a:cs typeface="Open Sans"/>
              </a:rPr>
              <a:t>: Working Together Project, </a:t>
            </a:r>
            <a:r>
              <a:rPr lang="en-US" sz="1600" dirty="0" smtClean="0">
                <a:solidFill>
                  <a:srgbClr val="595959"/>
                </a:solidFill>
                <a:latin typeface="Open Sans"/>
                <a:cs typeface="Open Sans"/>
              </a:rPr>
              <a:t>2008</a:t>
            </a:r>
            <a:endParaRPr lang="en-US" sz="1600" dirty="0">
              <a:solidFill>
                <a:srgbClr val="595959"/>
              </a:solidFill>
              <a:latin typeface="Open Sans"/>
              <a:cs typeface="Open Sans"/>
            </a:endParaRPr>
          </a:p>
        </p:txBody>
      </p:sp>
      <p:pic>
        <p:nvPicPr>
          <p:cNvPr id="5" name="Picture 4" descr="EIFL_LOGO_BLUE_B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719" y="5819153"/>
            <a:ext cx="2813699" cy="794690"/>
          </a:xfrm>
          <a:prstGeom prst="rect">
            <a:avLst/>
          </a:prstGeom>
        </p:spPr>
      </p:pic>
      <p:sp>
        <p:nvSpPr>
          <p:cNvPr id="7" name="Content Placeholder 3"/>
          <p:cNvSpPr txBox="1">
            <a:spLocks/>
          </p:cNvSpPr>
          <p:nvPr/>
        </p:nvSpPr>
        <p:spPr>
          <a:xfrm>
            <a:off x="234951" y="347509"/>
            <a:ext cx="2876550" cy="48801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rgbClr val="595959"/>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lt-LT" sz="1800" b="1" i="0" u="none" strike="noStrike" kern="1200" cap="none" spc="0" normalizeH="0" baseline="0" noProof="0" smtClean="0">
                <a:ln>
                  <a:noFill/>
                </a:ln>
                <a:solidFill>
                  <a:srgbClr val="595959"/>
                </a:solidFill>
                <a:effectLst/>
                <a:uLnTx/>
                <a:uFillTx/>
                <a:latin typeface="Open Sans"/>
                <a:ea typeface="+mn-ea"/>
              </a:rPr>
              <a:t>EIFL-PLIP </a:t>
            </a:r>
            <a:r>
              <a:rPr kumimoji="0" lang="en-US" sz="1800" b="1" i="0" u="none" strike="noStrike" kern="1200" cap="none" spc="0" normalizeH="0" baseline="0" noProof="0" smtClean="0">
                <a:ln>
                  <a:noFill/>
                </a:ln>
                <a:solidFill>
                  <a:srgbClr val="595959"/>
                </a:solidFill>
                <a:effectLst/>
                <a:uLnTx/>
                <a:uFillTx/>
                <a:latin typeface="Open Sans"/>
                <a:ea typeface="+mn-ea"/>
              </a:rPr>
              <a:t>|</a:t>
            </a:r>
            <a:endParaRPr kumimoji="0" lang="en-US" sz="1800" b="1" i="0" u="none" strike="noStrike" kern="1200" cap="none" spc="0" normalizeH="0" baseline="0" noProof="0" dirty="0">
              <a:ln>
                <a:noFill/>
              </a:ln>
              <a:solidFill>
                <a:srgbClr val="595959"/>
              </a:solidFill>
              <a:effectLst/>
              <a:uLnTx/>
              <a:uFillTx/>
              <a:latin typeface="Open Sans"/>
              <a:ea typeface="+mn-ea"/>
            </a:endParaRPr>
          </a:p>
        </p:txBody>
      </p:sp>
      <p:sp>
        <p:nvSpPr>
          <p:cNvPr id="9" name="Content Placeholder 4"/>
          <p:cNvSpPr txBox="1">
            <a:spLocks/>
          </p:cNvSpPr>
          <p:nvPr/>
        </p:nvSpPr>
        <p:spPr>
          <a:xfrm>
            <a:off x="1569819" y="343466"/>
            <a:ext cx="3314012" cy="46403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chemeClr val="accent6"/>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solidFill>
                  <a:srgbClr val="12BCE7"/>
                </a:solidFill>
              </a:rPr>
              <a:t>@</a:t>
            </a:r>
            <a:r>
              <a:rPr lang="en-US" dirty="0" err="1" smtClean="0">
                <a:solidFill>
                  <a:srgbClr val="12BCE7"/>
                </a:solidFill>
              </a:rPr>
              <a:t>EIFLnet</a:t>
            </a:r>
            <a:endParaRPr kumimoji="0" lang="en-US" sz="1800" b="1" i="0" u="none" strike="noStrike" kern="1200" cap="none" spc="0" normalizeH="0" baseline="0" noProof="0" dirty="0">
              <a:ln>
                <a:noFill/>
              </a:ln>
              <a:solidFill>
                <a:srgbClr val="12BCE7"/>
              </a:solidFill>
              <a:effectLst/>
              <a:uLnTx/>
              <a:uFillTx/>
              <a:latin typeface="Open Sans"/>
              <a:ea typeface="+mn-ea"/>
            </a:endParaRPr>
          </a:p>
        </p:txBody>
      </p:sp>
    </p:spTree>
    <p:extLst>
      <p:ext uri="{BB962C8B-B14F-4D97-AF65-F5344CB8AC3E}">
        <p14:creationId xmlns:p14="http://schemas.microsoft.com/office/powerpoint/2010/main" val="14585232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IFL_LOGO_BLUE_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719" y="5819153"/>
            <a:ext cx="2813699" cy="794690"/>
          </a:xfrm>
          <a:prstGeom prst="rect">
            <a:avLst/>
          </a:prstGeom>
        </p:spPr>
      </p:pic>
      <p:sp>
        <p:nvSpPr>
          <p:cNvPr id="7" name="Stačiakampis 6"/>
          <p:cNvSpPr/>
          <p:nvPr/>
        </p:nvSpPr>
        <p:spPr>
          <a:xfrm>
            <a:off x="609600" y="4015379"/>
            <a:ext cx="8371113" cy="461665"/>
          </a:xfrm>
          <a:prstGeom prst="rect">
            <a:avLst/>
          </a:prstGeom>
        </p:spPr>
        <p:txBody>
          <a:bodyPr wrap="square">
            <a:spAutoFit/>
          </a:bodyPr>
          <a:lstStyle/>
          <a:p>
            <a:endParaRPr lang="en-US" sz="2400" dirty="0">
              <a:solidFill>
                <a:schemeClr val="accent3"/>
              </a:solidFill>
              <a:latin typeface="Open Sans"/>
              <a:ea typeface="+mj-ea"/>
              <a:cs typeface="Open Sans"/>
            </a:endParaRPr>
          </a:p>
        </p:txBody>
      </p:sp>
      <p:sp>
        <p:nvSpPr>
          <p:cNvPr id="13" name="Content Placeholder 3"/>
          <p:cNvSpPr txBox="1">
            <a:spLocks/>
          </p:cNvSpPr>
          <p:nvPr/>
        </p:nvSpPr>
        <p:spPr>
          <a:xfrm>
            <a:off x="234951" y="347509"/>
            <a:ext cx="2876550" cy="48801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rgbClr val="595959"/>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lt-LT" sz="1800" b="1" i="0" u="none" strike="noStrike" kern="1200" cap="none" spc="0" normalizeH="0" baseline="0" noProof="0" dirty="0" smtClean="0">
                <a:ln>
                  <a:noFill/>
                </a:ln>
                <a:solidFill>
                  <a:srgbClr val="595959"/>
                </a:solidFill>
                <a:effectLst/>
                <a:uLnTx/>
                <a:uFillTx/>
                <a:latin typeface="Open Sans"/>
                <a:ea typeface="+mn-ea"/>
              </a:rPr>
              <a:t>EIFL-PLIP </a:t>
            </a:r>
            <a:r>
              <a:rPr kumimoji="0" lang="en-US" sz="1800" b="1" i="0" u="none" strike="noStrike" kern="1200" cap="none" spc="0" normalizeH="0" baseline="0" noProof="0" dirty="0" smtClean="0">
                <a:ln>
                  <a:noFill/>
                </a:ln>
                <a:solidFill>
                  <a:srgbClr val="595959"/>
                </a:solidFill>
                <a:effectLst/>
                <a:uLnTx/>
                <a:uFillTx/>
                <a:latin typeface="Open Sans"/>
                <a:ea typeface="+mn-ea"/>
              </a:rPr>
              <a:t>|</a:t>
            </a:r>
            <a:endParaRPr kumimoji="0" lang="en-US" sz="1800" b="1" i="0" u="none" strike="noStrike" kern="1200" cap="none" spc="0" normalizeH="0" baseline="0" noProof="0" dirty="0">
              <a:ln>
                <a:noFill/>
              </a:ln>
              <a:solidFill>
                <a:srgbClr val="595959"/>
              </a:solidFill>
              <a:effectLst/>
              <a:uLnTx/>
              <a:uFillTx/>
              <a:latin typeface="Open Sans"/>
              <a:ea typeface="+mn-ea"/>
            </a:endParaRPr>
          </a:p>
        </p:txBody>
      </p:sp>
      <p:sp>
        <p:nvSpPr>
          <p:cNvPr id="14" name="Content Placeholder 4"/>
          <p:cNvSpPr txBox="1">
            <a:spLocks/>
          </p:cNvSpPr>
          <p:nvPr/>
        </p:nvSpPr>
        <p:spPr>
          <a:xfrm>
            <a:off x="234951" y="723667"/>
            <a:ext cx="3314012" cy="46403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chemeClr val="accent6"/>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rgbClr val="12BCE7"/>
                </a:solidFill>
                <a:effectLst/>
                <a:uLnTx/>
                <a:uFillTx/>
                <a:latin typeface="Open Sans"/>
                <a:ea typeface="+mn-ea"/>
              </a:rPr>
              <a:t>2016</a:t>
            </a:r>
            <a:endParaRPr kumimoji="0" lang="en-US" sz="1800" b="1" i="0" u="none" strike="noStrike" kern="1200" cap="none" spc="0" normalizeH="0" baseline="0" noProof="0" dirty="0">
              <a:ln>
                <a:noFill/>
              </a:ln>
              <a:solidFill>
                <a:srgbClr val="12BCE7"/>
              </a:solidFill>
              <a:effectLst/>
              <a:uLnTx/>
              <a:uFillTx/>
              <a:latin typeface="Open Sans"/>
              <a:ea typeface="+mn-ea"/>
            </a:endParaRPr>
          </a:p>
        </p:txBody>
      </p:sp>
      <p:pic>
        <p:nvPicPr>
          <p:cNvPr id="3" name="Paveikslėlis 2"/>
          <p:cNvPicPr>
            <a:picLocks noChangeAspect="1"/>
          </p:cNvPicPr>
          <p:nvPr/>
        </p:nvPicPr>
        <p:blipFill>
          <a:blip r:embed="rId4"/>
          <a:stretch>
            <a:fillRect/>
          </a:stretch>
        </p:blipFill>
        <p:spPr>
          <a:xfrm>
            <a:off x="1567543" y="176256"/>
            <a:ext cx="7247875" cy="5642897"/>
          </a:xfrm>
          <a:prstGeom prst="rect">
            <a:avLst/>
          </a:prstGeom>
        </p:spPr>
      </p:pic>
      <p:sp>
        <p:nvSpPr>
          <p:cNvPr id="15" name="Title 1"/>
          <p:cNvSpPr txBox="1">
            <a:spLocks/>
          </p:cNvSpPr>
          <p:nvPr/>
        </p:nvSpPr>
        <p:spPr>
          <a:xfrm>
            <a:off x="1495668" y="5666237"/>
            <a:ext cx="4577926" cy="7946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kern="1200">
                <a:solidFill>
                  <a:schemeClr val="accent3"/>
                </a:solidFill>
                <a:latin typeface="Open Sans"/>
                <a:ea typeface="+mj-ea"/>
                <a:cs typeface="Open San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1400" noProof="0" dirty="0" smtClean="0">
                <a:solidFill>
                  <a:srgbClr val="595959"/>
                </a:solidFill>
              </a:rPr>
              <a:t>Source</a:t>
            </a:r>
            <a:r>
              <a:rPr kumimoji="0" lang="lt-LT" sz="1400" b="0" u="none" strike="noStrike" kern="1200" cap="none" spc="0" normalizeH="0" baseline="0" noProof="0" dirty="0" smtClean="0">
                <a:ln>
                  <a:noFill/>
                </a:ln>
                <a:solidFill>
                  <a:srgbClr val="595959"/>
                </a:solidFill>
                <a:effectLst/>
                <a:uLnTx/>
                <a:uFillTx/>
              </a:rPr>
              <a:t>: </a:t>
            </a:r>
            <a:r>
              <a:rPr kumimoji="0" lang="en-US" sz="1400" b="0" u="none" strike="noStrike" kern="1200" cap="none" spc="0" normalizeH="0" baseline="0" noProof="0" dirty="0" smtClean="0">
                <a:ln>
                  <a:noFill/>
                </a:ln>
                <a:solidFill>
                  <a:srgbClr val="595959"/>
                </a:solidFill>
                <a:effectLst/>
                <a:uLnTx/>
                <a:uFillTx/>
              </a:rPr>
              <a:t>Working Together Project. Community-Led Libraries Toolkit,</a:t>
            </a:r>
            <a:r>
              <a:rPr kumimoji="0" lang="en-US" sz="1400" b="0" u="none" strike="noStrike" kern="1200" cap="none" spc="0" normalizeH="0" noProof="0" dirty="0" smtClean="0">
                <a:ln>
                  <a:noFill/>
                </a:ln>
                <a:solidFill>
                  <a:srgbClr val="595959"/>
                </a:solidFill>
                <a:effectLst/>
                <a:uLnTx/>
                <a:uFillTx/>
              </a:rPr>
              <a:t> </a:t>
            </a:r>
            <a:r>
              <a:rPr kumimoji="0" lang="en-US" sz="1400" b="0" u="none" strike="noStrike" kern="1200" cap="none" spc="0" normalizeH="0" baseline="0" noProof="0" dirty="0" smtClean="0">
                <a:ln>
                  <a:noFill/>
                </a:ln>
                <a:solidFill>
                  <a:srgbClr val="595959"/>
                </a:solidFill>
                <a:effectLst/>
                <a:uLnTx/>
                <a:uFillTx/>
              </a:rPr>
              <a:t>2008</a:t>
            </a:r>
            <a:endParaRPr kumimoji="0" lang="en-US" sz="1400" b="0" u="none" strike="noStrike" kern="1200" cap="none" spc="0" normalizeH="0" baseline="0" noProof="0" dirty="0">
              <a:ln>
                <a:noFill/>
              </a:ln>
              <a:solidFill>
                <a:srgbClr val="595959"/>
              </a:solidFill>
              <a:effectLst/>
              <a:uLnTx/>
              <a:uFillTx/>
            </a:endParaRPr>
          </a:p>
        </p:txBody>
      </p:sp>
    </p:spTree>
    <p:extLst>
      <p:ext uri="{BB962C8B-B14F-4D97-AF65-F5344CB8AC3E}">
        <p14:creationId xmlns:p14="http://schemas.microsoft.com/office/powerpoint/2010/main" val="11239226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104"/>
            <a:ext cx="8229600" cy="1143000"/>
          </a:xfrm>
        </p:spPr>
        <p:txBody>
          <a:bodyPr>
            <a:normAutofit fontScale="90000"/>
          </a:bodyPr>
          <a:lstStyle/>
          <a:p>
            <a:pPr algn="l"/>
            <a:r>
              <a:rPr lang="en-US" sz="3600" b="1" dirty="0">
                <a:solidFill>
                  <a:schemeClr val="tx1">
                    <a:lumMod val="65000"/>
                    <a:lumOff val="35000"/>
                  </a:schemeClr>
                </a:solidFill>
                <a:latin typeface="Open Sans"/>
                <a:cs typeface="Open Sans"/>
              </a:rPr>
              <a:t>U</a:t>
            </a:r>
            <a:r>
              <a:rPr lang="en-US" sz="3600" b="1" dirty="0" smtClean="0">
                <a:solidFill>
                  <a:schemeClr val="tx1">
                    <a:lumMod val="65000"/>
                    <a:lumOff val="35000"/>
                  </a:schemeClr>
                </a:solidFill>
                <a:latin typeface="Open Sans"/>
                <a:cs typeface="Open Sans"/>
              </a:rPr>
              <a:t>seful resource – </a:t>
            </a:r>
            <a:r>
              <a:rPr lang="lt-LT" sz="3600" b="1" dirty="0" err="1" smtClean="0">
                <a:solidFill>
                  <a:schemeClr val="tx1">
                    <a:lumMod val="65000"/>
                    <a:lumOff val="35000"/>
                  </a:schemeClr>
                </a:solidFill>
                <a:latin typeface="Open Sans"/>
                <a:cs typeface="Open Sans"/>
              </a:rPr>
              <a:t>the</a:t>
            </a:r>
            <a:r>
              <a:rPr lang="lt-LT" sz="3600" b="1" dirty="0" smtClean="0">
                <a:solidFill>
                  <a:schemeClr val="tx1">
                    <a:lumMod val="65000"/>
                    <a:lumOff val="35000"/>
                  </a:schemeClr>
                </a:solidFill>
                <a:latin typeface="Open Sans"/>
                <a:cs typeface="Open Sans"/>
              </a:rPr>
              <a:t> </a:t>
            </a:r>
            <a:r>
              <a:rPr lang="en-US" sz="3600" b="1" dirty="0" smtClean="0">
                <a:solidFill>
                  <a:schemeClr val="tx1">
                    <a:lumMod val="65000"/>
                    <a:lumOff val="35000"/>
                  </a:schemeClr>
                </a:solidFill>
                <a:latin typeface="Open Sans"/>
                <a:cs typeface="Open Sans"/>
              </a:rPr>
              <a:t>Design </a:t>
            </a:r>
            <a:r>
              <a:rPr lang="en-US" sz="3600" b="1" dirty="0">
                <a:solidFill>
                  <a:schemeClr val="tx1">
                    <a:lumMod val="65000"/>
                    <a:lumOff val="35000"/>
                  </a:schemeClr>
                </a:solidFill>
                <a:latin typeface="Open Sans"/>
                <a:cs typeface="Open Sans"/>
              </a:rPr>
              <a:t>Thinking Toolkit for </a:t>
            </a:r>
            <a:r>
              <a:rPr lang="en-US" sz="3600" b="1" dirty="0" smtClean="0">
                <a:solidFill>
                  <a:schemeClr val="tx1">
                    <a:lumMod val="65000"/>
                    <a:lumOff val="35000"/>
                  </a:schemeClr>
                </a:solidFill>
                <a:latin typeface="Open Sans"/>
                <a:cs typeface="Open Sans"/>
              </a:rPr>
              <a:t>Libraries</a:t>
            </a:r>
            <a:endParaRPr lang="en-US" sz="3600" b="1" dirty="0">
              <a:solidFill>
                <a:schemeClr val="tx1">
                  <a:lumMod val="65000"/>
                  <a:lumOff val="35000"/>
                </a:schemeClr>
              </a:solidFill>
              <a:latin typeface="Open Sans"/>
              <a:cs typeface="Open Sans"/>
            </a:endParaRPr>
          </a:p>
        </p:txBody>
      </p:sp>
      <p:sp>
        <p:nvSpPr>
          <p:cNvPr id="3" name="Content Placeholder 2"/>
          <p:cNvSpPr>
            <a:spLocks noGrp="1"/>
          </p:cNvSpPr>
          <p:nvPr>
            <p:ph idx="1"/>
          </p:nvPr>
        </p:nvSpPr>
        <p:spPr>
          <a:xfrm>
            <a:off x="585818" y="2094094"/>
            <a:ext cx="8229600" cy="4525963"/>
          </a:xfrm>
        </p:spPr>
        <p:txBody>
          <a:bodyPr>
            <a:normAutofit/>
          </a:bodyPr>
          <a:lstStyle/>
          <a:p>
            <a:pPr lvl="0"/>
            <a:r>
              <a:rPr lang="en-US" sz="2400" dirty="0">
                <a:solidFill>
                  <a:srgbClr val="595959"/>
                </a:solidFill>
                <a:latin typeface="Open Sans"/>
                <a:cs typeface="Open Sans"/>
              </a:rPr>
              <a:t>C</a:t>
            </a:r>
            <a:r>
              <a:rPr lang="en-US" sz="2400" dirty="0" smtClean="0">
                <a:solidFill>
                  <a:srgbClr val="595959"/>
                </a:solidFill>
                <a:latin typeface="Open Sans"/>
                <a:cs typeface="Open Sans"/>
              </a:rPr>
              <a:t>reated </a:t>
            </a:r>
            <a:r>
              <a:rPr lang="en-US" sz="2400" dirty="0">
                <a:solidFill>
                  <a:srgbClr val="595959"/>
                </a:solidFill>
                <a:latin typeface="Open Sans"/>
                <a:cs typeface="Open Sans"/>
              </a:rPr>
              <a:t>by international design company IDEO in collaboration of Aarhus Public Libraries (Denmark) and Chicago Public Libraries (U.S.) with the support by Bill and Melinda Gates </a:t>
            </a:r>
            <a:r>
              <a:rPr lang="en-US" sz="2400" dirty="0" smtClean="0">
                <a:solidFill>
                  <a:srgbClr val="595959"/>
                </a:solidFill>
                <a:latin typeface="Open Sans"/>
                <a:cs typeface="Open Sans"/>
              </a:rPr>
              <a:t>foundation</a:t>
            </a:r>
          </a:p>
          <a:p>
            <a:pPr lvl="1"/>
            <a:r>
              <a:rPr lang="en-US" sz="2000" dirty="0" smtClean="0">
                <a:solidFill>
                  <a:srgbClr val="595959"/>
                </a:solidFill>
                <a:latin typeface="Open Sans"/>
                <a:cs typeface="Open Sans"/>
                <a:hlinkClick r:id="rId3"/>
              </a:rPr>
              <a:t>www.designthinkingforlibraries.com</a:t>
            </a:r>
            <a:r>
              <a:rPr lang="en-US" sz="2000" dirty="0" smtClean="0">
                <a:solidFill>
                  <a:srgbClr val="595959"/>
                </a:solidFill>
                <a:latin typeface="Open Sans"/>
                <a:cs typeface="Open Sans"/>
              </a:rPr>
              <a:t> </a:t>
            </a:r>
            <a:endParaRPr lang="en-US" sz="2000" dirty="0">
              <a:solidFill>
                <a:srgbClr val="595959"/>
              </a:solidFill>
              <a:latin typeface="Open Sans"/>
              <a:cs typeface="Open Sans"/>
            </a:endParaRPr>
          </a:p>
          <a:p>
            <a:r>
              <a:rPr lang="en-US" sz="2400" dirty="0">
                <a:solidFill>
                  <a:srgbClr val="595959"/>
                </a:solidFill>
                <a:latin typeface="Open Sans"/>
                <a:cs typeface="Open Sans"/>
              </a:rPr>
              <a:t>B</a:t>
            </a:r>
            <a:r>
              <a:rPr lang="en-US" sz="2400" dirty="0" smtClean="0">
                <a:solidFill>
                  <a:srgbClr val="595959"/>
                </a:solidFill>
                <a:latin typeface="Open Sans"/>
                <a:cs typeface="Open Sans"/>
              </a:rPr>
              <a:t>ased </a:t>
            </a:r>
            <a:r>
              <a:rPr lang="en-US" sz="2400" dirty="0">
                <a:solidFill>
                  <a:srgbClr val="595959"/>
                </a:solidFill>
                <a:latin typeface="Open Sans"/>
                <a:cs typeface="Open Sans"/>
              </a:rPr>
              <a:t>of the human-centered design methodology </a:t>
            </a:r>
            <a:r>
              <a:rPr lang="en-US" sz="2400" dirty="0" smtClean="0">
                <a:solidFill>
                  <a:srgbClr val="595959"/>
                </a:solidFill>
                <a:latin typeface="Open Sans"/>
                <a:cs typeface="Open Sans"/>
              </a:rPr>
              <a:t>adapted </a:t>
            </a:r>
            <a:r>
              <a:rPr lang="en-US" sz="2400" dirty="0">
                <a:solidFill>
                  <a:srgbClr val="595959"/>
                </a:solidFill>
                <a:latin typeface="Open Sans"/>
                <a:cs typeface="Open Sans"/>
              </a:rPr>
              <a:t>for </a:t>
            </a:r>
            <a:r>
              <a:rPr lang="en-US" sz="2400" dirty="0" smtClean="0">
                <a:solidFill>
                  <a:srgbClr val="595959"/>
                </a:solidFill>
                <a:latin typeface="Open Sans"/>
                <a:cs typeface="Open Sans"/>
              </a:rPr>
              <a:t>libraries </a:t>
            </a:r>
            <a:endParaRPr lang="lt-LT" sz="2400" dirty="0" smtClean="0">
              <a:solidFill>
                <a:srgbClr val="595959"/>
              </a:solidFill>
              <a:latin typeface="Open Sans"/>
              <a:cs typeface="Open Sans"/>
            </a:endParaRPr>
          </a:p>
          <a:p>
            <a:r>
              <a:rPr lang="en-US" sz="2400" dirty="0" smtClean="0">
                <a:solidFill>
                  <a:srgbClr val="595959"/>
                </a:solidFill>
                <a:latin typeface="Open Sans"/>
                <a:cs typeface="Open Sans"/>
              </a:rPr>
              <a:t>Includes </a:t>
            </a:r>
            <a:r>
              <a:rPr lang="en-US" sz="2400" dirty="0">
                <a:solidFill>
                  <a:srgbClr val="595959"/>
                </a:solidFill>
                <a:latin typeface="Open Sans"/>
                <a:cs typeface="Open Sans"/>
              </a:rPr>
              <a:t>practical </a:t>
            </a:r>
            <a:r>
              <a:rPr lang="en-US" sz="2400" dirty="0" smtClean="0">
                <a:solidFill>
                  <a:srgbClr val="595959"/>
                </a:solidFill>
                <a:latin typeface="Open Sans"/>
                <a:cs typeface="Open Sans"/>
              </a:rPr>
              <a:t>examples and case </a:t>
            </a:r>
            <a:r>
              <a:rPr lang="en-US" sz="2400" dirty="0">
                <a:solidFill>
                  <a:srgbClr val="595959"/>
                </a:solidFill>
                <a:latin typeface="Open Sans"/>
                <a:cs typeface="Open Sans"/>
              </a:rPr>
              <a:t>studies </a:t>
            </a:r>
            <a:r>
              <a:rPr lang="en-US" sz="2400" dirty="0" smtClean="0">
                <a:solidFill>
                  <a:srgbClr val="595959"/>
                </a:solidFill>
                <a:latin typeface="Open Sans"/>
                <a:cs typeface="Open Sans"/>
              </a:rPr>
              <a:t>to guide in  </a:t>
            </a:r>
            <a:r>
              <a:rPr lang="en-US" sz="2400" dirty="0">
                <a:solidFill>
                  <a:srgbClr val="595959"/>
                </a:solidFill>
                <a:latin typeface="Open Sans"/>
                <a:cs typeface="Open Sans"/>
              </a:rPr>
              <a:t>developing new services or adapting library’s </a:t>
            </a:r>
            <a:r>
              <a:rPr lang="en-US" sz="2400" dirty="0" smtClean="0">
                <a:solidFill>
                  <a:srgbClr val="595959"/>
                </a:solidFill>
                <a:latin typeface="Open Sans"/>
                <a:cs typeface="Open Sans"/>
              </a:rPr>
              <a:t>spaces</a:t>
            </a:r>
            <a:endParaRPr lang="en-US" sz="2400" dirty="0">
              <a:solidFill>
                <a:srgbClr val="595959"/>
              </a:solidFill>
              <a:latin typeface="Open Sans"/>
              <a:cs typeface="Open Sans"/>
            </a:endParaRPr>
          </a:p>
          <a:p>
            <a:pPr marL="0" indent="0">
              <a:buNone/>
            </a:pPr>
            <a:endParaRPr lang="en-US" sz="2400" dirty="0" smtClean="0">
              <a:solidFill>
                <a:srgbClr val="595959"/>
              </a:solidFill>
              <a:latin typeface="Open Sans"/>
              <a:cs typeface="Open Sans"/>
            </a:endParaRPr>
          </a:p>
          <a:p>
            <a:pPr marL="0" indent="0">
              <a:buNone/>
            </a:pPr>
            <a:r>
              <a:rPr lang="en-US" sz="1400" dirty="0" smtClean="0">
                <a:solidFill>
                  <a:srgbClr val="595959"/>
                </a:solidFill>
                <a:latin typeface="Open Sans"/>
                <a:cs typeface="Open Sans"/>
              </a:rPr>
              <a:t>Source: Design </a:t>
            </a:r>
            <a:r>
              <a:rPr lang="en-US" sz="1400" dirty="0">
                <a:solidFill>
                  <a:srgbClr val="595959"/>
                </a:solidFill>
                <a:latin typeface="Open Sans"/>
                <a:cs typeface="Open Sans"/>
              </a:rPr>
              <a:t>thinking for libraries, </a:t>
            </a:r>
            <a:r>
              <a:rPr lang="en-US" sz="1400" dirty="0" smtClean="0">
                <a:solidFill>
                  <a:srgbClr val="595959"/>
                </a:solidFill>
                <a:latin typeface="Open Sans"/>
                <a:cs typeface="Open Sans"/>
              </a:rPr>
              <a:t>2015</a:t>
            </a:r>
            <a:endParaRPr lang="en-US" sz="1400" dirty="0">
              <a:solidFill>
                <a:srgbClr val="595959"/>
              </a:solidFill>
              <a:latin typeface="Open Sans"/>
              <a:cs typeface="Open Sans"/>
            </a:endParaRPr>
          </a:p>
        </p:txBody>
      </p:sp>
      <p:pic>
        <p:nvPicPr>
          <p:cNvPr id="5" name="Picture 4" descr="EIFL_LOGO_BLUE_B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719" y="5819153"/>
            <a:ext cx="2813699" cy="794690"/>
          </a:xfrm>
          <a:prstGeom prst="rect">
            <a:avLst/>
          </a:prstGeom>
        </p:spPr>
      </p:pic>
      <p:sp>
        <p:nvSpPr>
          <p:cNvPr id="7" name="Content Placeholder 3"/>
          <p:cNvSpPr txBox="1">
            <a:spLocks/>
          </p:cNvSpPr>
          <p:nvPr/>
        </p:nvSpPr>
        <p:spPr>
          <a:xfrm>
            <a:off x="234951" y="347509"/>
            <a:ext cx="2876550" cy="48801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rgbClr val="595959"/>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lt-LT" sz="1800" b="1" i="0" u="none" strike="noStrike" kern="1200" cap="none" spc="0" normalizeH="0" baseline="0" noProof="0" smtClean="0">
                <a:ln>
                  <a:noFill/>
                </a:ln>
                <a:solidFill>
                  <a:srgbClr val="595959"/>
                </a:solidFill>
                <a:effectLst/>
                <a:uLnTx/>
                <a:uFillTx/>
                <a:latin typeface="Open Sans"/>
                <a:ea typeface="+mn-ea"/>
              </a:rPr>
              <a:t>EIFL-PLIP </a:t>
            </a:r>
            <a:r>
              <a:rPr kumimoji="0" lang="en-US" sz="1800" b="1" i="0" u="none" strike="noStrike" kern="1200" cap="none" spc="0" normalizeH="0" baseline="0" noProof="0" smtClean="0">
                <a:ln>
                  <a:noFill/>
                </a:ln>
                <a:solidFill>
                  <a:srgbClr val="595959"/>
                </a:solidFill>
                <a:effectLst/>
                <a:uLnTx/>
                <a:uFillTx/>
                <a:latin typeface="Open Sans"/>
                <a:ea typeface="+mn-ea"/>
              </a:rPr>
              <a:t>|</a:t>
            </a:r>
            <a:endParaRPr kumimoji="0" lang="en-US" sz="1800" b="1" i="0" u="none" strike="noStrike" kern="1200" cap="none" spc="0" normalizeH="0" baseline="0" noProof="0" dirty="0">
              <a:ln>
                <a:noFill/>
              </a:ln>
              <a:solidFill>
                <a:srgbClr val="595959"/>
              </a:solidFill>
              <a:effectLst/>
              <a:uLnTx/>
              <a:uFillTx/>
              <a:latin typeface="Open Sans"/>
              <a:ea typeface="+mn-ea"/>
            </a:endParaRPr>
          </a:p>
        </p:txBody>
      </p:sp>
      <p:sp>
        <p:nvSpPr>
          <p:cNvPr id="9" name="Content Placeholder 4"/>
          <p:cNvSpPr txBox="1">
            <a:spLocks/>
          </p:cNvSpPr>
          <p:nvPr/>
        </p:nvSpPr>
        <p:spPr>
          <a:xfrm>
            <a:off x="1569819" y="343466"/>
            <a:ext cx="3314012" cy="46403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chemeClr val="accent6"/>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lt-LT" dirty="0" smtClean="0">
                <a:solidFill>
                  <a:srgbClr val="12BCE7"/>
                </a:solidFill>
              </a:rPr>
              <a:t>2016</a:t>
            </a:r>
            <a:endParaRPr kumimoji="0" lang="en-US" sz="1800" b="1" i="0" u="none" strike="noStrike" kern="1200" cap="none" spc="0" normalizeH="0" baseline="0" noProof="0" dirty="0">
              <a:ln>
                <a:noFill/>
              </a:ln>
              <a:solidFill>
                <a:srgbClr val="12BCE7"/>
              </a:solidFill>
              <a:effectLst/>
              <a:uLnTx/>
              <a:uFillTx/>
              <a:latin typeface="Open Sans"/>
              <a:ea typeface="+mn-ea"/>
            </a:endParaRPr>
          </a:p>
        </p:txBody>
      </p:sp>
    </p:spTree>
    <p:extLst>
      <p:ext uri="{BB962C8B-B14F-4D97-AF65-F5344CB8AC3E}">
        <p14:creationId xmlns:p14="http://schemas.microsoft.com/office/powerpoint/2010/main" val="30868933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565"/>
            <a:ext cx="9144000" cy="5143500"/>
          </a:xfrm>
          <a:prstGeom prst="rect">
            <a:avLst/>
          </a:prstGeom>
        </p:spPr>
      </p:pic>
      <p:sp>
        <p:nvSpPr>
          <p:cNvPr id="3" name="Stačiakampis 2"/>
          <p:cNvSpPr/>
          <p:nvPr/>
        </p:nvSpPr>
        <p:spPr>
          <a:xfrm>
            <a:off x="6651172" y="5303795"/>
            <a:ext cx="1952458" cy="307777"/>
          </a:xfrm>
          <a:prstGeom prst="rect">
            <a:avLst/>
          </a:prstGeom>
        </p:spPr>
        <p:txBody>
          <a:bodyPr wrap="none">
            <a:spAutoFit/>
          </a:bodyPr>
          <a:lstStyle/>
          <a:p>
            <a:r>
              <a:rPr lang="en-US" sz="1400" dirty="0" smtClean="0">
                <a:solidFill>
                  <a:schemeClr val="bg1"/>
                </a:solidFill>
              </a:rPr>
              <a:t>Picture: quotefancy.com</a:t>
            </a:r>
            <a:endParaRPr lang="en-US" sz="1400" dirty="0">
              <a:solidFill>
                <a:schemeClr val="bg1"/>
              </a:solidFill>
            </a:endParaRPr>
          </a:p>
        </p:txBody>
      </p:sp>
    </p:spTree>
    <p:extLst>
      <p:ext uri="{BB962C8B-B14F-4D97-AF65-F5344CB8AC3E}">
        <p14:creationId xmlns:p14="http://schemas.microsoft.com/office/powerpoint/2010/main" val="24798567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p:cNvPicPr>
            <a:picLocks noChangeAspect="1"/>
          </p:cNvPicPr>
          <p:nvPr/>
        </p:nvPicPr>
        <p:blipFill>
          <a:blip r:embed="rId2"/>
          <a:stretch>
            <a:fillRect/>
          </a:stretch>
        </p:blipFill>
        <p:spPr>
          <a:xfrm>
            <a:off x="5810250" y="760979"/>
            <a:ext cx="3333750" cy="3048000"/>
          </a:xfrm>
          <a:prstGeom prst="rect">
            <a:avLst/>
          </a:prstGeom>
        </p:spPr>
      </p:pic>
      <p:pic>
        <p:nvPicPr>
          <p:cNvPr id="5" name="Paveikslėlis 4"/>
          <p:cNvPicPr>
            <a:picLocks noChangeAspect="1"/>
          </p:cNvPicPr>
          <p:nvPr/>
        </p:nvPicPr>
        <p:blipFill>
          <a:blip r:embed="rId3"/>
          <a:stretch>
            <a:fillRect/>
          </a:stretch>
        </p:blipFill>
        <p:spPr>
          <a:xfrm>
            <a:off x="0" y="1449680"/>
            <a:ext cx="4467495" cy="2743199"/>
          </a:xfrm>
          <a:prstGeom prst="rect">
            <a:avLst/>
          </a:prstGeom>
        </p:spPr>
      </p:pic>
      <p:sp>
        <p:nvSpPr>
          <p:cNvPr id="2" name="Title 1"/>
          <p:cNvSpPr>
            <a:spLocks noGrp="1"/>
          </p:cNvSpPr>
          <p:nvPr>
            <p:ph type="title" idx="4294967295"/>
          </p:nvPr>
        </p:nvSpPr>
        <p:spPr>
          <a:xfrm>
            <a:off x="457200" y="623888"/>
            <a:ext cx="8229600" cy="1143000"/>
          </a:xfrm>
          <a:prstGeom prst="rect">
            <a:avLst/>
          </a:prstGeom>
        </p:spPr>
        <p:txBody>
          <a:bodyPr/>
          <a:lstStyle/>
          <a:p>
            <a:pPr algn="l"/>
            <a:r>
              <a:rPr lang="en-US" b="1" dirty="0" smtClean="0">
                <a:solidFill>
                  <a:schemeClr val="bg1"/>
                </a:solidFill>
                <a:latin typeface="Open Sans"/>
                <a:cs typeface="Open Sans"/>
              </a:rPr>
              <a:t>Thank you</a:t>
            </a:r>
            <a:r>
              <a:rPr lang="en-US" dirty="0" smtClean="0">
                <a:solidFill>
                  <a:schemeClr val="bg1"/>
                </a:solidFill>
                <a:latin typeface="Open Sans"/>
                <a:cs typeface="Open Sans"/>
              </a:rPr>
              <a:t>!</a:t>
            </a:r>
            <a:endParaRPr lang="en-US" dirty="0">
              <a:solidFill>
                <a:schemeClr val="bg1"/>
              </a:solidFill>
              <a:latin typeface="Open Sans"/>
              <a:cs typeface="Open Sans"/>
            </a:endParaRPr>
          </a:p>
        </p:txBody>
      </p:sp>
      <p:sp>
        <p:nvSpPr>
          <p:cNvPr id="3" name="Title 1"/>
          <p:cNvSpPr txBox="1">
            <a:spLocks/>
          </p:cNvSpPr>
          <p:nvPr/>
        </p:nvSpPr>
        <p:spPr>
          <a:xfrm>
            <a:off x="5736772" y="5796998"/>
            <a:ext cx="3189514"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smtClean="0">
                <a:solidFill>
                  <a:schemeClr val="bg1"/>
                </a:solidFill>
                <a:latin typeface="Open Sans"/>
                <a:cs typeface="Open Sans"/>
              </a:rPr>
              <a:t>www.eifl.net</a:t>
            </a:r>
          </a:p>
          <a:p>
            <a:pPr algn="l"/>
            <a:r>
              <a:rPr lang="en-US" sz="1600" dirty="0" smtClean="0">
                <a:solidFill>
                  <a:schemeClr val="bg1"/>
                </a:solidFill>
                <a:latin typeface="Open Sans"/>
                <a:cs typeface="Open Sans"/>
              </a:rPr>
              <a:t>www.facebook.com/eIFL.net</a:t>
            </a:r>
            <a:r>
              <a:rPr lang="en-US" sz="1600" dirty="0">
                <a:solidFill>
                  <a:schemeClr val="bg1"/>
                </a:solidFill>
                <a:latin typeface="Open Sans"/>
                <a:cs typeface="Open Sans"/>
              </a:rPr>
              <a:t>/</a:t>
            </a:r>
            <a:endParaRPr lang="en-US" sz="1600" dirty="0" smtClean="0">
              <a:solidFill>
                <a:schemeClr val="bg1"/>
              </a:solidFill>
              <a:latin typeface="Open Sans"/>
              <a:cs typeface="Open Sans"/>
            </a:endParaRPr>
          </a:p>
          <a:p>
            <a:pPr algn="l"/>
            <a:r>
              <a:rPr lang="en-US" sz="1600" dirty="0" smtClean="0">
                <a:solidFill>
                  <a:schemeClr val="bg1"/>
                </a:solidFill>
                <a:latin typeface="Open Sans"/>
                <a:cs typeface="Open Sans"/>
              </a:rPr>
              <a:t>@</a:t>
            </a:r>
            <a:r>
              <a:rPr lang="en-US" sz="1600" dirty="0" err="1" smtClean="0">
                <a:solidFill>
                  <a:schemeClr val="bg1"/>
                </a:solidFill>
                <a:latin typeface="Open Sans"/>
                <a:cs typeface="Open Sans"/>
              </a:rPr>
              <a:t>EIFLnet</a:t>
            </a:r>
            <a:r>
              <a:rPr lang="en-US" sz="1600" dirty="0" smtClean="0">
                <a:solidFill>
                  <a:schemeClr val="bg1"/>
                </a:solidFill>
                <a:latin typeface="Open Sans"/>
                <a:cs typeface="Open Sans"/>
              </a:rPr>
              <a:t> </a:t>
            </a:r>
            <a:endParaRPr lang="en-US" sz="1600" dirty="0">
              <a:solidFill>
                <a:schemeClr val="bg1"/>
              </a:solidFill>
              <a:latin typeface="Open Sans"/>
              <a:cs typeface="Open Sans"/>
            </a:endParaRPr>
          </a:p>
        </p:txBody>
      </p:sp>
      <p:pic>
        <p:nvPicPr>
          <p:cNvPr id="4" name="Paveikslėlis 3"/>
          <p:cNvPicPr>
            <a:picLocks noChangeAspect="1"/>
          </p:cNvPicPr>
          <p:nvPr/>
        </p:nvPicPr>
        <p:blipFill>
          <a:blip r:embed="rId4"/>
          <a:stretch>
            <a:fillRect/>
          </a:stretch>
        </p:blipFill>
        <p:spPr>
          <a:xfrm>
            <a:off x="3148483" y="3155171"/>
            <a:ext cx="3687746" cy="2265915"/>
          </a:xfrm>
          <a:prstGeom prst="rect">
            <a:avLst/>
          </a:prstGeom>
        </p:spPr>
      </p:pic>
    </p:spTree>
    <p:extLst>
      <p:ext uri="{BB962C8B-B14F-4D97-AF65-F5344CB8AC3E}">
        <p14:creationId xmlns:p14="http://schemas.microsoft.com/office/powerpoint/2010/main" val="40418174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11501" y="674339"/>
            <a:ext cx="5522136" cy="1007409"/>
          </a:xfrm>
        </p:spPr>
        <p:txBody>
          <a:bodyPr>
            <a:noAutofit/>
          </a:bodyPr>
          <a:lstStyle/>
          <a:p>
            <a:r>
              <a:rPr lang="lt-LT" sz="3200" b="1" dirty="0" smtClean="0"/>
              <a:t>EIFL-PLIP base </a:t>
            </a:r>
            <a:r>
              <a:rPr lang="lt-LT" sz="3200" b="1" dirty="0" err="1" smtClean="0"/>
              <a:t>of</a:t>
            </a:r>
            <a:r>
              <a:rPr lang="lt-LT" sz="3200" b="1" dirty="0" smtClean="0"/>
              <a:t> </a:t>
            </a:r>
            <a:r>
              <a:rPr lang="lt-LT" sz="3200" b="1" dirty="0" err="1" smtClean="0"/>
              <a:t>evidence</a:t>
            </a:r>
            <a:r>
              <a:rPr lang="lt-LT" sz="3200" b="1" dirty="0" smtClean="0"/>
              <a:t> </a:t>
            </a:r>
            <a:endParaRPr lang="en-US" sz="3200" b="1" dirty="0"/>
          </a:p>
        </p:txBody>
      </p:sp>
      <p:sp>
        <p:nvSpPr>
          <p:cNvPr id="8" name="Content Placeholder 2"/>
          <p:cNvSpPr>
            <a:spLocks noGrp="1"/>
          </p:cNvSpPr>
          <p:nvPr>
            <p:ph idx="1"/>
          </p:nvPr>
        </p:nvSpPr>
        <p:spPr>
          <a:xfrm>
            <a:off x="599860" y="2017969"/>
            <a:ext cx="8446168" cy="4595979"/>
          </a:xfrm>
        </p:spPr>
        <p:txBody>
          <a:bodyPr>
            <a:noAutofit/>
          </a:bodyPr>
          <a:lstStyle/>
          <a:p>
            <a:r>
              <a:rPr lang="lt-LT" sz="2400" b="1" dirty="0" err="1" smtClean="0"/>
              <a:t>Case</a:t>
            </a:r>
            <a:r>
              <a:rPr lang="lt-LT" sz="2400" b="1" dirty="0" smtClean="0"/>
              <a:t> </a:t>
            </a:r>
            <a:r>
              <a:rPr lang="lt-LT" sz="2400" b="1" dirty="0" err="1" smtClean="0"/>
              <a:t>studies</a:t>
            </a:r>
            <a:r>
              <a:rPr lang="lt-LT" sz="2400" b="1" dirty="0" smtClean="0"/>
              <a:t> </a:t>
            </a:r>
            <a:r>
              <a:rPr lang="lt-LT" sz="2400" dirty="0" err="1" smtClean="0"/>
              <a:t>of</a:t>
            </a:r>
            <a:r>
              <a:rPr lang="lt-LT" sz="2400" b="1" dirty="0" smtClean="0"/>
              <a:t> </a:t>
            </a:r>
            <a:r>
              <a:rPr lang="lt-LT" sz="2400" dirty="0" err="1" smtClean="0"/>
              <a:t>new</a:t>
            </a:r>
            <a:r>
              <a:rPr lang="lt-LT" sz="2400" dirty="0" smtClean="0"/>
              <a:t> </a:t>
            </a:r>
            <a:r>
              <a:rPr lang="lt-LT" sz="2400" dirty="0" err="1" smtClean="0"/>
              <a:t>technlogy</a:t>
            </a:r>
            <a:r>
              <a:rPr lang="lt-LT" sz="2400" dirty="0" smtClean="0"/>
              <a:t> </a:t>
            </a:r>
            <a:r>
              <a:rPr lang="lt-LT" sz="2400" dirty="0" err="1" smtClean="0"/>
              <a:t>based</a:t>
            </a:r>
            <a:r>
              <a:rPr lang="lt-LT" sz="2400" dirty="0" smtClean="0"/>
              <a:t> </a:t>
            </a:r>
            <a:r>
              <a:rPr lang="lt-LT" sz="2400" dirty="0" err="1" smtClean="0"/>
              <a:t>services</a:t>
            </a:r>
            <a:r>
              <a:rPr lang="lt-LT" sz="2400" dirty="0" smtClean="0"/>
              <a:t> </a:t>
            </a:r>
          </a:p>
          <a:p>
            <a:r>
              <a:rPr lang="lt-LT" sz="2400" b="1" dirty="0" err="1" smtClean="0"/>
              <a:t>Awarded</a:t>
            </a:r>
            <a:r>
              <a:rPr lang="lt-LT" sz="2400" b="1" dirty="0" smtClean="0"/>
              <a:t> </a:t>
            </a:r>
            <a:r>
              <a:rPr lang="lt-LT" sz="2400" b="1" dirty="0" err="1" smtClean="0"/>
              <a:t>innovative</a:t>
            </a:r>
            <a:r>
              <a:rPr lang="lt-LT" sz="2400" b="1" dirty="0" smtClean="0"/>
              <a:t> </a:t>
            </a:r>
            <a:r>
              <a:rPr lang="lt-LT" sz="2400" b="1" dirty="0" err="1" smtClean="0"/>
              <a:t>services</a:t>
            </a:r>
            <a:r>
              <a:rPr lang="lt-LT" sz="2400" b="1" dirty="0" smtClean="0"/>
              <a:t> </a:t>
            </a:r>
            <a:r>
              <a:rPr lang="lt-LT" sz="2400" dirty="0" err="1" smtClean="0"/>
              <a:t>from</a:t>
            </a:r>
            <a:r>
              <a:rPr lang="lt-LT" sz="2400" dirty="0" smtClean="0"/>
              <a:t> </a:t>
            </a:r>
            <a:r>
              <a:rPr lang="lt-LT" sz="2400" dirty="0" err="1" smtClean="0"/>
              <a:t>Africa</a:t>
            </a:r>
            <a:r>
              <a:rPr lang="lt-LT" sz="2400" dirty="0" smtClean="0"/>
              <a:t>, Asia, </a:t>
            </a:r>
            <a:r>
              <a:rPr lang="lt-LT" sz="2400" dirty="0" err="1" smtClean="0"/>
              <a:t>Europe</a:t>
            </a:r>
            <a:r>
              <a:rPr lang="lt-LT" sz="2400" dirty="0" smtClean="0"/>
              <a:t>, </a:t>
            </a:r>
            <a:r>
              <a:rPr lang="lt-LT" sz="2400" dirty="0" err="1" smtClean="0"/>
              <a:t>Latin</a:t>
            </a:r>
            <a:r>
              <a:rPr lang="lt-LT" sz="2400" dirty="0" smtClean="0"/>
              <a:t> America </a:t>
            </a:r>
          </a:p>
          <a:p>
            <a:r>
              <a:rPr lang="lt-LT" sz="2400" b="1" dirty="0" err="1" smtClean="0"/>
              <a:t>Research</a:t>
            </a:r>
            <a:r>
              <a:rPr lang="lt-LT" sz="2400" b="1" dirty="0" smtClean="0"/>
              <a:t> </a:t>
            </a:r>
            <a:r>
              <a:rPr lang="lt-LT" sz="2400" dirty="0" err="1" smtClean="0"/>
              <a:t>on</a:t>
            </a:r>
            <a:r>
              <a:rPr lang="lt-LT" sz="2400" dirty="0" smtClean="0"/>
              <a:t> </a:t>
            </a:r>
            <a:r>
              <a:rPr lang="lt-LT" sz="2400" dirty="0" err="1" smtClean="0"/>
              <a:t>public</a:t>
            </a:r>
            <a:r>
              <a:rPr lang="lt-LT" sz="2400" dirty="0" smtClean="0"/>
              <a:t> </a:t>
            </a:r>
            <a:r>
              <a:rPr lang="lt-LT" sz="2400" dirty="0" err="1" smtClean="0"/>
              <a:t>library</a:t>
            </a:r>
            <a:r>
              <a:rPr lang="lt-LT" sz="2400" dirty="0" smtClean="0"/>
              <a:t> </a:t>
            </a:r>
            <a:r>
              <a:rPr lang="lt-LT" sz="2400" dirty="0" err="1" smtClean="0"/>
              <a:t>perceptions</a:t>
            </a:r>
            <a:r>
              <a:rPr lang="lt-LT" sz="2400" dirty="0" smtClean="0"/>
              <a:t> and </a:t>
            </a:r>
            <a:r>
              <a:rPr lang="lt-LT" sz="2400" dirty="0" err="1" smtClean="0"/>
              <a:t>innovation</a:t>
            </a:r>
            <a:endParaRPr lang="lt-LT" sz="2400" dirty="0" smtClean="0"/>
          </a:p>
          <a:p>
            <a:r>
              <a:rPr lang="lt-LT" sz="2400" b="1" dirty="0" err="1" smtClean="0"/>
              <a:t>Advocacy</a:t>
            </a:r>
            <a:r>
              <a:rPr lang="lt-LT" sz="2400" b="1" dirty="0" smtClean="0"/>
              <a:t> </a:t>
            </a:r>
            <a:r>
              <a:rPr lang="lt-LT" sz="2400" dirty="0" smtClean="0"/>
              <a:t>for </a:t>
            </a:r>
            <a:r>
              <a:rPr lang="lt-LT" sz="2400" dirty="0" err="1" smtClean="0"/>
              <a:t>public</a:t>
            </a:r>
            <a:r>
              <a:rPr lang="lt-LT" sz="2400" dirty="0" smtClean="0"/>
              <a:t> </a:t>
            </a:r>
            <a:r>
              <a:rPr lang="lt-LT" sz="2400" dirty="0" err="1" smtClean="0"/>
              <a:t>access</a:t>
            </a:r>
            <a:r>
              <a:rPr lang="lt-LT" sz="2400" dirty="0" smtClean="0"/>
              <a:t> </a:t>
            </a:r>
            <a:r>
              <a:rPr lang="lt-LT" sz="2400" dirty="0" err="1" smtClean="0"/>
              <a:t>internet</a:t>
            </a:r>
            <a:r>
              <a:rPr lang="lt-LT" sz="2400" dirty="0" smtClean="0"/>
              <a:t> and </a:t>
            </a:r>
            <a:r>
              <a:rPr lang="lt-LT" sz="2400" dirty="0" err="1" smtClean="0"/>
              <a:t>new</a:t>
            </a:r>
            <a:r>
              <a:rPr lang="lt-LT" sz="2400" dirty="0" smtClean="0"/>
              <a:t> </a:t>
            </a:r>
            <a:r>
              <a:rPr lang="lt-LT" sz="2400" dirty="0" err="1" smtClean="0"/>
              <a:t>services</a:t>
            </a:r>
            <a:r>
              <a:rPr lang="lt-LT" sz="2400" dirty="0" smtClean="0"/>
              <a:t> </a:t>
            </a:r>
          </a:p>
          <a:p>
            <a:r>
              <a:rPr lang="lt-LT" sz="2400" b="1" dirty="0" err="1" smtClean="0"/>
              <a:t>Capacity</a:t>
            </a:r>
            <a:r>
              <a:rPr lang="lt-LT" sz="2400" b="1" dirty="0" smtClean="0"/>
              <a:t> </a:t>
            </a:r>
            <a:r>
              <a:rPr lang="lt-LT" sz="2400" b="1" dirty="0" err="1" smtClean="0"/>
              <a:t>building</a:t>
            </a:r>
            <a:r>
              <a:rPr lang="lt-LT" sz="2400" dirty="0" smtClean="0"/>
              <a:t> </a:t>
            </a:r>
            <a:r>
              <a:rPr lang="lt-LT" sz="2400" dirty="0"/>
              <a:t>for </a:t>
            </a:r>
            <a:r>
              <a:rPr lang="lt-LT" sz="2400" dirty="0" err="1"/>
              <a:t>public</a:t>
            </a:r>
            <a:r>
              <a:rPr lang="lt-LT" sz="2400" dirty="0"/>
              <a:t> </a:t>
            </a:r>
            <a:r>
              <a:rPr lang="lt-LT" sz="2400" dirty="0" err="1" smtClean="0"/>
              <a:t>librarians</a:t>
            </a:r>
            <a:r>
              <a:rPr lang="lt-LT" sz="2400" dirty="0" smtClean="0"/>
              <a:t> to </a:t>
            </a:r>
            <a:r>
              <a:rPr lang="lt-LT" sz="2400" dirty="0" err="1" smtClean="0"/>
              <a:t>start</a:t>
            </a:r>
            <a:r>
              <a:rPr lang="lt-LT" sz="2400" dirty="0" smtClean="0"/>
              <a:t> </a:t>
            </a:r>
            <a:r>
              <a:rPr lang="lt-LT" sz="2400" dirty="0" err="1" smtClean="0"/>
              <a:t>new</a:t>
            </a:r>
            <a:r>
              <a:rPr lang="lt-LT" sz="2400" dirty="0" smtClean="0"/>
              <a:t> </a:t>
            </a:r>
            <a:r>
              <a:rPr lang="lt-LT" sz="2400" dirty="0" err="1" smtClean="0"/>
              <a:t>services</a:t>
            </a:r>
            <a:r>
              <a:rPr lang="lt-LT" sz="2400" dirty="0" smtClean="0"/>
              <a:t> </a:t>
            </a:r>
            <a:endParaRPr lang="en-US" sz="2400" dirty="0"/>
          </a:p>
        </p:txBody>
      </p:sp>
      <p:sp>
        <p:nvSpPr>
          <p:cNvPr id="4" name="Content Placeholder 3"/>
          <p:cNvSpPr>
            <a:spLocks noGrp="1"/>
          </p:cNvSpPr>
          <p:nvPr>
            <p:ph idx="13"/>
          </p:nvPr>
        </p:nvSpPr>
        <p:spPr>
          <a:xfrm>
            <a:off x="234951" y="319488"/>
            <a:ext cx="2876550" cy="488017"/>
          </a:xfrm>
        </p:spPr>
        <p:txBody>
          <a:bodyPr>
            <a:normAutofit/>
          </a:bodyPr>
          <a:lstStyle/>
          <a:p>
            <a:r>
              <a:rPr lang="lt-LT" dirty="0" smtClean="0"/>
              <a:t>EIFL-PLIP </a:t>
            </a:r>
            <a:r>
              <a:rPr lang="en-US" dirty="0" smtClean="0"/>
              <a:t>|</a:t>
            </a:r>
            <a:endParaRPr lang="en-US" dirty="0"/>
          </a:p>
        </p:txBody>
      </p:sp>
      <p:sp>
        <p:nvSpPr>
          <p:cNvPr id="5" name="Content Placeholder 4"/>
          <p:cNvSpPr>
            <a:spLocks noGrp="1"/>
          </p:cNvSpPr>
          <p:nvPr>
            <p:ph idx="14"/>
          </p:nvPr>
        </p:nvSpPr>
        <p:spPr>
          <a:xfrm>
            <a:off x="1508932" y="343466"/>
            <a:ext cx="3314012" cy="464039"/>
          </a:xfrm>
        </p:spPr>
        <p:txBody>
          <a:bodyPr>
            <a:normAutofit/>
          </a:bodyPr>
          <a:lstStyle/>
          <a:p>
            <a:r>
              <a:rPr lang="en-US" dirty="0" smtClean="0"/>
              <a:t>www.eifl.net</a:t>
            </a:r>
            <a:endParaRPr lang="en-US" dirty="0"/>
          </a:p>
        </p:txBody>
      </p:sp>
    </p:spTree>
    <p:extLst>
      <p:ext uri="{BB962C8B-B14F-4D97-AF65-F5344CB8AC3E}">
        <p14:creationId xmlns:p14="http://schemas.microsoft.com/office/powerpoint/2010/main" val="5000840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39716" y="964392"/>
            <a:ext cx="7784520" cy="1096914"/>
          </a:xfrm>
        </p:spPr>
        <p:txBody>
          <a:bodyPr>
            <a:noAutofit/>
          </a:bodyPr>
          <a:lstStyle/>
          <a:p>
            <a:r>
              <a:rPr lang="lt-LT" sz="3200" b="1" dirty="0"/>
              <a:t>EIFL-PLIP </a:t>
            </a:r>
            <a:r>
              <a:rPr lang="lt-LT" sz="3200" b="1" dirty="0" err="1"/>
              <a:t>supported</a:t>
            </a:r>
            <a:r>
              <a:rPr lang="lt-LT" sz="3200" b="1" dirty="0"/>
              <a:t> </a:t>
            </a:r>
            <a:r>
              <a:rPr lang="lt-LT" sz="3200" b="1" dirty="0" err="1"/>
              <a:t>services</a:t>
            </a:r>
            <a:r>
              <a:rPr lang="lt-LT" sz="3200" b="1" dirty="0"/>
              <a:t> </a:t>
            </a:r>
            <a:r>
              <a:rPr lang="lt-LT" sz="3200" b="1" dirty="0" err="1"/>
              <a:t>in</a:t>
            </a:r>
            <a:r>
              <a:rPr lang="lt-LT" sz="3200" b="1" dirty="0"/>
              <a:t> </a:t>
            </a:r>
            <a:r>
              <a:rPr lang="lt-LT" sz="3200" b="1" dirty="0" err="1"/>
              <a:t>Africa</a:t>
            </a:r>
            <a:endParaRPr lang="en-US" sz="3200" b="1" dirty="0"/>
          </a:p>
        </p:txBody>
      </p:sp>
      <p:sp>
        <p:nvSpPr>
          <p:cNvPr id="4" name="Content Placeholder 3"/>
          <p:cNvSpPr>
            <a:spLocks noGrp="1"/>
          </p:cNvSpPr>
          <p:nvPr>
            <p:ph idx="13"/>
          </p:nvPr>
        </p:nvSpPr>
        <p:spPr>
          <a:xfrm>
            <a:off x="234951" y="347509"/>
            <a:ext cx="2876550" cy="488017"/>
          </a:xfrm>
        </p:spPr>
        <p:txBody>
          <a:bodyPr>
            <a:normAutofit/>
          </a:bodyPr>
          <a:lstStyle/>
          <a:p>
            <a:r>
              <a:rPr lang="lt-LT" dirty="0" smtClean="0"/>
              <a:t>EIFL-PLIP </a:t>
            </a:r>
            <a:r>
              <a:rPr lang="en-US" dirty="0" smtClean="0"/>
              <a:t>|</a:t>
            </a:r>
            <a:endParaRPr lang="en-US" dirty="0"/>
          </a:p>
        </p:txBody>
      </p:sp>
      <p:sp>
        <p:nvSpPr>
          <p:cNvPr id="5" name="Content Placeholder 4"/>
          <p:cNvSpPr>
            <a:spLocks noGrp="1"/>
          </p:cNvSpPr>
          <p:nvPr>
            <p:ph idx="14"/>
          </p:nvPr>
        </p:nvSpPr>
        <p:spPr>
          <a:xfrm>
            <a:off x="1569819" y="343466"/>
            <a:ext cx="3314012" cy="464039"/>
          </a:xfrm>
        </p:spPr>
        <p:txBody>
          <a:bodyPr>
            <a:normAutofit/>
          </a:bodyPr>
          <a:lstStyle/>
          <a:p>
            <a:r>
              <a:rPr lang="en-US" dirty="0" smtClean="0"/>
              <a:t>@</a:t>
            </a:r>
            <a:r>
              <a:rPr lang="en-US" dirty="0" err="1" smtClean="0"/>
              <a:t>EIFLnet</a:t>
            </a:r>
            <a:endParaRPr lang="en-US" dirty="0"/>
          </a:p>
        </p:txBody>
      </p:sp>
      <p:pic>
        <p:nvPicPr>
          <p:cNvPr id="3" name="E5TIlW70Tmk"/>
          <p:cNvPicPr>
            <a:picLocks noGrp="1" noRot="1" noChangeAspect="1"/>
          </p:cNvPicPr>
          <p:nvPr>
            <p:ph idx="1"/>
            <a:quickTimeFile r:link="rId1"/>
          </p:nvPr>
        </p:nvPicPr>
        <p:blipFill>
          <a:blip r:embed="rId4"/>
          <a:stretch>
            <a:fillRect/>
          </a:stretch>
        </p:blipFill>
        <p:spPr>
          <a:xfrm>
            <a:off x="182798" y="2144486"/>
            <a:ext cx="4614793" cy="2595821"/>
          </a:xfrm>
          <a:prstGeom prst="rect">
            <a:avLst/>
          </a:prstGeom>
        </p:spPr>
      </p:pic>
      <p:sp>
        <p:nvSpPr>
          <p:cNvPr id="6" name="Stačiakampis 5"/>
          <p:cNvSpPr/>
          <p:nvPr/>
        </p:nvSpPr>
        <p:spPr>
          <a:xfrm>
            <a:off x="4931976" y="2144486"/>
            <a:ext cx="4212024" cy="3785652"/>
          </a:xfrm>
          <a:prstGeom prst="rect">
            <a:avLst/>
          </a:prstGeom>
        </p:spPr>
        <p:txBody>
          <a:bodyPr wrap="square">
            <a:spAutoFit/>
          </a:bodyPr>
          <a:lstStyle/>
          <a:p>
            <a:pPr marL="342900" indent="-342900">
              <a:buFont typeface="Arial" panose="020B0604020202020204" pitchFamily="34" charset="0"/>
              <a:buChar char="•"/>
            </a:pPr>
            <a:r>
              <a:rPr lang="lt-LT" sz="2000" dirty="0" err="1" smtClean="0">
                <a:solidFill>
                  <a:schemeClr val="accent3"/>
                </a:solidFill>
                <a:latin typeface="Open Sans"/>
                <a:cs typeface="Open Sans"/>
              </a:rPr>
              <a:t>Through</a:t>
            </a:r>
            <a:r>
              <a:rPr lang="lt-LT" sz="2000" dirty="0" smtClean="0">
                <a:solidFill>
                  <a:schemeClr val="accent3"/>
                </a:solidFill>
                <a:latin typeface="Open Sans"/>
                <a:cs typeface="Open Sans"/>
              </a:rPr>
              <a:t> </a:t>
            </a:r>
            <a:r>
              <a:rPr lang="lt-LT" sz="2000" dirty="0" err="1">
                <a:solidFill>
                  <a:schemeClr val="accent3"/>
                </a:solidFill>
                <a:latin typeface="Open Sans"/>
                <a:cs typeface="Open Sans"/>
              </a:rPr>
              <a:t>grants</a:t>
            </a:r>
            <a:r>
              <a:rPr lang="lt-LT" sz="2000" dirty="0">
                <a:solidFill>
                  <a:schemeClr val="accent3"/>
                </a:solidFill>
                <a:latin typeface="Open Sans"/>
                <a:cs typeface="Open Sans"/>
              </a:rPr>
              <a:t>, </a:t>
            </a:r>
            <a:r>
              <a:rPr lang="en-US" sz="2000" dirty="0">
                <a:solidFill>
                  <a:schemeClr val="accent3"/>
                </a:solidFill>
                <a:latin typeface="Open Sans"/>
                <a:cs typeface="Open Sans"/>
              </a:rPr>
              <a:t>EIFL-PLIP has supported</a:t>
            </a:r>
            <a:r>
              <a:rPr lang="lt-LT" sz="2000" dirty="0">
                <a:solidFill>
                  <a:schemeClr val="accent3"/>
                </a:solidFill>
                <a:latin typeface="Open Sans"/>
                <a:cs typeface="Open Sans"/>
              </a:rPr>
              <a:t> </a:t>
            </a:r>
            <a:r>
              <a:rPr lang="en-US" sz="2000" dirty="0" smtClean="0">
                <a:solidFill>
                  <a:schemeClr val="accent3"/>
                </a:solidFill>
                <a:latin typeface="Open Sans"/>
                <a:cs typeface="Open Sans"/>
              </a:rPr>
              <a:t>pilots of </a:t>
            </a:r>
            <a:r>
              <a:rPr lang="en-US" sz="2000" dirty="0">
                <a:solidFill>
                  <a:schemeClr val="accent3"/>
                </a:solidFill>
                <a:latin typeface="Open Sans"/>
                <a:cs typeface="Open Sans"/>
              </a:rPr>
              <a:t>21 new services in eight African countries</a:t>
            </a:r>
            <a:endParaRPr lang="lt-LT" sz="2000" dirty="0">
              <a:solidFill>
                <a:schemeClr val="accent3"/>
              </a:solidFill>
              <a:latin typeface="Open Sans"/>
              <a:cs typeface="Open Sans"/>
            </a:endParaRPr>
          </a:p>
          <a:p>
            <a:pPr marL="342900" indent="-342900">
              <a:buFont typeface="Arial" panose="020B0604020202020204" pitchFamily="34" charset="0"/>
              <a:buChar char="•"/>
            </a:pPr>
            <a:endParaRPr lang="en-US" sz="2000" dirty="0" smtClean="0">
              <a:solidFill>
                <a:schemeClr val="accent3"/>
              </a:solidFill>
              <a:latin typeface="Open Sans"/>
              <a:cs typeface="Open Sans"/>
            </a:endParaRPr>
          </a:p>
          <a:p>
            <a:pPr marL="342900" indent="-342900">
              <a:buFont typeface="Arial" panose="020B0604020202020204" pitchFamily="34" charset="0"/>
              <a:buChar char="•"/>
            </a:pPr>
            <a:r>
              <a:rPr lang="en-US" sz="2000" dirty="0" smtClean="0">
                <a:solidFill>
                  <a:schemeClr val="accent3"/>
                </a:solidFill>
                <a:latin typeface="Open Sans"/>
                <a:cs typeface="Open Sans"/>
              </a:rPr>
              <a:t>See </a:t>
            </a:r>
            <a:r>
              <a:rPr lang="lt-LT" sz="2000" dirty="0" err="1" smtClean="0">
                <a:solidFill>
                  <a:schemeClr val="accent3"/>
                </a:solidFill>
                <a:latin typeface="Open Sans"/>
                <a:cs typeface="Open Sans"/>
              </a:rPr>
              <a:t>video</a:t>
            </a:r>
            <a:r>
              <a:rPr lang="lt-LT" sz="2000" dirty="0" smtClean="0">
                <a:solidFill>
                  <a:schemeClr val="accent3"/>
                </a:solidFill>
                <a:latin typeface="Open Sans"/>
                <a:cs typeface="Open Sans"/>
              </a:rPr>
              <a:t> </a:t>
            </a:r>
            <a:r>
              <a:rPr lang="lt-LT" sz="2000" dirty="0" err="1" smtClean="0">
                <a:solidFill>
                  <a:schemeClr val="accent3"/>
                </a:solidFill>
                <a:latin typeface="Open Sans"/>
                <a:cs typeface="Open Sans"/>
              </a:rPr>
              <a:t>example</a:t>
            </a:r>
            <a:r>
              <a:rPr lang="lt-LT" sz="2000" dirty="0" smtClean="0">
                <a:solidFill>
                  <a:schemeClr val="accent3"/>
                </a:solidFill>
                <a:latin typeface="Open Sans"/>
                <a:cs typeface="Open Sans"/>
              </a:rPr>
              <a:t> </a:t>
            </a:r>
            <a:r>
              <a:rPr lang="en-US" sz="2000" dirty="0" smtClean="0">
                <a:solidFill>
                  <a:schemeClr val="accent3"/>
                </a:solidFill>
                <a:latin typeface="Open Sans"/>
                <a:cs typeface="Open Sans"/>
              </a:rPr>
              <a:t>– </a:t>
            </a:r>
            <a:r>
              <a:rPr lang="lt-LT" sz="2000" dirty="0" err="1" smtClean="0">
                <a:solidFill>
                  <a:schemeClr val="accent3"/>
                </a:solidFill>
                <a:latin typeface="Open Sans"/>
                <a:cs typeface="Open Sans"/>
              </a:rPr>
              <a:t>project</a:t>
            </a:r>
            <a:r>
              <a:rPr lang="en-US" sz="2000" dirty="0" smtClean="0">
                <a:solidFill>
                  <a:schemeClr val="accent3"/>
                </a:solidFill>
                <a:latin typeface="Open Sans"/>
                <a:cs typeface="Open Sans"/>
              </a:rPr>
              <a:t> ‘</a:t>
            </a:r>
            <a:r>
              <a:rPr lang="lt-LT" sz="2000" dirty="0" err="1" smtClean="0">
                <a:solidFill>
                  <a:schemeClr val="accent3"/>
                </a:solidFill>
                <a:latin typeface="Open Sans"/>
                <a:cs typeface="Open Sans"/>
              </a:rPr>
              <a:t>Connect</a:t>
            </a:r>
            <a:r>
              <a:rPr lang="lt-LT" sz="2000" dirty="0" smtClean="0">
                <a:solidFill>
                  <a:schemeClr val="accent3"/>
                </a:solidFill>
                <a:latin typeface="Open Sans"/>
                <a:cs typeface="Open Sans"/>
              </a:rPr>
              <a:t> Uganda</a:t>
            </a:r>
            <a:r>
              <a:rPr lang="en-US" sz="2000" dirty="0" smtClean="0">
                <a:solidFill>
                  <a:schemeClr val="accent3"/>
                </a:solidFill>
                <a:latin typeface="Open Sans"/>
                <a:cs typeface="Open Sans"/>
              </a:rPr>
              <a:t>’</a:t>
            </a:r>
            <a:r>
              <a:rPr lang="lt-LT" sz="2000" dirty="0" smtClean="0">
                <a:solidFill>
                  <a:schemeClr val="accent3"/>
                </a:solidFill>
                <a:latin typeface="Open Sans"/>
                <a:cs typeface="Open Sans"/>
              </a:rPr>
              <a:t> </a:t>
            </a:r>
            <a:r>
              <a:rPr lang="lt-LT" sz="2000" dirty="0" err="1" smtClean="0">
                <a:solidFill>
                  <a:schemeClr val="accent3"/>
                </a:solidFill>
                <a:latin typeface="Open Sans"/>
                <a:cs typeface="Open Sans"/>
              </a:rPr>
              <a:t>by</a:t>
            </a:r>
            <a:r>
              <a:rPr lang="lt-LT" sz="2000" dirty="0" smtClean="0">
                <a:solidFill>
                  <a:schemeClr val="accent3"/>
                </a:solidFill>
                <a:latin typeface="Open Sans"/>
                <a:cs typeface="Open Sans"/>
              </a:rPr>
              <a:t> Maendeleo </a:t>
            </a:r>
            <a:r>
              <a:rPr lang="lt-LT" sz="2000" dirty="0" err="1" smtClean="0">
                <a:solidFill>
                  <a:schemeClr val="accent3"/>
                </a:solidFill>
                <a:latin typeface="Open Sans"/>
                <a:cs typeface="Open Sans"/>
              </a:rPr>
              <a:t>foundation</a:t>
            </a:r>
            <a:endParaRPr lang="en-US" sz="2000" dirty="0">
              <a:solidFill>
                <a:schemeClr val="accent3"/>
              </a:solidFill>
              <a:latin typeface="Open Sans"/>
              <a:cs typeface="Open Sans"/>
            </a:endParaRPr>
          </a:p>
          <a:p>
            <a:pPr marL="342900" indent="-342900">
              <a:buFont typeface="Arial" panose="020B0604020202020204" pitchFamily="34" charset="0"/>
              <a:buChar char="•"/>
            </a:pPr>
            <a:endParaRPr lang="en-US" sz="2000" dirty="0" smtClean="0">
              <a:solidFill>
                <a:schemeClr val="accent3"/>
              </a:solidFill>
              <a:latin typeface="Open Sans"/>
              <a:cs typeface="Open Sans"/>
            </a:endParaRPr>
          </a:p>
          <a:p>
            <a:pPr marL="342900" indent="-342900">
              <a:buFont typeface="Arial" panose="020B0604020202020204" pitchFamily="34" charset="0"/>
              <a:buChar char="•"/>
            </a:pPr>
            <a:r>
              <a:rPr lang="lt-LT" sz="2000" dirty="0" err="1" smtClean="0">
                <a:solidFill>
                  <a:schemeClr val="accent3"/>
                </a:solidFill>
                <a:latin typeface="Open Sans"/>
                <a:cs typeface="Open Sans"/>
              </a:rPr>
              <a:t>More</a:t>
            </a:r>
            <a:r>
              <a:rPr lang="lt-LT" sz="2000" dirty="0" smtClean="0">
                <a:solidFill>
                  <a:schemeClr val="accent3"/>
                </a:solidFill>
                <a:latin typeface="Open Sans"/>
                <a:cs typeface="Open Sans"/>
              </a:rPr>
              <a:t> </a:t>
            </a:r>
            <a:r>
              <a:rPr lang="en-US" sz="2000" dirty="0" smtClean="0">
                <a:solidFill>
                  <a:schemeClr val="accent3"/>
                </a:solidFill>
                <a:latin typeface="Open Sans"/>
                <a:cs typeface="Open Sans"/>
              </a:rPr>
              <a:t>case studies are online:</a:t>
            </a:r>
            <a:r>
              <a:rPr lang="lt-LT" sz="2000" dirty="0" smtClean="0">
                <a:solidFill>
                  <a:schemeClr val="accent3"/>
                </a:solidFill>
                <a:latin typeface="Open Sans"/>
                <a:cs typeface="Open Sans"/>
              </a:rPr>
              <a:t> </a:t>
            </a:r>
            <a:r>
              <a:rPr lang="en-US" sz="2000" dirty="0" smtClean="0">
                <a:solidFill>
                  <a:schemeClr val="accent3"/>
                </a:solidFill>
                <a:latin typeface="Open Sans"/>
                <a:cs typeface="Open Sans"/>
                <a:hlinkClick r:id="rId5"/>
              </a:rPr>
              <a:t>http</a:t>
            </a:r>
            <a:r>
              <a:rPr lang="en-US" sz="2000" dirty="0">
                <a:solidFill>
                  <a:schemeClr val="accent3"/>
                </a:solidFill>
                <a:latin typeface="Open Sans"/>
                <a:cs typeface="Open Sans"/>
                <a:hlinkClick r:id="rId5"/>
              </a:rPr>
              <a:t>://</a:t>
            </a:r>
            <a:r>
              <a:rPr lang="en-US" sz="2000" dirty="0" smtClean="0">
                <a:solidFill>
                  <a:schemeClr val="accent3"/>
                </a:solidFill>
                <a:latin typeface="Open Sans"/>
                <a:cs typeface="Open Sans"/>
                <a:hlinkClick r:id="rId5"/>
              </a:rPr>
              <a:t>bit.ly/25ym5HO</a:t>
            </a:r>
            <a:r>
              <a:rPr lang="en-US" sz="2000" dirty="0" smtClean="0">
                <a:solidFill>
                  <a:schemeClr val="accent3"/>
                </a:solidFill>
                <a:latin typeface="Open Sans"/>
                <a:cs typeface="Open Sans"/>
              </a:rPr>
              <a:t> </a:t>
            </a:r>
            <a:endParaRPr lang="lt-LT" sz="2000" dirty="0">
              <a:solidFill>
                <a:schemeClr val="accent3"/>
              </a:solidFill>
              <a:latin typeface="Open Sans"/>
              <a:cs typeface="Open Sans"/>
            </a:endParaRPr>
          </a:p>
          <a:p>
            <a:pPr marL="342900" indent="-342900">
              <a:buFont typeface="Arial" panose="020B0604020202020204" pitchFamily="34" charset="0"/>
              <a:buChar char="•"/>
            </a:pPr>
            <a:endParaRPr lang="lt-LT" sz="2000" dirty="0">
              <a:solidFill>
                <a:schemeClr val="accent3"/>
              </a:solidFill>
              <a:latin typeface="Open Sans"/>
              <a:cs typeface="Open Sans"/>
            </a:endParaRPr>
          </a:p>
        </p:txBody>
      </p:sp>
      <p:sp>
        <p:nvSpPr>
          <p:cNvPr id="9" name="Title 1"/>
          <p:cNvSpPr txBox="1">
            <a:spLocks/>
          </p:cNvSpPr>
          <p:nvPr/>
        </p:nvSpPr>
        <p:spPr>
          <a:xfrm>
            <a:off x="2405743" y="4804622"/>
            <a:ext cx="2391848" cy="39822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kern="1200">
                <a:solidFill>
                  <a:schemeClr val="accent3"/>
                </a:solidFill>
                <a:latin typeface="Open Sans"/>
                <a:ea typeface="+mj-ea"/>
                <a:cs typeface="Open Sans"/>
              </a:defRPr>
            </a:lvl1pPr>
          </a:lstStyle>
          <a:p>
            <a:r>
              <a:rPr lang="lt-LT" sz="1400" dirty="0" smtClean="0"/>
              <a:t> </a:t>
            </a:r>
            <a:r>
              <a:rPr lang="en-US" sz="1400" dirty="0">
                <a:solidFill>
                  <a:srgbClr val="595959"/>
                </a:solidFill>
              </a:rPr>
              <a:t>Video</a:t>
            </a:r>
            <a:r>
              <a:rPr lang="lt-LT" sz="1400" dirty="0">
                <a:solidFill>
                  <a:srgbClr val="595959"/>
                </a:solidFill>
              </a:rPr>
              <a:t>: </a:t>
            </a:r>
            <a:r>
              <a:rPr lang="en-US" sz="1400" dirty="0" smtClean="0">
                <a:solidFill>
                  <a:srgbClr val="595959"/>
                </a:solidFill>
              </a:rPr>
              <a:t>EIFL-PLIP, </a:t>
            </a:r>
            <a:r>
              <a:rPr lang="en-US" sz="1400" dirty="0">
                <a:solidFill>
                  <a:srgbClr val="595959"/>
                </a:solidFill>
              </a:rPr>
              <a:t>2014</a:t>
            </a:r>
          </a:p>
        </p:txBody>
      </p:sp>
    </p:spTree>
    <p:extLst>
      <p:ext uri="{BB962C8B-B14F-4D97-AF65-F5344CB8AC3E}">
        <p14:creationId xmlns:p14="http://schemas.microsoft.com/office/powerpoint/2010/main" val="417022891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057" y="1075950"/>
            <a:ext cx="6977743" cy="1044610"/>
          </a:xfrm>
        </p:spPr>
        <p:txBody>
          <a:bodyPr>
            <a:noAutofit/>
          </a:bodyPr>
          <a:lstStyle/>
          <a:p>
            <a:r>
              <a:rPr lang="lt-LT" sz="3200" dirty="0" smtClean="0">
                <a:solidFill>
                  <a:srgbClr val="595959"/>
                </a:solidFill>
              </a:rPr>
              <a:t>A </a:t>
            </a:r>
            <a:r>
              <a:rPr lang="lt-LT" sz="3200" dirty="0" err="1" smtClean="0">
                <a:solidFill>
                  <a:srgbClr val="595959"/>
                </a:solidFill>
              </a:rPr>
              <a:t>common</a:t>
            </a:r>
            <a:r>
              <a:rPr lang="lt-LT" sz="3200" dirty="0" smtClean="0">
                <a:solidFill>
                  <a:srgbClr val="595959"/>
                </a:solidFill>
              </a:rPr>
              <a:t> </a:t>
            </a:r>
            <a:r>
              <a:rPr lang="lt-LT" sz="3200" dirty="0" err="1" smtClean="0">
                <a:solidFill>
                  <a:srgbClr val="595959"/>
                </a:solidFill>
              </a:rPr>
              <a:t>pathway</a:t>
            </a:r>
            <a:r>
              <a:rPr lang="lt-LT" sz="3200" dirty="0" smtClean="0">
                <a:solidFill>
                  <a:srgbClr val="595959"/>
                </a:solidFill>
              </a:rPr>
              <a:t> </a:t>
            </a:r>
            <a:r>
              <a:rPr lang="lt-LT" sz="3200" dirty="0" err="1" smtClean="0">
                <a:solidFill>
                  <a:srgbClr val="595959"/>
                </a:solidFill>
              </a:rPr>
              <a:t>of</a:t>
            </a:r>
            <a:r>
              <a:rPr lang="lt-LT" sz="3200" dirty="0" smtClean="0">
                <a:solidFill>
                  <a:srgbClr val="595959"/>
                </a:solidFill>
              </a:rPr>
              <a:t> </a:t>
            </a:r>
            <a:r>
              <a:rPr lang="lt-LT" sz="3200" dirty="0" err="1" smtClean="0">
                <a:solidFill>
                  <a:srgbClr val="595959"/>
                </a:solidFill>
              </a:rPr>
              <a:t>new</a:t>
            </a:r>
            <a:r>
              <a:rPr lang="lt-LT" sz="3200" dirty="0" smtClean="0">
                <a:solidFill>
                  <a:srgbClr val="595959"/>
                </a:solidFill>
              </a:rPr>
              <a:t> </a:t>
            </a:r>
            <a:r>
              <a:rPr lang="lt-LT" sz="3200" dirty="0" err="1"/>
              <a:t>service</a:t>
            </a:r>
            <a:r>
              <a:rPr lang="lt-LT" sz="3200" dirty="0"/>
              <a:t> </a:t>
            </a:r>
            <a:r>
              <a:rPr lang="lt-LT" sz="3200" dirty="0" err="1"/>
              <a:t>development</a:t>
            </a:r>
            <a:r>
              <a:rPr lang="lt-LT" sz="3200" dirty="0"/>
              <a:t> </a:t>
            </a:r>
            <a:r>
              <a:rPr lang="lt-LT" sz="3200" dirty="0" err="1">
                <a:solidFill>
                  <a:srgbClr val="595959"/>
                </a:solidFill>
              </a:rPr>
              <a:t>in</a:t>
            </a:r>
            <a:r>
              <a:rPr lang="lt-LT" sz="3200" dirty="0">
                <a:solidFill>
                  <a:srgbClr val="595959"/>
                </a:solidFill>
              </a:rPr>
              <a:t> </a:t>
            </a:r>
            <a:r>
              <a:rPr lang="lt-LT" sz="3200" dirty="0" err="1" smtClean="0">
                <a:solidFill>
                  <a:srgbClr val="595959"/>
                </a:solidFill>
              </a:rPr>
              <a:t>libraries</a:t>
            </a:r>
            <a:endParaRPr lang="en-US" sz="3200" dirty="0">
              <a:solidFill>
                <a:srgbClr val="595959"/>
              </a:solidFill>
            </a:endParaRPr>
          </a:p>
        </p:txBody>
      </p:sp>
      <p:graphicFrame>
        <p:nvGraphicFramePr>
          <p:cNvPr id="10" name="Diagram 8"/>
          <p:cNvGraphicFramePr/>
          <p:nvPr>
            <p:extLst>
              <p:ext uri="{D42A27DB-BD31-4B8C-83A1-F6EECF244321}">
                <p14:modId xmlns:p14="http://schemas.microsoft.com/office/powerpoint/2010/main" val="2056567831"/>
              </p:ext>
            </p:extLst>
          </p:nvPr>
        </p:nvGraphicFramePr>
        <p:xfrm>
          <a:off x="42530" y="1994566"/>
          <a:ext cx="8997270" cy="3808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3"/>
          <p:cNvSpPr>
            <a:spLocks noGrp="1"/>
          </p:cNvSpPr>
          <p:nvPr>
            <p:ph idx="13"/>
          </p:nvPr>
        </p:nvSpPr>
        <p:spPr>
          <a:xfrm>
            <a:off x="234951" y="347509"/>
            <a:ext cx="2876550" cy="488017"/>
          </a:xfrm>
        </p:spPr>
        <p:txBody>
          <a:bodyPr>
            <a:normAutofit/>
          </a:bodyPr>
          <a:lstStyle/>
          <a:p>
            <a:r>
              <a:rPr lang="lt-LT" dirty="0" smtClean="0"/>
              <a:t>EIFL-PLIP </a:t>
            </a:r>
            <a:r>
              <a:rPr lang="en-US" dirty="0" smtClean="0"/>
              <a:t>|</a:t>
            </a:r>
            <a:endParaRPr lang="en-US" dirty="0"/>
          </a:p>
        </p:txBody>
      </p:sp>
      <p:sp>
        <p:nvSpPr>
          <p:cNvPr id="16" name="Content Placeholder 4"/>
          <p:cNvSpPr>
            <a:spLocks noGrp="1"/>
          </p:cNvSpPr>
          <p:nvPr>
            <p:ph idx="14"/>
          </p:nvPr>
        </p:nvSpPr>
        <p:spPr>
          <a:xfrm>
            <a:off x="1569819" y="343466"/>
            <a:ext cx="3314012" cy="464039"/>
          </a:xfrm>
        </p:spPr>
        <p:txBody>
          <a:bodyPr>
            <a:normAutofit/>
          </a:bodyPr>
          <a:lstStyle/>
          <a:p>
            <a:r>
              <a:rPr lang="en-US" dirty="0" smtClean="0"/>
              <a:t>@</a:t>
            </a:r>
            <a:r>
              <a:rPr lang="en-US" dirty="0" err="1" smtClean="0"/>
              <a:t>EIFLnet</a:t>
            </a:r>
            <a:endParaRPr lang="en-US" dirty="0"/>
          </a:p>
        </p:txBody>
      </p:sp>
      <p:sp>
        <p:nvSpPr>
          <p:cNvPr id="17" name="Title 1"/>
          <p:cNvSpPr txBox="1">
            <a:spLocks/>
          </p:cNvSpPr>
          <p:nvPr/>
        </p:nvSpPr>
        <p:spPr>
          <a:xfrm>
            <a:off x="1673226" y="5336584"/>
            <a:ext cx="4800600" cy="49672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kern="1200">
                <a:solidFill>
                  <a:schemeClr val="accent3"/>
                </a:solidFill>
                <a:latin typeface="Open Sans"/>
                <a:ea typeface="+mj-ea"/>
                <a:cs typeface="Open Sans"/>
              </a:defRPr>
            </a:lvl1pPr>
          </a:lstStyle>
          <a:p>
            <a:r>
              <a:rPr lang="lt-LT" sz="1200" dirty="0" smtClean="0"/>
              <a:t> Picture: </a:t>
            </a:r>
            <a:r>
              <a:rPr lang="en-US" sz="1400" dirty="0" smtClean="0">
                <a:solidFill>
                  <a:srgbClr val="595959"/>
                </a:solidFill>
              </a:rPr>
              <a:t>EIFL-PLIP </a:t>
            </a:r>
            <a:r>
              <a:rPr lang="en-US" sz="1400" dirty="0">
                <a:solidFill>
                  <a:srgbClr val="595959"/>
                </a:solidFill>
              </a:rPr>
              <a:t>new service development model, 2014 </a:t>
            </a:r>
          </a:p>
        </p:txBody>
      </p:sp>
    </p:spTree>
    <p:extLst>
      <p:ext uri="{BB962C8B-B14F-4D97-AF65-F5344CB8AC3E}">
        <p14:creationId xmlns:p14="http://schemas.microsoft.com/office/powerpoint/2010/main" val="25696859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06409" y="846918"/>
            <a:ext cx="3191556" cy="4868081"/>
          </a:xfrm>
        </p:spPr>
        <p:txBody>
          <a:bodyPr>
            <a:normAutofit/>
          </a:bodyPr>
          <a:lstStyle/>
          <a:p>
            <a:r>
              <a:rPr lang="lt-LT" sz="2800" b="1" dirty="0" err="1" smtClean="0"/>
              <a:t>Particular</a:t>
            </a:r>
            <a:r>
              <a:rPr lang="lt-LT" sz="2800" b="1" dirty="0" smtClean="0"/>
              <a:t> </a:t>
            </a:r>
            <a:r>
              <a:rPr lang="lt-LT" sz="2800" b="1" dirty="0" err="1"/>
              <a:t>community</a:t>
            </a:r>
            <a:r>
              <a:rPr lang="lt-LT" sz="2800" b="1" dirty="0"/>
              <a:t> </a:t>
            </a:r>
            <a:r>
              <a:rPr lang="lt-LT" sz="2800" b="1" dirty="0" err="1"/>
              <a:t>needs</a:t>
            </a:r>
            <a:r>
              <a:rPr lang="lt-LT" sz="2800" b="1" dirty="0"/>
              <a:t> and </a:t>
            </a:r>
            <a:r>
              <a:rPr lang="en-US" sz="2800" b="1" dirty="0" smtClean="0"/>
              <a:t>local circumstances </a:t>
            </a:r>
            <a:r>
              <a:rPr lang="en-US" sz="2800" b="1" dirty="0" smtClean="0"/>
              <a:t>are </a:t>
            </a:r>
            <a:r>
              <a:rPr lang="lt-LT" sz="2800" b="1" dirty="0" smtClean="0"/>
              <a:t>the main reasons for different </a:t>
            </a:r>
            <a:r>
              <a:rPr lang="lt-LT" sz="2800" b="1" dirty="0" smtClean="0"/>
              <a:t>approaches taken by grantee libraries in new services</a:t>
            </a:r>
            <a:endParaRPr lang="en-US" sz="2800" b="1" dirty="0"/>
          </a:p>
        </p:txBody>
      </p:sp>
      <p:pic>
        <p:nvPicPr>
          <p:cNvPr id="6" name="Turinio vietos rezervavimo ženklas 5"/>
          <p:cNvPicPr>
            <a:picLocks noGrp="1" noChangeAspect="1"/>
          </p:cNvPicPr>
          <p:nvPr>
            <p:ph idx="1"/>
          </p:nvPr>
        </p:nvPicPr>
        <p:blipFill>
          <a:blip r:embed="rId3"/>
          <a:stretch>
            <a:fillRect/>
          </a:stretch>
        </p:blipFill>
        <p:spPr>
          <a:xfrm>
            <a:off x="3497965" y="1123928"/>
            <a:ext cx="5646035" cy="3504759"/>
          </a:xfrm>
          <a:prstGeom prst="rect">
            <a:avLst/>
          </a:prstGeom>
        </p:spPr>
      </p:pic>
      <p:sp>
        <p:nvSpPr>
          <p:cNvPr id="7" name="Title 1"/>
          <p:cNvSpPr txBox="1">
            <a:spLocks/>
          </p:cNvSpPr>
          <p:nvPr/>
        </p:nvSpPr>
        <p:spPr>
          <a:xfrm>
            <a:off x="3995057" y="4167241"/>
            <a:ext cx="5050971" cy="154775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kern="1200">
                <a:solidFill>
                  <a:schemeClr val="accent3"/>
                </a:solidFill>
                <a:latin typeface="Open Sans"/>
                <a:ea typeface="+mj-ea"/>
                <a:cs typeface="Open Sans"/>
              </a:defRPr>
            </a:lvl1pPr>
          </a:lstStyle>
          <a:p>
            <a:r>
              <a:rPr lang="lt-LT" sz="1400" dirty="0" smtClean="0"/>
              <a:t>Picture: </a:t>
            </a:r>
            <a:r>
              <a:rPr lang="en-US" sz="1400" dirty="0" smtClean="0"/>
              <a:t>A </a:t>
            </a:r>
            <a:r>
              <a:rPr lang="lt-LT" sz="1400" dirty="0" smtClean="0"/>
              <a:t> </a:t>
            </a:r>
            <a:r>
              <a:rPr lang="lt-LT" sz="1400" dirty="0" err="1" smtClean="0"/>
              <a:t>word</a:t>
            </a:r>
            <a:r>
              <a:rPr lang="lt-LT" sz="1400" dirty="0" smtClean="0"/>
              <a:t> </a:t>
            </a:r>
            <a:r>
              <a:rPr lang="en-US" sz="1400" dirty="0" smtClean="0">
                <a:solidFill>
                  <a:srgbClr val="595959"/>
                </a:solidFill>
              </a:rPr>
              <a:t>c</a:t>
            </a:r>
            <a:r>
              <a:rPr lang="lt-LT" sz="1400" dirty="0" err="1">
                <a:solidFill>
                  <a:srgbClr val="595959"/>
                </a:solidFill>
              </a:rPr>
              <a:t>loud</a:t>
            </a:r>
            <a:r>
              <a:rPr lang="lt-LT" sz="1400" dirty="0">
                <a:solidFill>
                  <a:srgbClr val="595959"/>
                </a:solidFill>
              </a:rPr>
              <a:t> </a:t>
            </a:r>
            <a:r>
              <a:rPr lang="lt-LT" sz="1400" dirty="0" err="1">
                <a:solidFill>
                  <a:srgbClr val="595959"/>
                </a:solidFill>
              </a:rPr>
              <a:t>of</a:t>
            </a:r>
            <a:r>
              <a:rPr lang="lt-LT" sz="1400" dirty="0">
                <a:solidFill>
                  <a:srgbClr val="595959"/>
                </a:solidFill>
              </a:rPr>
              <a:t> </a:t>
            </a:r>
            <a:r>
              <a:rPr lang="en-US" sz="1400" dirty="0">
                <a:solidFill>
                  <a:srgbClr val="595959"/>
                </a:solidFill>
              </a:rPr>
              <a:t>community challenges</a:t>
            </a:r>
            <a:r>
              <a:rPr lang="lt-LT" sz="1400" dirty="0">
                <a:solidFill>
                  <a:srgbClr val="595959"/>
                </a:solidFill>
              </a:rPr>
              <a:t> </a:t>
            </a:r>
            <a:r>
              <a:rPr lang="en-US" sz="1400" dirty="0" smtClean="0">
                <a:solidFill>
                  <a:srgbClr val="595959"/>
                </a:solidFill>
              </a:rPr>
              <a:t>by </a:t>
            </a:r>
            <a:r>
              <a:rPr lang="lt-LT" sz="1400" dirty="0" err="1">
                <a:solidFill>
                  <a:srgbClr val="595959"/>
                </a:solidFill>
              </a:rPr>
              <a:t>regional</a:t>
            </a:r>
            <a:r>
              <a:rPr lang="lt-LT" sz="1400" dirty="0">
                <a:solidFill>
                  <a:srgbClr val="595959"/>
                </a:solidFill>
              </a:rPr>
              <a:t> </a:t>
            </a:r>
            <a:r>
              <a:rPr lang="lt-LT" sz="1400" dirty="0" err="1">
                <a:solidFill>
                  <a:srgbClr val="595959"/>
                </a:solidFill>
              </a:rPr>
              <a:t>public</a:t>
            </a:r>
            <a:r>
              <a:rPr lang="lt-LT" sz="1400" dirty="0">
                <a:solidFill>
                  <a:srgbClr val="595959"/>
                </a:solidFill>
              </a:rPr>
              <a:t> </a:t>
            </a:r>
            <a:r>
              <a:rPr lang="lt-LT" sz="1400" dirty="0" err="1">
                <a:solidFill>
                  <a:srgbClr val="595959"/>
                </a:solidFill>
              </a:rPr>
              <a:t>library</a:t>
            </a:r>
            <a:r>
              <a:rPr lang="lt-LT" sz="1400" dirty="0">
                <a:solidFill>
                  <a:srgbClr val="595959"/>
                </a:solidFill>
              </a:rPr>
              <a:t> </a:t>
            </a:r>
            <a:r>
              <a:rPr lang="lt-LT" sz="1400" dirty="0" err="1" smtClean="0">
                <a:solidFill>
                  <a:srgbClr val="595959"/>
                </a:solidFill>
              </a:rPr>
              <a:t>managers</a:t>
            </a:r>
            <a:r>
              <a:rPr lang="lt-LT" sz="1400" dirty="0" smtClean="0">
                <a:solidFill>
                  <a:srgbClr val="595959"/>
                </a:solidFill>
              </a:rPr>
              <a:t> </a:t>
            </a:r>
            <a:r>
              <a:rPr lang="lt-LT" sz="1400" dirty="0" err="1" smtClean="0">
                <a:solidFill>
                  <a:srgbClr val="595959"/>
                </a:solidFill>
              </a:rPr>
              <a:t>in</a:t>
            </a:r>
            <a:r>
              <a:rPr lang="lt-LT" sz="1400" dirty="0" smtClean="0">
                <a:solidFill>
                  <a:srgbClr val="595959"/>
                </a:solidFill>
              </a:rPr>
              <a:t> </a:t>
            </a:r>
            <a:r>
              <a:rPr lang="lt-LT" sz="1400" dirty="0" err="1" smtClean="0">
                <a:solidFill>
                  <a:srgbClr val="595959"/>
                </a:solidFill>
              </a:rPr>
              <a:t>Ghana</a:t>
            </a:r>
            <a:r>
              <a:rPr lang="en-US" sz="1400" dirty="0" smtClean="0">
                <a:solidFill>
                  <a:srgbClr val="595959"/>
                </a:solidFill>
              </a:rPr>
              <a:t>, </a:t>
            </a:r>
            <a:r>
              <a:rPr lang="en-US" sz="1400" dirty="0">
                <a:solidFill>
                  <a:srgbClr val="595959"/>
                </a:solidFill>
              </a:rPr>
              <a:t>2015</a:t>
            </a:r>
          </a:p>
        </p:txBody>
      </p:sp>
      <p:sp>
        <p:nvSpPr>
          <p:cNvPr id="8" name="Content Placeholder 3"/>
          <p:cNvSpPr>
            <a:spLocks noGrp="1"/>
          </p:cNvSpPr>
          <p:nvPr>
            <p:ph idx="13"/>
          </p:nvPr>
        </p:nvSpPr>
        <p:spPr>
          <a:xfrm>
            <a:off x="234951" y="347509"/>
            <a:ext cx="2876550" cy="488017"/>
          </a:xfrm>
        </p:spPr>
        <p:txBody>
          <a:bodyPr>
            <a:normAutofit/>
          </a:bodyPr>
          <a:lstStyle/>
          <a:p>
            <a:r>
              <a:rPr lang="lt-LT" dirty="0" smtClean="0"/>
              <a:t>EIFL-PLIP </a:t>
            </a:r>
            <a:r>
              <a:rPr lang="en-US" dirty="0" smtClean="0"/>
              <a:t>|</a:t>
            </a:r>
            <a:endParaRPr lang="en-US" dirty="0"/>
          </a:p>
        </p:txBody>
      </p:sp>
      <p:sp>
        <p:nvSpPr>
          <p:cNvPr id="9" name="Content Placeholder 4"/>
          <p:cNvSpPr>
            <a:spLocks noGrp="1"/>
          </p:cNvSpPr>
          <p:nvPr>
            <p:ph idx="14"/>
          </p:nvPr>
        </p:nvSpPr>
        <p:spPr>
          <a:xfrm>
            <a:off x="1569819" y="343466"/>
            <a:ext cx="3314012" cy="464039"/>
          </a:xfrm>
        </p:spPr>
        <p:txBody>
          <a:bodyPr>
            <a:normAutofit/>
          </a:bodyPr>
          <a:lstStyle/>
          <a:p>
            <a:r>
              <a:rPr lang="en-US" dirty="0" smtClean="0"/>
              <a:t>2016</a:t>
            </a:r>
            <a:endParaRPr lang="en-US" dirty="0"/>
          </a:p>
        </p:txBody>
      </p:sp>
    </p:spTree>
    <p:extLst>
      <p:ext uri="{BB962C8B-B14F-4D97-AF65-F5344CB8AC3E}">
        <p14:creationId xmlns:p14="http://schemas.microsoft.com/office/powerpoint/2010/main" val="42313098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444344" y="1495848"/>
            <a:ext cx="2699656" cy="4545724"/>
          </a:xfrm>
        </p:spPr>
        <p:txBody>
          <a:bodyPr>
            <a:normAutofit fontScale="90000"/>
          </a:bodyPr>
          <a:lstStyle/>
          <a:p>
            <a:r>
              <a:rPr lang="lt-LT" sz="3200" b="1" dirty="0" err="1" smtClean="0"/>
              <a:t>How</a:t>
            </a:r>
            <a:r>
              <a:rPr lang="lt-LT" sz="3200" b="1" dirty="0" smtClean="0"/>
              <a:t> to </a:t>
            </a:r>
            <a:r>
              <a:rPr lang="lt-LT" sz="3200" b="1" dirty="0" err="1" smtClean="0"/>
              <a:t>conduct</a:t>
            </a:r>
            <a:r>
              <a:rPr lang="lt-LT" sz="3200" b="1" dirty="0" smtClean="0"/>
              <a:t> </a:t>
            </a:r>
            <a:r>
              <a:rPr lang="lt-LT" sz="3200" b="1" dirty="0" err="1" smtClean="0"/>
              <a:t>community</a:t>
            </a:r>
            <a:r>
              <a:rPr lang="lt-LT" sz="3200" b="1" dirty="0" smtClean="0"/>
              <a:t> </a:t>
            </a:r>
            <a:r>
              <a:rPr lang="lt-LT" sz="3200" b="1" dirty="0" err="1" smtClean="0"/>
              <a:t>needs</a:t>
            </a:r>
            <a:r>
              <a:rPr lang="lt-LT" sz="3200" b="1" dirty="0" smtClean="0"/>
              <a:t> </a:t>
            </a:r>
            <a:r>
              <a:rPr lang="lt-LT" sz="3200" b="1" dirty="0" err="1" smtClean="0"/>
              <a:t>assessment</a:t>
            </a:r>
            <a:r>
              <a:rPr lang="lt-LT" sz="3200" b="1" dirty="0" smtClean="0"/>
              <a:t> for </a:t>
            </a:r>
            <a:r>
              <a:rPr lang="lt-LT" sz="3200" b="1" dirty="0" err="1" smtClean="0"/>
              <a:t>new</a:t>
            </a:r>
            <a:r>
              <a:rPr lang="lt-LT" sz="3200" b="1" dirty="0" smtClean="0"/>
              <a:t> </a:t>
            </a:r>
            <a:r>
              <a:rPr lang="en-US" sz="3200" b="1" dirty="0" smtClean="0"/>
              <a:t>library </a:t>
            </a:r>
            <a:r>
              <a:rPr lang="lt-LT" sz="3200" b="1" dirty="0" smtClean="0"/>
              <a:t>services</a:t>
            </a:r>
            <a:r>
              <a:rPr lang="lt-LT" sz="3200" b="1" dirty="0"/>
              <a:t/>
            </a:r>
            <a:br>
              <a:rPr lang="lt-LT" sz="3200" b="1" dirty="0"/>
            </a:br>
            <a:r>
              <a:rPr lang="lt-LT" sz="3200" b="1" dirty="0" smtClean="0"/>
              <a:t/>
            </a:r>
            <a:br>
              <a:rPr lang="lt-LT" sz="3200" b="1" dirty="0" smtClean="0"/>
            </a:br>
            <a:r>
              <a:rPr lang="en-US" sz="3200" b="1" dirty="0" smtClean="0"/>
              <a:t>	</a:t>
            </a:r>
            <a:endParaRPr lang="en-US" sz="3200" b="1" i="1" dirty="0"/>
          </a:p>
        </p:txBody>
      </p:sp>
      <p:pic>
        <p:nvPicPr>
          <p:cNvPr id="6" name="Paveikslėlis 5"/>
          <p:cNvPicPr>
            <a:picLocks noChangeAspect="1"/>
          </p:cNvPicPr>
          <p:nvPr/>
        </p:nvPicPr>
        <p:blipFill>
          <a:blip r:embed="rId2"/>
          <a:stretch>
            <a:fillRect/>
          </a:stretch>
        </p:blipFill>
        <p:spPr>
          <a:xfrm>
            <a:off x="0" y="1517619"/>
            <a:ext cx="6020240" cy="3696638"/>
          </a:xfrm>
          <a:prstGeom prst="rect">
            <a:avLst/>
          </a:prstGeom>
        </p:spPr>
      </p:pic>
      <p:sp>
        <p:nvSpPr>
          <p:cNvPr id="8" name="Content Placeholder 3"/>
          <p:cNvSpPr>
            <a:spLocks noGrp="1"/>
          </p:cNvSpPr>
          <p:nvPr>
            <p:ph idx="13"/>
          </p:nvPr>
        </p:nvSpPr>
        <p:spPr>
          <a:xfrm>
            <a:off x="234951" y="347509"/>
            <a:ext cx="2876550" cy="488017"/>
          </a:xfrm>
        </p:spPr>
        <p:txBody>
          <a:bodyPr>
            <a:normAutofit/>
          </a:bodyPr>
          <a:lstStyle/>
          <a:p>
            <a:r>
              <a:rPr lang="lt-LT" dirty="0" smtClean="0"/>
              <a:t>EIFL-PLIP </a:t>
            </a:r>
            <a:r>
              <a:rPr lang="en-US" dirty="0" smtClean="0"/>
              <a:t>|</a:t>
            </a:r>
            <a:endParaRPr lang="en-US" dirty="0"/>
          </a:p>
        </p:txBody>
      </p:sp>
      <p:sp>
        <p:nvSpPr>
          <p:cNvPr id="9" name="Content Placeholder 4"/>
          <p:cNvSpPr>
            <a:spLocks noGrp="1"/>
          </p:cNvSpPr>
          <p:nvPr>
            <p:ph idx="14"/>
          </p:nvPr>
        </p:nvSpPr>
        <p:spPr>
          <a:xfrm>
            <a:off x="1569819" y="343466"/>
            <a:ext cx="3314012" cy="464039"/>
          </a:xfrm>
        </p:spPr>
        <p:txBody>
          <a:bodyPr>
            <a:normAutofit/>
          </a:bodyPr>
          <a:lstStyle/>
          <a:p>
            <a:r>
              <a:rPr lang="en-US" dirty="0" smtClean="0"/>
              <a:t>www.eifl.net</a:t>
            </a:r>
            <a:endParaRPr lang="en-US" dirty="0"/>
          </a:p>
        </p:txBody>
      </p:sp>
      <p:sp>
        <p:nvSpPr>
          <p:cNvPr id="11" name="Title 1"/>
          <p:cNvSpPr txBox="1">
            <a:spLocks/>
          </p:cNvSpPr>
          <p:nvPr/>
        </p:nvSpPr>
        <p:spPr>
          <a:xfrm>
            <a:off x="2435226" y="5376161"/>
            <a:ext cx="4397829" cy="39822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kern="1200">
                <a:solidFill>
                  <a:schemeClr val="accent3"/>
                </a:solidFill>
                <a:latin typeface="Open Sans"/>
                <a:ea typeface="+mj-ea"/>
                <a:cs typeface="Open Sans"/>
              </a:defRPr>
            </a:lvl1pPr>
          </a:lstStyle>
          <a:p>
            <a:r>
              <a:rPr lang="lt-LT" sz="1400" dirty="0">
                <a:solidFill>
                  <a:srgbClr val="595959"/>
                </a:solidFill>
              </a:rPr>
              <a:t> </a:t>
            </a:r>
            <a:r>
              <a:rPr lang="en-US" sz="1400" dirty="0">
                <a:solidFill>
                  <a:srgbClr val="595959"/>
                </a:solidFill>
              </a:rPr>
              <a:t>Photo</a:t>
            </a:r>
            <a:r>
              <a:rPr lang="lt-LT" sz="1400" dirty="0">
                <a:solidFill>
                  <a:srgbClr val="595959"/>
                </a:solidFill>
              </a:rPr>
              <a:t>: </a:t>
            </a:r>
            <a:r>
              <a:rPr lang="en-US" sz="1400" dirty="0" smtClean="0">
                <a:solidFill>
                  <a:srgbClr val="595959"/>
                </a:solidFill>
              </a:rPr>
              <a:t>EIFL-PLIP</a:t>
            </a:r>
            <a:r>
              <a:rPr lang="lt-LT" sz="1400" dirty="0" smtClean="0">
                <a:solidFill>
                  <a:srgbClr val="595959"/>
                </a:solidFill>
              </a:rPr>
              <a:t> </a:t>
            </a:r>
            <a:r>
              <a:rPr lang="lt-LT" sz="1400" dirty="0" err="1" smtClean="0">
                <a:solidFill>
                  <a:srgbClr val="595959"/>
                </a:solidFill>
              </a:rPr>
              <a:t>training</a:t>
            </a:r>
            <a:r>
              <a:rPr lang="lt-LT" sz="1400" dirty="0" smtClean="0">
                <a:solidFill>
                  <a:srgbClr val="595959"/>
                </a:solidFill>
              </a:rPr>
              <a:t> </a:t>
            </a:r>
            <a:r>
              <a:rPr lang="lt-LT" sz="1400" dirty="0" err="1" smtClean="0">
                <a:solidFill>
                  <a:srgbClr val="595959"/>
                </a:solidFill>
              </a:rPr>
              <a:t>in</a:t>
            </a:r>
            <a:r>
              <a:rPr lang="lt-LT" sz="1400" dirty="0" smtClean="0">
                <a:solidFill>
                  <a:srgbClr val="595959"/>
                </a:solidFill>
              </a:rPr>
              <a:t> </a:t>
            </a:r>
            <a:r>
              <a:rPr lang="lt-LT" sz="1400" dirty="0">
                <a:solidFill>
                  <a:srgbClr val="595959"/>
                </a:solidFill>
              </a:rPr>
              <a:t>U</a:t>
            </a:r>
            <a:r>
              <a:rPr lang="lt-LT" sz="1400" dirty="0" smtClean="0">
                <a:solidFill>
                  <a:srgbClr val="595959"/>
                </a:solidFill>
              </a:rPr>
              <a:t>ganda,</a:t>
            </a:r>
            <a:r>
              <a:rPr lang="en-US" sz="1400" dirty="0" smtClean="0">
                <a:solidFill>
                  <a:srgbClr val="595959"/>
                </a:solidFill>
              </a:rPr>
              <a:t> </a:t>
            </a:r>
            <a:r>
              <a:rPr lang="en-US" sz="1400" dirty="0">
                <a:solidFill>
                  <a:srgbClr val="595959"/>
                </a:solidFill>
              </a:rPr>
              <a:t>2015</a:t>
            </a:r>
          </a:p>
        </p:txBody>
      </p:sp>
    </p:spTree>
    <p:extLst>
      <p:ext uri="{BB962C8B-B14F-4D97-AF65-F5344CB8AC3E}">
        <p14:creationId xmlns:p14="http://schemas.microsoft.com/office/powerpoint/2010/main" val="8457266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468" y="2203223"/>
            <a:ext cx="4013311" cy="2514599"/>
          </a:xfrm>
        </p:spPr>
        <p:txBody>
          <a:bodyPr>
            <a:noAutofit/>
          </a:bodyPr>
          <a:lstStyle/>
          <a:p>
            <a:pPr algn="l"/>
            <a:r>
              <a:rPr lang="en-US" sz="3200" dirty="0" smtClean="0">
                <a:solidFill>
                  <a:srgbClr val="595959"/>
                </a:solidFill>
                <a:latin typeface="Open Sans"/>
                <a:cs typeface="Open Sans"/>
              </a:rPr>
              <a:t>Turn to </a:t>
            </a:r>
            <a:r>
              <a:rPr lang="en-US" sz="3200" dirty="0">
                <a:solidFill>
                  <a:srgbClr val="595959"/>
                </a:solidFill>
                <a:latin typeface="Open Sans"/>
                <a:cs typeface="Open Sans"/>
              </a:rPr>
              <a:t>EIFL-PLIP tip sheet – </a:t>
            </a:r>
            <a:br>
              <a:rPr lang="en-US" sz="3200" dirty="0">
                <a:solidFill>
                  <a:srgbClr val="595959"/>
                </a:solidFill>
                <a:latin typeface="Open Sans"/>
                <a:cs typeface="Open Sans"/>
              </a:rPr>
            </a:br>
            <a:r>
              <a:rPr lang="en-US" sz="2000" dirty="0" smtClean="0">
                <a:solidFill>
                  <a:srgbClr val="595959"/>
                </a:solidFill>
                <a:latin typeface="Open Sans"/>
                <a:cs typeface="Open Sans"/>
              </a:rPr>
              <a:t> Resource </a:t>
            </a:r>
            <a:r>
              <a:rPr lang="en-US" sz="2000" dirty="0">
                <a:solidFill>
                  <a:srgbClr val="595959"/>
                </a:solidFill>
                <a:latin typeface="Open Sans"/>
                <a:cs typeface="Open Sans"/>
              </a:rPr>
              <a:t>created for a grant call </a:t>
            </a:r>
            <a:r>
              <a:rPr lang="en-US" sz="2000" dirty="0" smtClean="0">
                <a:solidFill>
                  <a:srgbClr val="595959"/>
                </a:solidFill>
                <a:latin typeface="Open Sans"/>
                <a:cs typeface="Open Sans"/>
              </a:rPr>
              <a:t>‘Innovative </a:t>
            </a:r>
            <a:r>
              <a:rPr lang="en-US" sz="2000" dirty="0">
                <a:solidFill>
                  <a:srgbClr val="595959"/>
                </a:solidFill>
                <a:latin typeface="Open Sans"/>
                <a:cs typeface="Open Sans"/>
              </a:rPr>
              <a:t>libraries preparing children	and youth for the </a:t>
            </a:r>
            <a:r>
              <a:rPr lang="en-US" sz="2000" dirty="0" smtClean="0">
                <a:solidFill>
                  <a:srgbClr val="595959"/>
                </a:solidFill>
                <a:latin typeface="Open Sans"/>
                <a:cs typeface="Open Sans"/>
              </a:rPr>
              <a:t>future’ </a:t>
            </a:r>
            <a:r>
              <a:rPr lang="en-US" sz="2000" dirty="0">
                <a:solidFill>
                  <a:srgbClr val="595959"/>
                </a:solidFill>
                <a:latin typeface="Open Sans"/>
                <a:cs typeface="Open Sans"/>
              </a:rPr>
              <a:t>(2014)</a:t>
            </a:r>
            <a:br>
              <a:rPr lang="en-US" sz="2000" dirty="0">
                <a:solidFill>
                  <a:srgbClr val="595959"/>
                </a:solidFill>
                <a:latin typeface="Open Sans"/>
                <a:cs typeface="Open Sans"/>
              </a:rPr>
            </a:br>
            <a:r>
              <a:rPr lang="lt-LT" sz="2800" dirty="0" smtClean="0">
                <a:solidFill>
                  <a:srgbClr val="595959"/>
                </a:solidFill>
                <a:latin typeface="Open Sans"/>
                <a:cs typeface="Open Sans"/>
              </a:rPr>
              <a:t> </a:t>
            </a:r>
            <a:endParaRPr lang="en-US" sz="2800" b="1" dirty="0">
              <a:solidFill>
                <a:schemeClr val="tx1">
                  <a:lumMod val="65000"/>
                  <a:lumOff val="35000"/>
                </a:schemeClr>
              </a:solidFill>
              <a:latin typeface="Open Sans"/>
              <a:cs typeface="Open Sans"/>
            </a:endParaRPr>
          </a:p>
        </p:txBody>
      </p:sp>
      <p:pic>
        <p:nvPicPr>
          <p:cNvPr id="5" name="Picture 4" descr="EIFL_LOGO_BLUE_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719" y="5819153"/>
            <a:ext cx="2813699" cy="794690"/>
          </a:xfrm>
          <a:prstGeom prst="rect">
            <a:avLst/>
          </a:prstGeom>
        </p:spPr>
      </p:pic>
      <p:sp>
        <p:nvSpPr>
          <p:cNvPr id="7" name="Stačiakampis 6"/>
          <p:cNvSpPr/>
          <p:nvPr/>
        </p:nvSpPr>
        <p:spPr>
          <a:xfrm>
            <a:off x="609600" y="4015379"/>
            <a:ext cx="8371113" cy="461665"/>
          </a:xfrm>
          <a:prstGeom prst="rect">
            <a:avLst/>
          </a:prstGeom>
        </p:spPr>
        <p:txBody>
          <a:bodyPr wrap="square">
            <a:spAutoFit/>
          </a:bodyPr>
          <a:lstStyle/>
          <a:p>
            <a:endParaRPr lang="en-US" sz="2400" dirty="0">
              <a:solidFill>
                <a:schemeClr val="accent3"/>
              </a:solidFill>
              <a:latin typeface="Open Sans"/>
              <a:ea typeface="+mj-ea"/>
              <a:cs typeface="Open Sans"/>
            </a:endParaRPr>
          </a:p>
        </p:txBody>
      </p:sp>
      <p:pic>
        <p:nvPicPr>
          <p:cNvPr id="9" name="Paveikslėlis 8"/>
          <p:cNvPicPr>
            <a:picLocks noChangeAspect="1"/>
          </p:cNvPicPr>
          <p:nvPr/>
        </p:nvPicPr>
        <p:blipFill>
          <a:blip r:embed="rId4"/>
          <a:stretch>
            <a:fillRect/>
          </a:stretch>
        </p:blipFill>
        <p:spPr>
          <a:xfrm>
            <a:off x="0" y="1995526"/>
            <a:ext cx="4850689" cy="2765743"/>
          </a:xfrm>
          <a:prstGeom prst="rect">
            <a:avLst/>
          </a:prstGeom>
        </p:spPr>
      </p:pic>
      <p:sp>
        <p:nvSpPr>
          <p:cNvPr id="13" name="Content Placeholder 3"/>
          <p:cNvSpPr txBox="1">
            <a:spLocks/>
          </p:cNvSpPr>
          <p:nvPr/>
        </p:nvSpPr>
        <p:spPr>
          <a:xfrm>
            <a:off x="234951" y="347509"/>
            <a:ext cx="2876550" cy="48801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rgbClr val="595959"/>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lt-LT" sz="1800" b="1" i="0" u="none" strike="noStrike" kern="1200" cap="none" spc="0" normalizeH="0" baseline="0" noProof="0" smtClean="0">
                <a:ln>
                  <a:noFill/>
                </a:ln>
                <a:solidFill>
                  <a:srgbClr val="595959"/>
                </a:solidFill>
                <a:effectLst/>
                <a:uLnTx/>
                <a:uFillTx/>
                <a:latin typeface="Open Sans"/>
                <a:ea typeface="+mn-ea"/>
              </a:rPr>
              <a:t>EIFL-PLIP </a:t>
            </a:r>
            <a:r>
              <a:rPr kumimoji="0" lang="en-US" sz="1800" b="1" i="0" u="none" strike="noStrike" kern="1200" cap="none" spc="0" normalizeH="0" baseline="0" noProof="0" smtClean="0">
                <a:ln>
                  <a:noFill/>
                </a:ln>
                <a:solidFill>
                  <a:srgbClr val="595959"/>
                </a:solidFill>
                <a:effectLst/>
                <a:uLnTx/>
                <a:uFillTx/>
                <a:latin typeface="Open Sans"/>
                <a:ea typeface="+mn-ea"/>
              </a:rPr>
              <a:t>|</a:t>
            </a:r>
            <a:endParaRPr kumimoji="0" lang="en-US" sz="1800" b="1" i="0" u="none" strike="noStrike" kern="1200" cap="none" spc="0" normalizeH="0" baseline="0" noProof="0" dirty="0">
              <a:ln>
                <a:noFill/>
              </a:ln>
              <a:solidFill>
                <a:srgbClr val="595959"/>
              </a:solidFill>
              <a:effectLst/>
              <a:uLnTx/>
              <a:uFillTx/>
              <a:latin typeface="Open Sans"/>
              <a:ea typeface="+mn-ea"/>
            </a:endParaRPr>
          </a:p>
        </p:txBody>
      </p:sp>
      <p:sp>
        <p:nvSpPr>
          <p:cNvPr id="14" name="Content Placeholder 4"/>
          <p:cNvSpPr txBox="1">
            <a:spLocks/>
          </p:cNvSpPr>
          <p:nvPr/>
        </p:nvSpPr>
        <p:spPr>
          <a:xfrm>
            <a:off x="1569819" y="343466"/>
            <a:ext cx="3314012" cy="46403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chemeClr val="accent6"/>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rgbClr val="12BCE7"/>
                </a:solidFill>
                <a:effectLst/>
                <a:uLnTx/>
                <a:uFillTx/>
                <a:latin typeface="Open Sans"/>
                <a:ea typeface="+mn-ea"/>
              </a:rPr>
              <a:t>@</a:t>
            </a:r>
            <a:r>
              <a:rPr kumimoji="0" lang="en-US" sz="1800" b="1" i="0" u="none" strike="noStrike" kern="1200" cap="none" spc="0" normalizeH="0" baseline="0" noProof="0" dirty="0" err="1" smtClean="0">
                <a:ln>
                  <a:noFill/>
                </a:ln>
                <a:solidFill>
                  <a:srgbClr val="12BCE7"/>
                </a:solidFill>
                <a:effectLst/>
                <a:uLnTx/>
                <a:uFillTx/>
                <a:latin typeface="Open Sans"/>
                <a:ea typeface="+mn-ea"/>
              </a:rPr>
              <a:t>EIFLnet</a:t>
            </a:r>
            <a:endParaRPr kumimoji="0" lang="en-US" sz="1800" b="1" i="0" u="none" strike="noStrike" kern="1200" cap="none" spc="0" normalizeH="0" baseline="0" noProof="0" dirty="0">
              <a:ln>
                <a:noFill/>
              </a:ln>
              <a:solidFill>
                <a:srgbClr val="12BCE7"/>
              </a:solidFill>
              <a:effectLst/>
              <a:uLnTx/>
              <a:uFillTx/>
              <a:latin typeface="Open Sans"/>
              <a:ea typeface="+mn-ea"/>
            </a:endParaRPr>
          </a:p>
        </p:txBody>
      </p:sp>
      <p:sp>
        <p:nvSpPr>
          <p:cNvPr id="16" name="Title 1"/>
          <p:cNvSpPr txBox="1">
            <a:spLocks/>
          </p:cNvSpPr>
          <p:nvPr/>
        </p:nvSpPr>
        <p:spPr>
          <a:xfrm>
            <a:off x="466514" y="4717822"/>
            <a:ext cx="4058091" cy="39822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kern="1200">
                <a:solidFill>
                  <a:schemeClr val="accent3"/>
                </a:solidFill>
                <a:latin typeface="Open Sans"/>
                <a:ea typeface="+mj-ea"/>
                <a:cs typeface="Open San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lt-LT" sz="1400" b="0" i="0" u="none" strike="noStrike" kern="1200" cap="none" spc="0" normalizeH="0" baseline="0" noProof="0" dirty="0" smtClean="0">
                <a:ln>
                  <a:noFill/>
                </a:ln>
                <a:solidFill>
                  <a:srgbClr val="595959"/>
                </a:solidFill>
                <a:effectLst/>
                <a:uLnTx/>
                <a:uFillTx/>
                <a:latin typeface="Open Sans"/>
                <a:ea typeface="+mj-ea"/>
              </a:rPr>
              <a:t> </a:t>
            </a:r>
            <a:r>
              <a:rPr lang="en-US" sz="1400" dirty="0" smtClean="0">
                <a:solidFill>
                  <a:srgbClr val="595959"/>
                </a:solidFill>
              </a:rPr>
              <a:t>Photo</a:t>
            </a:r>
            <a:r>
              <a:rPr kumimoji="0" lang="lt-LT" sz="1400" b="0" i="0" u="none" strike="noStrike" kern="1200" cap="none" spc="0" normalizeH="0" baseline="0" noProof="0" dirty="0" smtClean="0">
                <a:ln>
                  <a:noFill/>
                </a:ln>
                <a:solidFill>
                  <a:srgbClr val="595959"/>
                </a:solidFill>
                <a:effectLst/>
                <a:uLnTx/>
                <a:uFillTx/>
                <a:latin typeface="Open Sans"/>
                <a:ea typeface="+mj-ea"/>
              </a:rPr>
              <a:t>: </a:t>
            </a:r>
            <a:r>
              <a:rPr kumimoji="0" lang="en-US" sz="1400" b="0" i="0" u="none" strike="noStrike" kern="1200" cap="none" spc="0" normalizeH="0" baseline="0" noProof="0" dirty="0" smtClean="0">
                <a:ln>
                  <a:noFill/>
                </a:ln>
                <a:solidFill>
                  <a:srgbClr val="595959"/>
                </a:solidFill>
                <a:effectLst/>
                <a:uLnTx/>
                <a:uFillTx/>
                <a:latin typeface="Open Sans"/>
                <a:ea typeface="+mj-ea"/>
              </a:rPr>
              <a:t>EIFL-PLIP</a:t>
            </a:r>
            <a:r>
              <a:rPr kumimoji="0" lang="lt-LT" sz="1400" b="0" i="0" u="none" strike="noStrike" kern="1200" cap="none" spc="0" normalizeH="0" baseline="0" noProof="0" dirty="0" smtClean="0">
                <a:ln>
                  <a:noFill/>
                </a:ln>
                <a:solidFill>
                  <a:srgbClr val="595959"/>
                </a:solidFill>
                <a:effectLst/>
                <a:uLnTx/>
                <a:uFillTx/>
                <a:latin typeface="Open Sans"/>
                <a:ea typeface="+mj-ea"/>
              </a:rPr>
              <a:t> </a:t>
            </a:r>
            <a:r>
              <a:rPr kumimoji="0" lang="lt-LT" sz="1400" b="0" i="0" u="none" strike="noStrike" kern="1200" cap="none" spc="0" normalizeH="0" baseline="0" noProof="0" dirty="0" err="1" smtClean="0">
                <a:ln>
                  <a:noFill/>
                </a:ln>
                <a:solidFill>
                  <a:srgbClr val="595959"/>
                </a:solidFill>
                <a:effectLst/>
                <a:uLnTx/>
                <a:uFillTx/>
                <a:latin typeface="Open Sans"/>
                <a:ea typeface="+mj-ea"/>
              </a:rPr>
              <a:t>training</a:t>
            </a:r>
            <a:r>
              <a:rPr kumimoji="0" lang="lt-LT" sz="1400" b="0" i="0" u="none" strike="noStrike" kern="1200" cap="none" spc="0" normalizeH="0" baseline="0" noProof="0" dirty="0" smtClean="0">
                <a:ln>
                  <a:noFill/>
                </a:ln>
                <a:solidFill>
                  <a:srgbClr val="595959"/>
                </a:solidFill>
                <a:effectLst/>
                <a:uLnTx/>
                <a:uFillTx/>
                <a:latin typeface="Open Sans"/>
                <a:ea typeface="+mj-ea"/>
              </a:rPr>
              <a:t> </a:t>
            </a:r>
            <a:r>
              <a:rPr kumimoji="0" lang="lt-LT" sz="1400" b="0" i="0" u="none" strike="noStrike" kern="1200" cap="none" spc="0" normalizeH="0" baseline="0" noProof="0" dirty="0" err="1" smtClean="0">
                <a:ln>
                  <a:noFill/>
                </a:ln>
                <a:solidFill>
                  <a:srgbClr val="595959"/>
                </a:solidFill>
                <a:effectLst/>
                <a:uLnTx/>
                <a:uFillTx/>
                <a:latin typeface="Open Sans"/>
                <a:ea typeface="+mj-ea"/>
              </a:rPr>
              <a:t>in</a:t>
            </a:r>
            <a:r>
              <a:rPr kumimoji="0" lang="lt-LT" sz="1400" b="0" i="0" u="none" strike="noStrike" kern="1200" cap="none" spc="0" normalizeH="0" baseline="0" noProof="0" dirty="0" smtClean="0">
                <a:ln>
                  <a:noFill/>
                </a:ln>
                <a:solidFill>
                  <a:srgbClr val="595959"/>
                </a:solidFill>
                <a:effectLst/>
                <a:uLnTx/>
                <a:uFillTx/>
                <a:latin typeface="Open Sans"/>
                <a:ea typeface="+mj-ea"/>
              </a:rPr>
              <a:t> Uganda,</a:t>
            </a:r>
            <a:r>
              <a:rPr kumimoji="0" lang="en-US" sz="1400" b="0" i="0" u="none" strike="noStrike" kern="1200" cap="none" spc="0" normalizeH="0" baseline="0" noProof="0" dirty="0" smtClean="0">
                <a:ln>
                  <a:noFill/>
                </a:ln>
                <a:solidFill>
                  <a:srgbClr val="595959"/>
                </a:solidFill>
                <a:effectLst/>
                <a:uLnTx/>
                <a:uFillTx/>
                <a:latin typeface="Open Sans"/>
                <a:ea typeface="+mj-ea"/>
              </a:rPr>
              <a:t> 2015</a:t>
            </a:r>
            <a:endParaRPr kumimoji="0" lang="en-US" sz="1400" b="0" i="1" u="none" strike="noStrike" kern="1200" cap="none" spc="0" normalizeH="0" baseline="0" noProof="0" dirty="0">
              <a:ln>
                <a:noFill/>
              </a:ln>
              <a:solidFill>
                <a:srgbClr val="595959"/>
              </a:solidFill>
              <a:effectLst/>
              <a:uLnTx/>
              <a:uFillTx/>
              <a:latin typeface="Open Sans"/>
              <a:ea typeface="+mj-ea"/>
            </a:endParaRPr>
          </a:p>
        </p:txBody>
      </p:sp>
    </p:spTree>
    <p:extLst>
      <p:ext uri="{BB962C8B-B14F-4D97-AF65-F5344CB8AC3E}">
        <p14:creationId xmlns:p14="http://schemas.microsoft.com/office/powerpoint/2010/main" val="30159463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059"/>
            <a:ext cx="8229600" cy="1143000"/>
          </a:xfrm>
        </p:spPr>
        <p:txBody>
          <a:bodyPr>
            <a:normAutofit/>
          </a:bodyPr>
          <a:lstStyle/>
          <a:p>
            <a:pPr algn="l"/>
            <a:r>
              <a:rPr lang="en-US" sz="3200" b="1" dirty="0" smtClean="0">
                <a:solidFill>
                  <a:srgbClr val="595959"/>
                </a:solidFill>
                <a:latin typeface="Open Sans"/>
                <a:cs typeface="Open Sans"/>
              </a:rPr>
              <a:t>How to get evidence on </a:t>
            </a:r>
            <a:r>
              <a:rPr lang="lt-LT" sz="3200" b="1" dirty="0" err="1" smtClean="0">
                <a:solidFill>
                  <a:srgbClr val="595959"/>
                </a:solidFill>
                <a:latin typeface="Open Sans"/>
                <a:cs typeface="Open Sans"/>
              </a:rPr>
              <a:t>community</a:t>
            </a:r>
            <a:r>
              <a:rPr lang="en-US" sz="3200" b="1" dirty="0" smtClean="0">
                <a:solidFill>
                  <a:srgbClr val="595959"/>
                </a:solidFill>
                <a:latin typeface="Open Sans"/>
                <a:cs typeface="Open Sans"/>
              </a:rPr>
              <a:t> needs for library </a:t>
            </a:r>
            <a:r>
              <a:rPr lang="en-US" sz="3200" b="1" dirty="0" smtClean="0">
                <a:solidFill>
                  <a:srgbClr val="595959"/>
                </a:solidFill>
                <a:latin typeface="Open Sans"/>
                <a:cs typeface="Open Sans"/>
              </a:rPr>
              <a:t>service</a:t>
            </a:r>
            <a:endParaRPr lang="en-US" sz="3200" b="1" dirty="0">
              <a:solidFill>
                <a:srgbClr val="595959"/>
              </a:solidFill>
              <a:latin typeface="Open Sans"/>
              <a:cs typeface="Open Sans"/>
            </a:endParaRPr>
          </a:p>
        </p:txBody>
      </p:sp>
      <p:sp>
        <p:nvSpPr>
          <p:cNvPr id="3" name="Content Placeholder 2"/>
          <p:cNvSpPr>
            <a:spLocks noGrp="1"/>
          </p:cNvSpPr>
          <p:nvPr>
            <p:ph idx="1"/>
          </p:nvPr>
        </p:nvSpPr>
        <p:spPr>
          <a:xfrm>
            <a:off x="273901" y="1955834"/>
            <a:ext cx="7814930" cy="4658009"/>
          </a:xfrm>
        </p:spPr>
        <p:txBody>
          <a:bodyPr>
            <a:noAutofit/>
          </a:bodyPr>
          <a:lstStyle/>
          <a:p>
            <a:pPr lvl="0"/>
            <a:r>
              <a:rPr lang="lt-LT" sz="2400" dirty="0" err="1" smtClean="0">
                <a:solidFill>
                  <a:srgbClr val="595959"/>
                </a:solidFill>
                <a:latin typeface="Open Sans"/>
                <a:cs typeface="Open Sans"/>
              </a:rPr>
              <a:t>Casual</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converstations</a:t>
            </a:r>
            <a:r>
              <a:rPr lang="lt-LT" sz="2400" dirty="0" smtClean="0">
                <a:solidFill>
                  <a:srgbClr val="595959"/>
                </a:solidFill>
                <a:latin typeface="Open Sans"/>
                <a:cs typeface="Open Sans"/>
              </a:rPr>
              <a:t> and </a:t>
            </a:r>
            <a:r>
              <a:rPr lang="lt-LT" sz="2400" dirty="0" err="1" smtClean="0">
                <a:solidFill>
                  <a:srgbClr val="595959"/>
                </a:solidFill>
                <a:latin typeface="Open Sans"/>
                <a:cs typeface="Open Sans"/>
              </a:rPr>
              <a:t>more</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structured</a:t>
            </a:r>
            <a:r>
              <a:rPr lang="lt-LT" sz="2400" dirty="0" smtClean="0">
                <a:solidFill>
                  <a:srgbClr val="595959"/>
                </a:solidFill>
                <a:latin typeface="Open Sans"/>
                <a:cs typeface="Open Sans"/>
              </a:rPr>
              <a:t> i</a:t>
            </a:r>
            <a:r>
              <a:rPr lang="en-US" sz="2400" dirty="0" err="1" smtClean="0">
                <a:solidFill>
                  <a:srgbClr val="595959"/>
                </a:solidFill>
                <a:latin typeface="Open Sans"/>
                <a:cs typeface="Open Sans"/>
              </a:rPr>
              <a:t>nterviews</a:t>
            </a:r>
            <a:r>
              <a:rPr lang="en-US" sz="2400" dirty="0" smtClean="0">
                <a:solidFill>
                  <a:srgbClr val="595959"/>
                </a:solidFill>
                <a:latin typeface="Open Sans"/>
                <a:cs typeface="Open Sans"/>
              </a:rPr>
              <a:t> </a:t>
            </a:r>
            <a:r>
              <a:rPr lang="en-US" sz="2400" dirty="0">
                <a:solidFill>
                  <a:srgbClr val="595959"/>
                </a:solidFill>
                <a:latin typeface="Open Sans"/>
                <a:cs typeface="Open Sans"/>
              </a:rPr>
              <a:t>with users, non-users or stakeholders [e.g. youth, community leaders] </a:t>
            </a:r>
          </a:p>
          <a:p>
            <a:pPr lvl="0"/>
            <a:r>
              <a:rPr lang="en-US" sz="2400" dirty="0">
                <a:solidFill>
                  <a:srgbClr val="595959"/>
                </a:solidFill>
                <a:latin typeface="Open Sans"/>
                <a:cs typeface="Open Sans"/>
              </a:rPr>
              <a:t>Anecdotal </a:t>
            </a:r>
            <a:r>
              <a:rPr lang="en-US" sz="2400" dirty="0" smtClean="0">
                <a:solidFill>
                  <a:srgbClr val="595959"/>
                </a:solidFill>
                <a:latin typeface="Open Sans"/>
                <a:cs typeface="Open Sans"/>
              </a:rPr>
              <a:t>stories / </a:t>
            </a:r>
            <a:r>
              <a:rPr lang="en-US" sz="2400" dirty="0">
                <a:solidFill>
                  <a:srgbClr val="595959"/>
                </a:solidFill>
                <a:latin typeface="Open Sans"/>
                <a:cs typeface="Open Sans"/>
              </a:rPr>
              <a:t>hearsay</a:t>
            </a:r>
            <a:r>
              <a:rPr lang="en-US" sz="2400" dirty="0" smtClean="0">
                <a:solidFill>
                  <a:srgbClr val="595959"/>
                </a:solidFill>
                <a:latin typeface="Open Sans"/>
                <a:cs typeface="Open Sans"/>
              </a:rPr>
              <a:t>/ impressions </a:t>
            </a:r>
            <a:r>
              <a:rPr lang="lt-LT" sz="2400" dirty="0" err="1" smtClean="0">
                <a:solidFill>
                  <a:srgbClr val="595959"/>
                </a:solidFill>
                <a:latin typeface="Open Sans"/>
                <a:cs typeface="Open Sans"/>
              </a:rPr>
              <a:t>from</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community</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meetings</a:t>
            </a:r>
            <a:r>
              <a:rPr lang="lt-LT" sz="2400" dirty="0" smtClean="0">
                <a:solidFill>
                  <a:srgbClr val="595959"/>
                </a:solidFill>
                <a:latin typeface="Open Sans"/>
                <a:cs typeface="Open Sans"/>
              </a:rPr>
              <a:t> </a:t>
            </a:r>
            <a:endParaRPr lang="en-US" sz="2400" dirty="0">
              <a:solidFill>
                <a:srgbClr val="595959"/>
              </a:solidFill>
              <a:latin typeface="Open Sans"/>
              <a:cs typeface="Open Sans"/>
            </a:endParaRPr>
          </a:p>
          <a:p>
            <a:r>
              <a:rPr lang="en-US" sz="2400" dirty="0" smtClean="0">
                <a:solidFill>
                  <a:srgbClr val="595959"/>
                </a:solidFill>
                <a:latin typeface="Open Sans"/>
                <a:cs typeface="Open Sans"/>
              </a:rPr>
              <a:t>Observations </a:t>
            </a:r>
            <a:r>
              <a:rPr lang="en-US" sz="2400" dirty="0">
                <a:solidFill>
                  <a:srgbClr val="595959"/>
                </a:solidFill>
                <a:latin typeface="Open Sans"/>
                <a:cs typeface="Open Sans"/>
              </a:rPr>
              <a:t>of </a:t>
            </a:r>
            <a:r>
              <a:rPr lang="lt-LT" sz="2400" dirty="0" err="1" smtClean="0">
                <a:solidFill>
                  <a:srgbClr val="595959"/>
                </a:solidFill>
                <a:latin typeface="Open Sans"/>
                <a:cs typeface="Open Sans"/>
              </a:rPr>
              <a:t>community</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members</a:t>
            </a:r>
            <a:r>
              <a:rPr lang="lt-LT" sz="2400" dirty="0" smtClean="0">
                <a:solidFill>
                  <a:srgbClr val="595959"/>
                </a:solidFill>
                <a:latin typeface="Open Sans"/>
                <a:cs typeface="Open Sans"/>
              </a:rPr>
              <a:t>‘</a:t>
            </a:r>
            <a:r>
              <a:rPr lang="en-US" sz="2400" dirty="0" smtClean="0">
                <a:solidFill>
                  <a:srgbClr val="595959"/>
                </a:solidFill>
                <a:latin typeface="Open Sans"/>
                <a:cs typeface="Open Sans"/>
              </a:rPr>
              <a:t> </a:t>
            </a:r>
            <a:r>
              <a:rPr lang="en-US" sz="2400" dirty="0" err="1" smtClean="0">
                <a:solidFill>
                  <a:srgbClr val="595959"/>
                </a:solidFill>
                <a:latin typeface="Open Sans"/>
                <a:cs typeface="Open Sans"/>
              </a:rPr>
              <a:t>behaviour</a:t>
            </a:r>
            <a:r>
              <a:rPr lang="en-US" sz="2400" dirty="0" smtClean="0">
                <a:solidFill>
                  <a:srgbClr val="595959"/>
                </a:solidFill>
                <a:latin typeface="Open Sans"/>
                <a:cs typeface="Open Sans"/>
              </a:rPr>
              <a:t> </a:t>
            </a:r>
            <a:endParaRPr lang="lt-LT" sz="2400" dirty="0">
              <a:solidFill>
                <a:srgbClr val="595959"/>
              </a:solidFill>
              <a:latin typeface="Open Sans"/>
              <a:cs typeface="Open Sans"/>
            </a:endParaRPr>
          </a:p>
          <a:p>
            <a:r>
              <a:rPr lang="en-US" sz="2400" dirty="0" smtClean="0">
                <a:solidFill>
                  <a:srgbClr val="595959"/>
                </a:solidFill>
                <a:latin typeface="Open Sans"/>
                <a:cs typeface="Open Sans"/>
              </a:rPr>
              <a:t>Surveys </a:t>
            </a:r>
            <a:r>
              <a:rPr lang="en-US" sz="2400" dirty="0">
                <a:solidFill>
                  <a:srgbClr val="595959"/>
                </a:solidFill>
                <a:latin typeface="Open Sans"/>
                <a:cs typeface="Open Sans"/>
              </a:rPr>
              <a:t>of users, non-users or stakeholders </a:t>
            </a:r>
          </a:p>
          <a:p>
            <a:pPr lvl="0"/>
            <a:r>
              <a:rPr lang="en-US" sz="2400" dirty="0" smtClean="0">
                <a:solidFill>
                  <a:srgbClr val="595959"/>
                </a:solidFill>
                <a:latin typeface="Open Sans"/>
                <a:cs typeface="Open Sans"/>
              </a:rPr>
              <a:t>Focus </a:t>
            </a:r>
            <a:r>
              <a:rPr lang="en-US" sz="2400" dirty="0">
                <a:solidFill>
                  <a:srgbClr val="595959"/>
                </a:solidFill>
                <a:latin typeface="Open Sans"/>
                <a:cs typeface="Open Sans"/>
              </a:rPr>
              <a:t>groups </a:t>
            </a:r>
            <a:r>
              <a:rPr lang="en-US" sz="2400" dirty="0" smtClean="0">
                <a:solidFill>
                  <a:srgbClr val="595959"/>
                </a:solidFill>
                <a:latin typeface="Open Sans"/>
                <a:cs typeface="Open Sans"/>
              </a:rPr>
              <a:t>with </a:t>
            </a:r>
            <a:r>
              <a:rPr lang="en-US" sz="2400" dirty="0">
                <a:solidFill>
                  <a:srgbClr val="595959"/>
                </a:solidFill>
                <a:latin typeface="Open Sans"/>
                <a:cs typeface="Open Sans"/>
              </a:rPr>
              <a:t>users, non-users or </a:t>
            </a:r>
            <a:r>
              <a:rPr lang="en-US" sz="2400" dirty="0" smtClean="0">
                <a:solidFill>
                  <a:srgbClr val="595959"/>
                </a:solidFill>
                <a:latin typeface="Open Sans"/>
                <a:cs typeface="Open Sans"/>
              </a:rPr>
              <a:t>stakeholders</a:t>
            </a:r>
            <a:r>
              <a:rPr lang="lt-LT" sz="2400" dirty="0" smtClean="0">
                <a:solidFill>
                  <a:srgbClr val="595959"/>
                </a:solidFill>
                <a:latin typeface="Open Sans"/>
                <a:cs typeface="Open Sans"/>
              </a:rPr>
              <a:t>, </a:t>
            </a:r>
            <a:r>
              <a:rPr lang="en-US" sz="2400" dirty="0" smtClean="0">
                <a:solidFill>
                  <a:srgbClr val="595959"/>
                </a:solidFill>
                <a:latin typeface="Open Sans"/>
                <a:cs typeface="Open Sans"/>
              </a:rPr>
              <a:t>including </a:t>
            </a:r>
            <a:r>
              <a:rPr lang="en-US" sz="2400" dirty="0">
                <a:solidFill>
                  <a:srgbClr val="595959"/>
                </a:solidFill>
                <a:latin typeface="Open Sans"/>
                <a:cs typeface="Open Sans"/>
              </a:rPr>
              <a:t>relevant community </a:t>
            </a:r>
            <a:r>
              <a:rPr lang="en-US" sz="2400" dirty="0" smtClean="0">
                <a:solidFill>
                  <a:srgbClr val="595959"/>
                </a:solidFill>
                <a:latin typeface="Open Sans"/>
                <a:cs typeface="Open Sans"/>
              </a:rPr>
              <a:t>organizations</a:t>
            </a:r>
            <a:endParaRPr lang="en-US" sz="2400" dirty="0">
              <a:solidFill>
                <a:srgbClr val="595959"/>
              </a:solidFill>
              <a:latin typeface="Open Sans"/>
              <a:cs typeface="Open Sans"/>
            </a:endParaRPr>
          </a:p>
          <a:p>
            <a:pPr lvl="0"/>
            <a:r>
              <a:rPr lang="lt-LT" sz="2400" dirty="0" err="1" smtClean="0">
                <a:solidFill>
                  <a:srgbClr val="595959"/>
                </a:solidFill>
                <a:latin typeface="Open Sans"/>
                <a:cs typeface="Open Sans"/>
              </a:rPr>
              <a:t>Study</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of</a:t>
            </a:r>
            <a:r>
              <a:rPr lang="lt-LT" sz="2400" dirty="0" smtClean="0">
                <a:solidFill>
                  <a:srgbClr val="595959"/>
                </a:solidFill>
                <a:latin typeface="Open Sans"/>
                <a:cs typeface="Open Sans"/>
              </a:rPr>
              <a:t> </a:t>
            </a:r>
            <a:r>
              <a:rPr lang="en-US" sz="2400" dirty="0" smtClean="0">
                <a:solidFill>
                  <a:srgbClr val="595959"/>
                </a:solidFill>
                <a:latin typeface="Open Sans"/>
                <a:cs typeface="Open Sans"/>
              </a:rPr>
              <a:t>success </a:t>
            </a:r>
            <a:r>
              <a:rPr lang="en-US" sz="2400" dirty="0">
                <a:solidFill>
                  <a:srgbClr val="595959"/>
                </a:solidFill>
                <a:latin typeface="Open Sans"/>
                <a:cs typeface="Open Sans"/>
              </a:rPr>
              <a:t>of similar services elsewhere </a:t>
            </a:r>
            <a:r>
              <a:rPr lang="en-US" sz="2400" dirty="0" smtClean="0">
                <a:solidFill>
                  <a:srgbClr val="595959"/>
                </a:solidFill>
                <a:latin typeface="Open Sans"/>
                <a:cs typeface="Open Sans"/>
              </a:rPr>
              <a:t> </a:t>
            </a:r>
            <a:endParaRPr lang="en-US" sz="2400" dirty="0">
              <a:solidFill>
                <a:srgbClr val="595959"/>
              </a:solidFill>
              <a:latin typeface="Open Sans"/>
              <a:cs typeface="Open Sans"/>
            </a:endParaRPr>
          </a:p>
          <a:p>
            <a:pPr lvl="0"/>
            <a:r>
              <a:rPr lang="en-US" sz="2400" dirty="0" smtClean="0">
                <a:solidFill>
                  <a:srgbClr val="595959"/>
                </a:solidFill>
                <a:latin typeface="Open Sans"/>
                <a:cs typeface="Open Sans"/>
              </a:rPr>
              <a:t>Statistics - </a:t>
            </a:r>
            <a:r>
              <a:rPr lang="en-US" sz="1600" dirty="0" smtClean="0">
                <a:solidFill>
                  <a:srgbClr val="595959"/>
                </a:solidFill>
                <a:latin typeface="Open Sans"/>
                <a:cs typeface="Open Sans"/>
              </a:rPr>
              <a:t>Source: EIFL-PLIP Tip Sheet, 2014</a:t>
            </a:r>
          </a:p>
        </p:txBody>
      </p:sp>
      <p:pic>
        <p:nvPicPr>
          <p:cNvPr id="5" name="Picture 4" descr="EIFL_LOGO_BLUE_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301" y="6063310"/>
            <a:ext cx="2813699" cy="794690"/>
          </a:xfrm>
          <a:prstGeom prst="rect">
            <a:avLst/>
          </a:prstGeom>
        </p:spPr>
      </p:pic>
      <p:sp>
        <p:nvSpPr>
          <p:cNvPr id="7" name="Content Placeholder 3"/>
          <p:cNvSpPr txBox="1">
            <a:spLocks/>
          </p:cNvSpPr>
          <p:nvPr/>
        </p:nvSpPr>
        <p:spPr>
          <a:xfrm>
            <a:off x="234951" y="347509"/>
            <a:ext cx="2876550" cy="48801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rgbClr val="595959"/>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lt-LT" sz="1800" b="1" i="0" u="none" strike="noStrike" kern="1200" cap="none" spc="0" normalizeH="0" baseline="0" noProof="0" smtClean="0">
                <a:ln>
                  <a:noFill/>
                </a:ln>
                <a:solidFill>
                  <a:srgbClr val="595959"/>
                </a:solidFill>
                <a:effectLst/>
                <a:uLnTx/>
                <a:uFillTx/>
                <a:latin typeface="Open Sans"/>
                <a:ea typeface="+mn-ea"/>
              </a:rPr>
              <a:t>EIFL-PLIP </a:t>
            </a:r>
            <a:r>
              <a:rPr kumimoji="0" lang="en-US" sz="1800" b="1" i="0" u="none" strike="noStrike" kern="1200" cap="none" spc="0" normalizeH="0" baseline="0" noProof="0" smtClean="0">
                <a:ln>
                  <a:noFill/>
                </a:ln>
                <a:solidFill>
                  <a:srgbClr val="595959"/>
                </a:solidFill>
                <a:effectLst/>
                <a:uLnTx/>
                <a:uFillTx/>
                <a:latin typeface="Open Sans"/>
                <a:ea typeface="+mn-ea"/>
              </a:rPr>
              <a:t>|</a:t>
            </a:r>
            <a:endParaRPr kumimoji="0" lang="en-US" sz="1800" b="1" i="0" u="none" strike="noStrike" kern="1200" cap="none" spc="0" normalizeH="0" baseline="0" noProof="0" dirty="0">
              <a:ln>
                <a:noFill/>
              </a:ln>
              <a:solidFill>
                <a:srgbClr val="595959"/>
              </a:solidFill>
              <a:effectLst/>
              <a:uLnTx/>
              <a:uFillTx/>
              <a:latin typeface="Open Sans"/>
              <a:ea typeface="+mn-ea"/>
            </a:endParaRPr>
          </a:p>
        </p:txBody>
      </p:sp>
      <p:sp>
        <p:nvSpPr>
          <p:cNvPr id="9" name="Content Placeholder 4"/>
          <p:cNvSpPr txBox="1">
            <a:spLocks/>
          </p:cNvSpPr>
          <p:nvPr/>
        </p:nvSpPr>
        <p:spPr>
          <a:xfrm>
            <a:off x="1569819" y="343466"/>
            <a:ext cx="3314012" cy="46403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chemeClr val="accent6"/>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rgbClr val="12BCE7"/>
                </a:solidFill>
                <a:effectLst/>
                <a:uLnTx/>
                <a:uFillTx/>
                <a:latin typeface="Open Sans"/>
                <a:ea typeface="+mn-ea"/>
              </a:rPr>
              <a:t>@</a:t>
            </a:r>
            <a:r>
              <a:rPr kumimoji="0" lang="en-US" sz="1800" b="1" i="0" u="none" strike="noStrike" kern="1200" cap="none" spc="0" normalizeH="0" baseline="0" noProof="0" dirty="0" err="1" smtClean="0">
                <a:ln>
                  <a:noFill/>
                </a:ln>
                <a:solidFill>
                  <a:srgbClr val="12BCE7"/>
                </a:solidFill>
                <a:effectLst/>
                <a:uLnTx/>
                <a:uFillTx/>
                <a:latin typeface="Open Sans"/>
                <a:ea typeface="+mn-ea"/>
              </a:rPr>
              <a:t>EIFLnet</a:t>
            </a:r>
            <a:endParaRPr kumimoji="0" lang="en-US" sz="1800" b="1" i="0" u="none" strike="noStrike" kern="1200" cap="none" spc="0" normalizeH="0" baseline="0" noProof="0" dirty="0">
              <a:ln>
                <a:noFill/>
              </a:ln>
              <a:solidFill>
                <a:srgbClr val="12BCE7"/>
              </a:solidFill>
              <a:effectLst/>
              <a:uLnTx/>
              <a:uFillTx/>
              <a:latin typeface="Open Sans"/>
              <a:ea typeface="+mn-ea"/>
            </a:endParaRPr>
          </a:p>
        </p:txBody>
      </p:sp>
    </p:spTree>
    <p:extLst>
      <p:ext uri="{BB962C8B-B14F-4D97-AF65-F5344CB8AC3E}">
        <p14:creationId xmlns:p14="http://schemas.microsoft.com/office/powerpoint/2010/main" val="27189252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47" y="807505"/>
            <a:ext cx="7649323" cy="1266042"/>
          </a:xfrm>
        </p:spPr>
        <p:txBody>
          <a:bodyPr>
            <a:noAutofit/>
          </a:bodyPr>
          <a:lstStyle/>
          <a:p>
            <a:pPr algn="l"/>
            <a:r>
              <a:rPr lang="lt-LT" sz="3200" b="1" dirty="0" smtClean="0">
                <a:solidFill>
                  <a:srgbClr val="595959"/>
                </a:solidFill>
                <a:latin typeface="Open Sans"/>
                <a:cs typeface="Open Sans"/>
              </a:rPr>
              <a:t>Wh</a:t>
            </a:r>
            <a:r>
              <a:rPr lang="en-US" sz="3200" b="1" dirty="0" smtClean="0">
                <a:solidFill>
                  <a:srgbClr val="595959"/>
                </a:solidFill>
                <a:latin typeface="Open Sans"/>
                <a:cs typeface="Open Sans"/>
              </a:rPr>
              <a:t>o </a:t>
            </a:r>
            <a:r>
              <a:rPr lang="en-US" sz="3200" b="1" dirty="0" smtClean="0">
                <a:solidFill>
                  <a:srgbClr val="595959"/>
                </a:solidFill>
                <a:latin typeface="Open Sans"/>
                <a:cs typeface="Open Sans"/>
              </a:rPr>
              <a:t>can help you understand </a:t>
            </a:r>
            <a:r>
              <a:rPr lang="en-US" sz="3200" b="1" dirty="0" smtClean="0">
                <a:solidFill>
                  <a:srgbClr val="595959"/>
                </a:solidFill>
                <a:latin typeface="Open Sans"/>
                <a:cs typeface="Open Sans"/>
              </a:rPr>
              <a:t>the need for library service? </a:t>
            </a:r>
            <a:r>
              <a:rPr lang="lt-LT" sz="3200" b="1" dirty="0" smtClean="0">
                <a:solidFill>
                  <a:srgbClr val="595959"/>
                </a:solidFill>
                <a:latin typeface="Open Sans"/>
                <a:cs typeface="Open Sans"/>
              </a:rPr>
              <a:t> </a:t>
            </a:r>
            <a:endParaRPr lang="en-US" sz="3200" b="1" dirty="0">
              <a:solidFill>
                <a:schemeClr val="tx1">
                  <a:lumMod val="65000"/>
                  <a:lumOff val="35000"/>
                </a:schemeClr>
              </a:solidFill>
              <a:latin typeface="Open Sans"/>
              <a:cs typeface="Open Sans"/>
            </a:endParaRPr>
          </a:p>
        </p:txBody>
      </p:sp>
      <p:sp>
        <p:nvSpPr>
          <p:cNvPr id="3" name="Content Placeholder 2"/>
          <p:cNvSpPr>
            <a:spLocks noGrp="1"/>
          </p:cNvSpPr>
          <p:nvPr>
            <p:ph idx="1"/>
          </p:nvPr>
        </p:nvSpPr>
        <p:spPr>
          <a:xfrm>
            <a:off x="528995" y="2116271"/>
            <a:ext cx="8083375" cy="4497572"/>
          </a:xfrm>
        </p:spPr>
        <p:txBody>
          <a:bodyPr>
            <a:normAutofit/>
          </a:bodyPr>
          <a:lstStyle/>
          <a:p>
            <a:r>
              <a:rPr lang="en-US" sz="2400" dirty="0" smtClean="0">
                <a:solidFill>
                  <a:srgbClr val="595959"/>
                </a:solidFill>
                <a:latin typeface="Open Sans"/>
                <a:cs typeface="Open Sans"/>
              </a:rPr>
              <a:t>Users </a:t>
            </a:r>
            <a:r>
              <a:rPr lang="en-US" sz="2400" dirty="0">
                <a:solidFill>
                  <a:srgbClr val="595959"/>
                </a:solidFill>
                <a:latin typeface="Open Sans"/>
                <a:cs typeface="Open Sans"/>
              </a:rPr>
              <a:t>of </a:t>
            </a:r>
            <a:r>
              <a:rPr lang="lt-LT" sz="2400" dirty="0" err="1" smtClean="0">
                <a:solidFill>
                  <a:srgbClr val="595959"/>
                </a:solidFill>
                <a:latin typeface="Open Sans"/>
                <a:cs typeface="Open Sans"/>
              </a:rPr>
              <a:t>current</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libra</a:t>
            </a:r>
            <a:r>
              <a:rPr lang="en-US" sz="2400" dirty="0" smtClean="0">
                <a:solidFill>
                  <a:srgbClr val="595959"/>
                </a:solidFill>
                <a:latin typeface="Open Sans"/>
                <a:cs typeface="Open Sans"/>
              </a:rPr>
              <a:t>r</a:t>
            </a:r>
            <a:r>
              <a:rPr lang="lt-LT" sz="2400" dirty="0" smtClean="0">
                <a:solidFill>
                  <a:srgbClr val="595959"/>
                </a:solidFill>
                <a:latin typeface="Open Sans"/>
                <a:cs typeface="Open Sans"/>
              </a:rPr>
              <a:t>y </a:t>
            </a:r>
            <a:r>
              <a:rPr lang="en-US" sz="2400" dirty="0" smtClean="0">
                <a:solidFill>
                  <a:srgbClr val="595959"/>
                </a:solidFill>
                <a:latin typeface="Open Sans"/>
                <a:cs typeface="Open Sans"/>
              </a:rPr>
              <a:t>service</a:t>
            </a:r>
            <a:r>
              <a:rPr lang="lt-LT" sz="2400" dirty="0" smtClean="0">
                <a:solidFill>
                  <a:srgbClr val="595959"/>
                </a:solidFill>
                <a:latin typeface="Open Sans"/>
                <a:cs typeface="Open Sans"/>
              </a:rPr>
              <a:t>s</a:t>
            </a:r>
            <a:r>
              <a:rPr lang="en-US" sz="2400" dirty="0" smtClean="0">
                <a:solidFill>
                  <a:srgbClr val="595959"/>
                </a:solidFill>
                <a:latin typeface="Open Sans"/>
                <a:cs typeface="Open Sans"/>
              </a:rPr>
              <a:t> </a:t>
            </a:r>
            <a:endParaRPr lang="en-US" sz="2400" dirty="0">
              <a:solidFill>
                <a:srgbClr val="595959"/>
              </a:solidFill>
              <a:latin typeface="Open Sans"/>
              <a:cs typeface="Open Sans"/>
            </a:endParaRPr>
          </a:p>
          <a:p>
            <a:r>
              <a:rPr lang="en-US" sz="2400" dirty="0" smtClean="0">
                <a:solidFill>
                  <a:srgbClr val="595959"/>
                </a:solidFill>
                <a:latin typeface="Open Sans"/>
                <a:cs typeface="Open Sans"/>
              </a:rPr>
              <a:t>Non-users</a:t>
            </a:r>
            <a:r>
              <a:rPr lang="lt-LT" sz="2400" dirty="0">
                <a:solidFill>
                  <a:srgbClr val="595959"/>
                </a:solidFill>
                <a:latin typeface="Open Sans"/>
                <a:cs typeface="Open Sans"/>
              </a:rPr>
              <a:t> </a:t>
            </a:r>
            <a:r>
              <a:rPr lang="lt-LT" sz="2400" dirty="0" smtClean="0">
                <a:solidFill>
                  <a:srgbClr val="595959"/>
                </a:solidFill>
                <a:latin typeface="Open Sans"/>
                <a:cs typeface="Open Sans"/>
              </a:rPr>
              <a:t>and </a:t>
            </a:r>
            <a:r>
              <a:rPr lang="lt-LT" sz="2400" dirty="0" err="1" smtClean="0">
                <a:solidFill>
                  <a:srgbClr val="595959"/>
                </a:solidFill>
                <a:latin typeface="Open Sans"/>
                <a:cs typeface="Open Sans"/>
              </a:rPr>
              <a:t>former</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users</a:t>
            </a:r>
            <a:r>
              <a:rPr lang="lt-LT" sz="2400" dirty="0" smtClean="0">
                <a:solidFill>
                  <a:srgbClr val="595959"/>
                </a:solidFill>
                <a:latin typeface="Open Sans"/>
                <a:cs typeface="Open Sans"/>
              </a:rPr>
              <a:t>  </a:t>
            </a:r>
            <a:endParaRPr lang="en-US" sz="2400" dirty="0">
              <a:solidFill>
                <a:srgbClr val="595959"/>
              </a:solidFill>
              <a:latin typeface="Open Sans"/>
              <a:cs typeface="Open Sans"/>
            </a:endParaRPr>
          </a:p>
          <a:p>
            <a:r>
              <a:rPr lang="en-US" sz="2400" dirty="0" smtClean="0">
                <a:solidFill>
                  <a:srgbClr val="595959"/>
                </a:solidFill>
                <a:latin typeface="Open Sans"/>
                <a:cs typeface="Open Sans"/>
              </a:rPr>
              <a:t>Members </a:t>
            </a:r>
            <a:r>
              <a:rPr lang="en-US" sz="2400" dirty="0">
                <a:solidFill>
                  <a:srgbClr val="595959"/>
                </a:solidFill>
                <a:latin typeface="Open Sans"/>
                <a:cs typeface="Open Sans"/>
              </a:rPr>
              <a:t>of the specifically targeted </a:t>
            </a:r>
            <a:r>
              <a:rPr lang="en-US" sz="2400" dirty="0" smtClean="0">
                <a:solidFill>
                  <a:srgbClr val="595959"/>
                </a:solidFill>
                <a:latin typeface="Open Sans"/>
                <a:cs typeface="Open Sans"/>
              </a:rPr>
              <a:t>group(s), e.g. illiterate parents  </a:t>
            </a:r>
            <a:endParaRPr lang="en-US" sz="2400" dirty="0">
              <a:solidFill>
                <a:srgbClr val="595959"/>
              </a:solidFill>
              <a:latin typeface="Open Sans"/>
              <a:cs typeface="Open Sans"/>
            </a:endParaRPr>
          </a:p>
          <a:p>
            <a:r>
              <a:rPr lang="en-US" sz="2400" dirty="0" smtClean="0">
                <a:solidFill>
                  <a:srgbClr val="595959"/>
                </a:solidFill>
                <a:latin typeface="Open Sans"/>
                <a:cs typeface="Open Sans"/>
              </a:rPr>
              <a:t>Stakeholders </a:t>
            </a:r>
            <a:r>
              <a:rPr lang="en-US" sz="2400" dirty="0">
                <a:solidFill>
                  <a:srgbClr val="595959"/>
                </a:solidFill>
                <a:latin typeface="Open Sans"/>
                <a:cs typeface="Open Sans"/>
              </a:rPr>
              <a:t>related to the targeted groups, who can speak on their </a:t>
            </a:r>
            <a:r>
              <a:rPr lang="en-US" sz="2400" dirty="0" smtClean="0">
                <a:solidFill>
                  <a:srgbClr val="595959"/>
                </a:solidFill>
                <a:latin typeface="Open Sans"/>
                <a:cs typeface="Open Sans"/>
              </a:rPr>
              <a:t>behalf, e.g. teachers, social workers </a:t>
            </a:r>
          </a:p>
          <a:p>
            <a:r>
              <a:rPr lang="lt-LT" sz="2400" dirty="0" err="1" smtClean="0">
                <a:solidFill>
                  <a:srgbClr val="595959"/>
                </a:solidFill>
                <a:latin typeface="Open Sans"/>
                <a:cs typeface="Open Sans"/>
              </a:rPr>
              <a:t>Other</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service</a:t>
            </a:r>
            <a:r>
              <a:rPr lang="lt-LT" sz="2400" dirty="0" smtClean="0">
                <a:solidFill>
                  <a:srgbClr val="595959"/>
                </a:solidFill>
                <a:latin typeface="Open Sans"/>
                <a:cs typeface="Open Sans"/>
              </a:rPr>
              <a:t> </a:t>
            </a:r>
            <a:r>
              <a:rPr lang="lt-LT" sz="2400" dirty="0" err="1" smtClean="0">
                <a:solidFill>
                  <a:srgbClr val="595959"/>
                </a:solidFill>
                <a:latin typeface="Open Sans"/>
                <a:cs typeface="Open Sans"/>
              </a:rPr>
              <a:t>providers</a:t>
            </a:r>
            <a:r>
              <a:rPr lang="en-US" sz="2400" dirty="0">
                <a:solidFill>
                  <a:srgbClr val="595959"/>
                </a:solidFill>
                <a:latin typeface="Open Sans"/>
                <a:cs typeface="Open Sans"/>
              </a:rPr>
              <a:t> </a:t>
            </a:r>
            <a:r>
              <a:rPr lang="en-US" sz="2400" dirty="0" smtClean="0">
                <a:solidFill>
                  <a:srgbClr val="595959"/>
                </a:solidFill>
                <a:latin typeface="Open Sans"/>
                <a:cs typeface="Open Sans"/>
              </a:rPr>
              <a:t>in the </a:t>
            </a:r>
            <a:r>
              <a:rPr lang="lt-LT" sz="2400" dirty="0" err="1" smtClean="0">
                <a:solidFill>
                  <a:srgbClr val="595959"/>
                </a:solidFill>
                <a:latin typeface="Open Sans"/>
                <a:cs typeface="Open Sans"/>
              </a:rPr>
              <a:t>community</a:t>
            </a:r>
            <a:r>
              <a:rPr lang="en-US" sz="2400" dirty="0" smtClean="0">
                <a:solidFill>
                  <a:srgbClr val="595959"/>
                </a:solidFill>
                <a:latin typeface="Open Sans"/>
                <a:cs typeface="Open Sans"/>
              </a:rPr>
              <a:t>, e.g. youth organization, regional education office</a:t>
            </a:r>
          </a:p>
          <a:p>
            <a:pPr marL="0" indent="0">
              <a:buNone/>
            </a:pPr>
            <a:endParaRPr lang="en-US" sz="2000" dirty="0" smtClean="0">
              <a:solidFill>
                <a:srgbClr val="595959"/>
              </a:solidFill>
              <a:latin typeface="Open Sans"/>
              <a:cs typeface="Open Sans"/>
            </a:endParaRPr>
          </a:p>
          <a:p>
            <a:pPr marL="0" indent="0">
              <a:buNone/>
            </a:pPr>
            <a:endParaRPr lang="en-US" sz="1400" dirty="0" smtClean="0">
              <a:solidFill>
                <a:srgbClr val="595959"/>
              </a:solidFill>
              <a:latin typeface="Open Sans"/>
              <a:cs typeface="Open Sans"/>
            </a:endParaRPr>
          </a:p>
          <a:p>
            <a:pPr marL="0" indent="0">
              <a:buNone/>
            </a:pPr>
            <a:endParaRPr lang="en-US" sz="1400" dirty="0">
              <a:solidFill>
                <a:srgbClr val="595959"/>
              </a:solidFill>
              <a:latin typeface="Open Sans"/>
              <a:cs typeface="Open Sans"/>
            </a:endParaRPr>
          </a:p>
          <a:p>
            <a:pPr marL="0" indent="0">
              <a:buNone/>
            </a:pPr>
            <a:r>
              <a:rPr lang="en-US" sz="1400" dirty="0" smtClean="0">
                <a:solidFill>
                  <a:srgbClr val="595959"/>
                </a:solidFill>
                <a:latin typeface="Open Sans"/>
                <a:cs typeface="Open Sans"/>
              </a:rPr>
              <a:t>Source: EIFL-PLIP tip </a:t>
            </a:r>
            <a:r>
              <a:rPr lang="lt-LT" sz="1400" dirty="0" smtClean="0">
                <a:solidFill>
                  <a:srgbClr val="595959"/>
                </a:solidFill>
                <a:latin typeface="Open Sans"/>
                <a:cs typeface="Open Sans"/>
              </a:rPr>
              <a:t>s</a:t>
            </a:r>
            <a:r>
              <a:rPr lang="en-US" sz="1400" dirty="0" err="1" smtClean="0">
                <a:solidFill>
                  <a:srgbClr val="595959"/>
                </a:solidFill>
                <a:latin typeface="Open Sans"/>
                <a:cs typeface="Open Sans"/>
              </a:rPr>
              <a:t>heet</a:t>
            </a:r>
            <a:r>
              <a:rPr lang="en-US" sz="1400" dirty="0" smtClean="0">
                <a:solidFill>
                  <a:srgbClr val="595959"/>
                </a:solidFill>
                <a:latin typeface="Open Sans"/>
                <a:cs typeface="Open Sans"/>
              </a:rPr>
              <a:t>, 2014 </a:t>
            </a:r>
          </a:p>
        </p:txBody>
      </p:sp>
      <p:pic>
        <p:nvPicPr>
          <p:cNvPr id="5" name="Picture 4" descr="EIFL_LOGO_BLUE_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719" y="5819153"/>
            <a:ext cx="2813699" cy="794690"/>
          </a:xfrm>
          <a:prstGeom prst="rect">
            <a:avLst/>
          </a:prstGeom>
        </p:spPr>
      </p:pic>
      <p:sp>
        <p:nvSpPr>
          <p:cNvPr id="10" name="Content Placeholder 3"/>
          <p:cNvSpPr txBox="1">
            <a:spLocks/>
          </p:cNvSpPr>
          <p:nvPr/>
        </p:nvSpPr>
        <p:spPr>
          <a:xfrm>
            <a:off x="234951" y="347509"/>
            <a:ext cx="2876550" cy="48801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rgbClr val="595959"/>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lt-LT" sz="1800" b="1" i="0" u="none" strike="noStrike" kern="1200" cap="none" spc="0" normalizeH="0" baseline="0" noProof="0" smtClean="0">
                <a:ln>
                  <a:noFill/>
                </a:ln>
                <a:solidFill>
                  <a:srgbClr val="595959"/>
                </a:solidFill>
                <a:effectLst/>
                <a:uLnTx/>
                <a:uFillTx/>
                <a:latin typeface="Open Sans"/>
                <a:ea typeface="+mn-ea"/>
              </a:rPr>
              <a:t>EIFL-PLIP </a:t>
            </a:r>
            <a:r>
              <a:rPr kumimoji="0" lang="en-US" sz="1800" b="1" i="0" u="none" strike="noStrike" kern="1200" cap="none" spc="0" normalizeH="0" baseline="0" noProof="0" smtClean="0">
                <a:ln>
                  <a:noFill/>
                </a:ln>
                <a:solidFill>
                  <a:srgbClr val="595959"/>
                </a:solidFill>
                <a:effectLst/>
                <a:uLnTx/>
                <a:uFillTx/>
                <a:latin typeface="Open Sans"/>
                <a:ea typeface="+mn-ea"/>
              </a:rPr>
              <a:t>|</a:t>
            </a:r>
            <a:endParaRPr kumimoji="0" lang="en-US" sz="1800" b="1" i="0" u="none" strike="noStrike" kern="1200" cap="none" spc="0" normalizeH="0" baseline="0" noProof="0" dirty="0">
              <a:ln>
                <a:noFill/>
              </a:ln>
              <a:solidFill>
                <a:srgbClr val="595959"/>
              </a:solidFill>
              <a:effectLst/>
              <a:uLnTx/>
              <a:uFillTx/>
              <a:latin typeface="Open Sans"/>
              <a:ea typeface="+mn-ea"/>
            </a:endParaRPr>
          </a:p>
        </p:txBody>
      </p:sp>
      <p:sp>
        <p:nvSpPr>
          <p:cNvPr id="11" name="Content Placeholder 4"/>
          <p:cNvSpPr txBox="1">
            <a:spLocks/>
          </p:cNvSpPr>
          <p:nvPr/>
        </p:nvSpPr>
        <p:spPr>
          <a:xfrm>
            <a:off x="1569819" y="343466"/>
            <a:ext cx="3314012" cy="46403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b="1" kern="1200">
                <a:solidFill>
                  <a:schemeClr val="accent6"/>
                </a:solidFill>
                <a:latin typeface="Open Sans"/>
                <a:ea typeface="+mn-ea"/>
                <a:cs typeface="Open Sans"/>
              </a:defRPr>
            </a:lvl1pPr>
            <a:lvl2pPr marL="742950" indent="-285750" algn="l" defTabSz="457200" rtl="0" eaLnBrk="1" latinLnBrk="0" hangingPunct="1">
              <a:spcBef>
                <a:spcPct val="20000"/>
              </a:spcBef>
              <a:buFont typeface="Arial"/>
              <a:buChar char="–"/>
              <a:defRPr sz="2000" kern="1200">
                <a:solidFill>
                  <a:schemeClr val="accent3"/>
                </a:solidFill>
                <a:latin typeface="Open Sans"/>
                <a:ea typeface="+mn-ea"/>
                <a:cs typeface="Open Sans"/>
              </a:defRPr>
            </a:lvl2pPr>
            <a:lvl3pPr marL="1143000" indent="-228600" algn="l" defTabSz="457200" rtl="0" eaLnBrk="1" latinLnBrk="0" hangingPunct="1">
              <a:spcBef>
                <a:spcPct val="20000"/>
              </a:spcBef>
              <a:buFont typeface="Arial"/>
              <a:buChar char="•"/>
              <a:defRPr sz="1800" kern="1200">
                <a:solidFill>
                  <a:schemeClr val="accent3"/>
                </a:solidFill>
                <a:latin typeface="Open Sans"/>
                <a:ea typeface="+mn-ea"/>
                <a:cs typeface="Open Sans"/>
              </a:defRPr>
            </a:lvl3pPr>
            <a:lvl4pPr marL="1600200" indent="-228600" algn="l" defTabSz="457200" rtl="0" eaLnBrk="1" latinLnBrk="0" hangingPunct="1">
              <a:spcBef>
                <a:spcPct val="20000"/>
              </a:spcBef>
              <a:buFont typeface="Arial"/>
              <a:buChar char="–"/>
              <a:defRPr sz="1600" kern="1200">
                <a:solidFill>
                  <a:schemeClr val="accent3"/>
                </a:solidFill>
                <a:latin typeface="Open Sans"/>
                <a:ea typeface="+mn-ea"/>
                <a:cs typeface="Open Sans"/>
              </a:defRPr>
            </a:lvl4pPr>
            <a:lvl5pPr marL="2057400" indent="-228600" algn="l" defTabSz="457200" rtl="0" eaLnBrk="1" latinLnBrk="0" hangingPunct="1">
              <a:spcBef>
                <a:spcPct val="20000"/>
              </a:spcBef>
              <a:buFont typeface="Arial"/>
              <a:buChar char="»"/>
              <a:defRPr sz="1400" kern="1200">
                <a:solidFill>
                  <a:schemeClr val="accent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rgbClr val="12BCE7"/>
                </a:solidFill>
                <a:effectLst/>
                <a:uLnTx/>
                <a:uFillTx/>
                <a:latin typeface="Open Sans"/>
                <a:ea typeface="+mn-ea"/>
              </a:rPr>
              <a:t>2016</a:t>
            </a:r>
            <a:endParaRPr kumimoji="0" lang="en-US" sz="1800" b="1" i="0" u="none" strike="noStrike" kern="1200" cap="none" spc="0" normalizeH="0" baseline="0" noProof="0" dirty="0">
              <a:ln>
                <a:noFill/>
              </a:ln>
              <a:solidFill>
                <a:srgbClr val="12BCE7"/>
              </a:solidFill>
              <a:effectLst/>
              <a:uLnTx/>
              <a:uFillTx/>
              <a:latin typeface="Open Sans"/>
              <a:ea typeface="+mn-ea"/>
            </a:endParaRPr>
          </a:p>
        </p:txBody>
      </p:sp>
    </p:spTree>
    <p:extLst>
      <p:ext uri="{BB962C8B-B14F-4D97-AF65-F5344CB8AC3E}">
        <p14:creationId xmlns:p14="http://schemas.microsoft.com/office/powerpoint/2010/main" val="24072783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4">
      <a:dk1>
        <a:srgbClr val="000000"/>
      </a:dk1>
      <a:lt1>
        <a:srgbClr val="FFFFFF"/>
      </a:lt1>
      <a:dk2>
        <a:srgbClr val="282828"/>
      </a:dk2>
      <a:lt2>
        <a:srgbClr val="D4D4D4"/>
      </a:lt2>
      <a:accent1>
        <a:srgbClr val="A6A6A6"/>
      </a:accent1>
      <a:accent2>
        <a:srgbClr val="7E7E7E"/>
      </a:accent2>
      <a:accent3>
        <a:srgbClr val="595959"/>
      </a:accent3>
      <a:accent4>
        <a:srgbClr val="404040"/>
      </a:accent4>
      <a:accent5>
        <a:srgbClr val="262626"/>
      </a:accent5>
      <a:accent6>
        <a:srgbClr val="12BCE7"/>
      </a:accent6>
      <a:hlink>
        <a:srgbClr val="0DB9E6"/>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1376</TotalTime>
  <Words>1001</Words>
  <Application>Microsoft Macintosh PowerPoint</Application>
  <PresentationFormat>On-screen Show (4:3)</PresentationFormat>
  <Paragraphs>137</Paragraphs>
  <Slides>15</Slides>
  <Notes>13</Notes>
  <HiddenSlides>0</HiddenSlides>
  <MMClips>1</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Custom Design</vt:lpstr>
      <vt:lpstr>1_Custom Design</vt:lpstr>
      <vt:lpstr>Office Theme</vt:lpstr>
      <vt:lpstr>Understanding community needs:  </vt:lpstr>
      <vt:lpstr>EIFL-PLIP base of evidence </vt:lpstr>
      <vt:lpstr>EIFL-PLIP supported services in Africa</vt:lpstr>
      <vt:lpstr>A common pathway of new service development in libraries</vt:lpstr>
      <vt:lpstr>Particular community needs and local circumstances are the main reasons for different approaches taken by grantee libraries in new services</vt:lpstr>
      <vt:lpstr>How to conduct community needs assessment for new library services   </vt:lpstr>
      <vt:lpstr>Turn to EIFL-PLIP tip sheet –   Resource created for a grant call ‘Innovative libraries preparing children and youth for the future’ (2014)  </vt:lpstr>
      <vt:lpstr>How to get evidence on community needs for library service</vt:lpstr>
      <vt:lpstr>Who can help you understand the need for library service?  </vt:lpstr>
      <vt:lpstr>What characteristics of the target group are likely to make a difference to the service?   </vt:lpstr>
      <vt:lpstr>Useful resource – Community-Led Libraries Toolkit </vt:lpstr>
      <vt:lpstr>PowerPoint Presentation</vt:lpstr>
      <vt:lpstr>Useful resource – the Design Thinking Toolkit for Libraries</vt:lpstr>
      <vt:lpstr>PowerPoint Presentation</vt:lpstr>
      <vt:lpstr>Thank you!</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Frasier</dc:creator>
  <cp:lastModifiedBy>Jean Fairbairn</cp:lastModifiedBy>
  <cp:revision>132</cp:revision>
  <cp:lastPrinted>2016-04-20T08:00:24Z</cp:lastPrinted>
  <dcterms:created xsi:type="dcterms:W3CDTF">2013-01-15T19:08:57Z</dcterms:created>
  <dcterms:modified xsi:type="dcterms:W3CDTF">2016-05-10T09:53:24Z</dcterms:modified>
</cp:coreProperties>
</file>