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Gill Sans" panose="020B0604020202020204" charset="0"/>
      <p:regular r:id="rId22"/>
      <p:bold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LFiewlVpxN6BbKO8v9UVrhtEr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une Petuchova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52" autoAdjust="0"/>
  </p:normalViewPr>
  <p:slideViewPr>
    <p:cSldViewPr snapToGrid="0">
      <p:cViewPr varScale="1">
        <p:scale>
          <a:sx n="99" d="100"/>
          <a:sy n="99"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safety.gov.au/key-issues/esafety-guid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quiz-digital-incollables.playbac.fr/keep-your-private-life-a-secret-1/4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safety.gov.au/sites/default/files/2020-03/eSafety_Ed%20Conversation%20S%20%20Kids.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6980e58a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6980e58a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titled Survival in a Digital Jungle, is for use by public librarians to train children and teenagers in online safety. Librarians can adapt the presentation as needed, to accommodate needs of learners (in relation to knowledge and skills levels,  language, technology used, etc.). It should take approximately an hour to complete.</a:t>
            </a:r>
            <a:endParaRPr/>
          </a:p>
        </p:txBody>
      </p:sp>
      <p:sp>
        <p:nvSpPr>
          <p:cNvPr id="89" name="Google Shape;89;g2b6980e58a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200"/>
              <a:buFont typeface="Calibri"/>
              <a:buNone/>
            </a:pPr>
            <a:r>
              <a:rPr lang="en-US" sz="1200" b="0"/>
              <a:t>We will start </a:t>
            </a:r>
            <a:r>
              <a:rPr lang="en-US"/>
              <a:t>with</a:t>
            </a:r>
            <a:r>
              <a:rPr lang="en-US" sz="1200" b="0"/>
              <a:t> one of the most important aspects of online safety, which is personal information. Why is it so important? Personal information is as precious as the keys to your house. Giving these keys to the wrong person, even by accident, is like allowing a stranger into your house without you even knowing. Your personal information includes your </a:t>
            </a:r>
            <a:r>
              <a:rPr lang="en-US" sz="1200" b="1"/>
              <a:t>full name, address, phone numbers, school you go to, date of birth, email address, and any financial details </a:t>
            </a:r>
            <a:r>
              <a:rPr lang="en-US" b="1"/>
              <a:t>about</a:t>
            </a:r>
            <a:r>
              <a:rPr lang="en-US" sz="1200" b="1"/>
              <a:t> you or your family.</a:t>
            </a:r>
            <a:r>
              <a:rPr lang="en-US" sz="1200" b="0"/>
              <a:t> If someone has a lot of personal information about you, they could pretend to be you, find out where you live, or even use your personal information to create fake online accounts and buy things. </a:t>
            </a:r>
            <a:r>
              <a:rPr lang="en-US" sz="1200"/>
              <a:t>To protect your personal information:</a:t>
            </a:r>
            <a:endParaRPr sz="1200"/>
          </a:p>
          <a:p>
            <a:pPr marL="0" lvl="0" indent="0" algn="l" rtl="0">
              <a:lnSpc>
                <a:spcPct val="110000"/>
              </a:lnSpc>
              <a:spcBef>
                <a:spcPts val="0"/>
              </a:spcBef>
              <a:spcAft>
                <a:spcPts val="0"/>
              </a:spcAft>
              <a:buClr>
                <a:schemeClr val="dk1"/>
              </a:buClr>
              <a:buSzPts val="1200"/>
              <a:buFont typeface="Calibri"/>
              <a:buNone/>
            </a:pPr>
            <a:endParaRPr/>
          </a:p>
          <a:p>
            <a:pPr marL="171450" lvl="0" indent="-171450" algn="l" rtl="0">
              <a:lnSpc>
                <a:spcPct val="110000"/>
              </a:lnSpc>
              <a:spcBef>
                <a:spcPts val="0"/>
              </a:spcBef>
              <a:spcAft>
                <a:spcPts val="0"/>
              </a:spcAft>
              <a:buClr>
                <a:schemeClr val="dk1"/>
              </a:buClr>
              <a:buSzPts val="1200"/>
              <a:buFont typeface="Arial"/>
              <a:buChar char="•"/>
            </a:pPr>
            <a:r>
              <a:rPr lang="en-US" sz="1200"/>
              <a:t>Choose an online name that does not include your real first or last name, use a nickname instead. </a:t>
            </a:r>
            <a:endParaRPr/>
          </a:p>
          <a:p>
            <a:pPr marL="171450" lvl="0" indent="-171450" algn="l" rtl="0">
              <a:lnSpc>
                <a:spcPct val="110000"/>
              </a:lnSpc>
              <a:spcBef>
                <a:spcPts val="0"/>
              </a:spcBef>
              <a:spcAft>
                <a:spcPts val="0"/>
              </a:spcAft>
              <a:buClr>
                <a:schemeClr val="dk1"/>
              </a:buClr>
              <a:buSzPts val="1200"/>
              <a:buFont typeface="Arial"/>
              <a:buChar char="•"/>
            </a:pPr>
            <a:r>
              <a:rPr lang="en-US" sz="1200"/>
              <a:t>Don’t lie about your age — age limits for certain platforms are there because some of the content on these platforms is not safe for kids. Most social media apps have a minimum age limit of 13. </a:t>
            </a:r>
            <a:endParaRPr/>
          </a:p>
          <a:p>
            <a:pPr marL="171450" lvl="0" indent="-171450" algn="l" rtl="0">
              <a:lnSpc>
                <a:spcPct val="110000"/>
              </a:lnSpc>
              <a:spcBef>
                <a:spcPts val="0"/>
              </a:spcBef>
              <a:spcAft>
                <a:spcPts val="0"/>
              </a:spcAft>
              <a:buClr>
                <a:schemeClr val="dk1"/>
              </a:buClr>
              <a:buSzPts val="1200"/>
              <a:buFont typeface="Arial"/>
              <a:buChar char="•"/>
            </a:pPr>
            <a:r>
              <a:rPr lang="en-US" sz="1200"/>
              <a:t>Only </a:t>
            </a:r>
            <a:r>
              <a:rPr lang="en-US"/>
              <a:t>‘</a:t>
            </a:r>
            <a:r>
              <a:rPr lang="en-US" sz="1200"/>
              <a:t>friend</a:t>
            </a:r>
            <a:r>
              <a:rPr lang="en-US"/>
              <a:t>’</a:t>
            </a:r>
            <a:r>
              <a:rPr lang="en-US" sz="1200"/>
              <a:t> or </a:t>
            </a:r>
            <a:r>
              <a:rPr lang="en-US"/>
              <a:t>‘</a:t>
            </a:r>
            <a:r>
              <a:rPr lang="en-US" sz="1200"/>
              <a:t>follow</a:t>
            </a:r>
            <a:r>
              <a:rPr lang="en-US"/>
              <a:t>’</a:t>
            </a:r>
            <a:r>
              <a:rPr lang="en-US" sz="1200"/>
              <a:t> people you know — if you receive a </a:t>
            </a:r>
            <a:r>
              <a:rPr lang="en-US"/>
              <a:t>‘</a:t>
            </a:r>
            <a:r>
              <a:rPr lang="en-US" sz="1200"/>
              <a:t>friend request</a:t>
            </a:r>
            <a:r>
              <a:rPr lang="en-US"/>
              <a:t>’</a:t>
            </a:r>
            <a:r>
              <a:rPr lang="en-US" sz="1200"/>
              <a:t> from someone you don’t know it is best to delete their request.</a:t>
            </a:r>
            <a:endParaRPr/>
          </a:p>
          <a:p>
            <a:pPr marL="171450" lvl="0" indent="-171450" algn="l" rtl="0">
              <a:lnSpc>
                <a:spcPct val="110000"/>
              </a:lnSpc>
              <a:spcBef>
                <a:spcPts val="0"/>
              </a:spcBef>
              <a:spcAft>
                <a:spcPts val="0"/>
              </a:spcAft>
              <a:buClr>
                <a:schemeClr val="dk1"/>
              </a:buClr>
              <a:buSzPts val="1200"/>
              <a:buFont typeface="Arial"/>
              <a:buChar char="•"/>
            </a:pPr>
            <a:r>
              <a:rPr lang="en-US" sz="1200"/>
              <a:t>Keep your email and phone number private so that you don’t get bothered by unwanted texts, calls, or emails. </a:t>
            </a:r>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200"/>
              <a:buFont typeface="Calibri"/>
              <a:buNone/>
            </a:pPr>
            <a:r>
              <a:rPr lang="en-US"/>
              <a:t>N</a:t>
            </a:r>
            <a:r>
              <a:rPr lang="en-US" sz="1200"/>
              <a:t>owadays it is very popular to exchange and share photos and videos online. The problem is that once you share something online it is very hard to remove it as even if you delete it, it stays in the </a:t>
            </a:r>
            <a:r>
              <a:rPr lang="en-US"/>
              <a:t>I</a:t>
            </a:r>
            <a:r>
              <a:rPr lang="en-US" sz="1200"/>
              <a:t>nternet archives and someone could have already downloaded it, copied it, and shared it without your consent. The general recommendation would be that if you are unsure about sharing something, it is best not to share it. However, if you do want to share photos or videos, please consider the following tips: </a:t>
            </a:r>
            <a:endParaRPr/>
          </a:p>
          <a:p>
            <a:pPr marL="171450" lvl="0" indent="-171450" algn="l" rtl="0">
              <a:lnSpc>
                <a:spcPct val="110000"/>
              </a:lnSpc>
              <a:spcBef>
                <a:spcPts val="0"/>
              </a:spcBef>
              <a:spcAft>
                <a:spcPts val="0"/>
              </a:spcAft>
              <a:buClr>
                <a:schemeClr val="dk1"/>
              </a:buClr>
              <a:buSzPts val="1200"/>
              <a:buFont typeface="Arial"/>
              <a:buChar char="•"/>
            </a:pPr>
            <a:r>
              <a:rPr lang="en-US" sz="1200" b="0"/>
              <a:t>Let’s say you can post a video of you singing or dancing like crazy and it is funny now, but will it be cool in, let’s say, 5 years? It is now very popular to look for information online before hiring someone, would you feel comfortable if your future employer would see this video?</a:t>
            </a:r>
            <a:endParaRPr/>
          </a:p>
          <a:p>
            <a:pPr marL="171450" lvl="0" indent="-171450" algn="l" rtl="0">
              <a:lnSpc>
                <a:spcPct val="110000"/>
              </a:lnSpc>
              <a:spcBef>
                <a:spcPts val="0"/>
              </a:spcBef>
              <a:spcAft>
                <a:spcPts val="0"/>
              </a:spcAft>
              <a:buClr>
                <a:schemeClr val="dk1"/>
              </a:buClr>
              <a:buSzPts val="1200"/>
              <a:buFont typeface="Arial"/>
              <a:buChar char="•"/>
            </a:pPr>
            <a:r>
              <a:rPr lang="en-US" sz="1200" b="0"/>
              <a:t>Check if a photo or video has anything in it that could show where you live or the school you go to. Does it show the front of your house or street? Are you in your school uniform?</a:t>
            </a:r>
            <a:endParaRPr/>
          </a:p>
          <a:p>
            <a:pPr marL="171450" marR="0" lvl="0" indent="-171450" algn="l" rtl="0">
              <a:lnSpc>
                <a:spcPct val="110000"/>
              </a:lnSpc>
              <a:spcBef>
                <a:spcPts val="0"/>
              </a:spcBef>
              <a:spcAft>
                <a:spcPts val="0"/>
              </a:spcAft>
              <a:buClr>
                <a:schemeClr val="dk1"/>
              </a:buClr>
              <a:buSzPts val="1200"/>
              <a:buFont typeface="Arial"/>
              <a:buChar char="•"/>
            </a:pPr>
            <a:r>
              <a:rPr lang="en-US" sz="1200" b="0"/>
              <a:t>Be respectful of other people’s personal information – if you want to share something about them, ask permission before you share. If they say no, then respect their decision. Also, If you have shared a photo or video and the person asked you to take it down, do it!</a:t>
            </a:r>
            <a:endParaRPr/>
          </a:p>
          <a:p>
            <a:pPr marL="171450" lvl="0" indent="-171450" algn="l" rtl="0">
              <a:lnSpc>
                <a:spcPct val="110000"/>
              </a:lnSpc>
              <a:spcBef>
                <a:spcPts val="0"/>
              </a:spcBef>
              <a:spcAft>
                <a:spcPts val="0"/>
              </a:spcAft>
              <a:buClr>
                <a:schemeClr val="dk1"/>
              </a:buClr>
              <a:buSzPts val="1200"/>
              <a:buFont typeface="Arial"/>
              <a:buChar char="•"/>
            </a:pPr>
            <a:r>
              <a:rPr lang="en-US" sz="1200" b="0"/>
              <a:t>If someone sends you a photo or video that you know would be embarrassing for the person in it, don’t forward it or share it with other kids.</a:t>
            </a:r>
            <a:endParaRPr b="0"/>
          </a:p>
        </p:txBody>
      </p:sp>
      <p:sp>
        <p:nvSpPr>
          <p:cNvPr id="207" name="Google Shape;2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Internet is very often used for communication and meeting new people. Most people who contact you online just want to be friends or chat. The problem is that online people can also easily pretend to be someone else and that someone could pretend to be a kid your age, then harm you by tricking you into doing something inappropriate. First of all, online friends should be nice to you, respect you, not make you feel bad or uncomfortable, and not ask you to do things you do not want to do – for example keep a secret, disclose any personal details or share your photos or videos. What are the so-called </a:t>
            </a:r>
            <a:r>
              <a:rPr lang="en-US" i="1"/>
              <a:t>red flags</a:t>
            </a:r>
            <a:r>
              <a:rPr lang="en-US"/>
              <a:t>, or things that could indicate that something is not ok: </a:t>
            </a:r>
            <a:endParaRPr/>
          </a:p>
          <a:p>
            <a:pPr marL="171450" lvl="0" indent="-171450" algn="l" rtl="0">
              <a:spcBef>
                <a:spcPts val="0"/>
              </a:spcBef>
              <a:spcAft>
                <a:spcPts val="0"/>
              </a:spcAft>
              <a:buClr>
                <a:schemeClr val="dk1"/>
              </a:buClr>
              <a:buSzPts val="1200"/>
              <a:buFont typeface="Arial"/>
              <a:buChar char="•"/>
            </a:pPr>
            <a:r>
              <a:rPr lang="en-US" sz="1200"/>
              <a:t>Be cautious if your online friend starts asking for too much personal information, such as your address, phone number, or financial details. Genuine friends respect your privacy, and it's important not to share sensitive information with someone you've only met online.</a:t>
            </a:r>
            <a:endParaRPr/>
          </a:p>
          <a:p>
            <a:pPr marL="171450" lvl="0" indent="-171450" algn="l" rtl="0">
              <a:spcBef>
                <a:spcPts val="0"/>
              </a:spcBef>
              <a:spcAft>
                <a:spcPts val="0"/>
              </a:spcAft>
              <a:buClr>
                <a:schemeClr val="dk1"/>
              </a:buClr>
              <a:buSzPts val="1200"/>
              <a:buFont typeface="Arial"/>
              <a:buChar char="•"/>
            </a:pPr>
            <a:r>
              <a:rPr lang="en-US" sz="1200"/>
              <a:t>Pay attention to consistency in the information your online friend shares. If they frequently change details about themselves or keep their identity hidden, it could be a red flag. If your online friends is hesitant to share information about themselves or have a very limited online presence, it’s also worth being cautious. </a:t>
            </a:r>
            <a:endParaRPr/>
          </a:p>
          <a:p>
            <a:pPr marL="171450" lvl="0" indent="-171450" algn="l" rtl="0">
              <a:spcBef>
                <a:spcPts val="0"/>
              </a:spcBef>
              <a:spcAft>
                <a:spcPts val="0"/>
              </a:spcAft>
              <a:buClr>
                <a:schemeClr val="dk1"/>
              </a:buClr>
              <a:buSzPts val="1200"/>
              <a:buFont typeface="Arial"/>
              <a:buChar char="•"/>
            </a:pPr>
            <a:r>
              <a:rPr lang="en-US" sz="1200"/>
              <a:t>Watch out for signs of pressure or manipulation. If your online friend is pushing you to do things you're not comfortable with, like sharing explicit photos or videos, or participating in activities that go against your values, it's time to stop this friendship.</a:t>
            </a:r>
            <a:endParaRPr/>
          </a:p>
          <a:p>
            <a:pPr marL="171450" lvl="0" indent="-171450" algn="l" rtl="0">
              <a:spcBef>
                <a:spcPts val="0"/>
              </a:spcBef>
              <a:spcAft>
                <a:spcPts val="0"/>
              </a:spcAft>
              <a:buClr>
                <a:schemeClr val="dk1"/>
              </a:buClr>
              <a:buSzPts val="1200"/>
              <a:buFont typeface="Arial"/>
              <a:buChar char="•"/>
            </a:pPr>
            <a:r>
              <a:rPr lang="en-US" sz="1200"/>
              <a:t>You might make a friend online, but it is safer not to meet them in real life.</a:t>
            </a:r>
            <a:endParaRPr/>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When you are using various online platforms, you may experience a situation called unwanted contact. Unwanted contact is any online message or contact from a stranger, or even someone you know, that makes you feel uncomfortable or unsafe.</a:t>
            </a:r>
            <a:endParaRPr i="0"/>
          </a:p>
          <a:p>
            <a:pPr marL="0" lvl="0" indent="0" algn="l" rtl="0">
              <a:spcBef>
                <a:spcPts val="0"/>
              </a:spcBef>
              <a:spcAft>
                <a:spcPts val="0"/>
              </a:spcAft>
              <a:buNone/>
            </a:pPr>
            <a:r>
              <a:rPr lang="en-US" i="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Here are some examples of unwanted contact: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171450" lvl="0" indent="-171450" algn="l" rtl="0">
              <a:spcBef>
                <a:spcPts val="0"/>
              </a:spcBef>
              <a:spcAft>
                <a:spcPts val="0"/>
              </a:spcAft>
              <a:buClr>
                <a:schemeClr val="dk1"/>
              </a:buClr>
              <a:buSzPts val="1200"/>
              <a:buFont typeface="Calibri"/>
              <a:buChar char="•"/>
            </a:pPr>
            <a:r>
              <a:rPr lang="en-US" i="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Someone sends you messages from a private number on your phone and you don’t know who they are.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171450" lvl="0" indent="-171450" algn="l" rtl="0">
              <a:spcBef>
                <a:spcPts val="0"/>
              </a:spcBef>
              <a:spcAft>
                <a:spcPts val="0"/>
              </a:spcAft>
              <a:buClr>
                <a:schemeClr val="dk1"/>
              </a:buClr>
              <a:buSzPts val="1200"/>
              <a:buFont typeface="Calibri"/>
              <a:buChar char="•"/>
            </a:pPr>
            <a:r>
              <a:rPr lang="en-US" i="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 stranger comments on a video or photo you shared online and it makes you feel uncomfortable.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171450" lvl="0" indent="-171450" algn="l" rtl="0">
              <a:spcBef>
                <a:spcPts val="0"/>
              </a:spcBef>
              <a:spcAft>
                <a:spcPts val="0"/>
              </a:spcAft>
              <a:buClr>
                <a:schemeClr val="dk1"/>
              </a:buClr>
              <a:buSzPts val="1200"/>
              <a:buFont typeface="Calibri"/>
              <a:buChar char="•"/>
            </a:pPr>
            <a:r>
              <a:rPr lang="en-US" i="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Someone sends you messages through a messaging program or online gaming platform you don’t like or keeps contacting you or asks lots of personal questions, like where you live and your contact details.</a:t>
            </a:r>
            <a:endParaRPr i="0"/>
          </a:p>
          <a:p>
            <a:pPr marL="0" lvl="0" indent="0" algn="l" rtl="0">
              <a:spcBef>
                <a:spcPts val="0"/>
              </a:spcBef>
              <a:spcAft>
                <a:spcPts val="0"/>
              </a:spcAft>
              <a:buNone/>
            </a:pPr>
            <a:r>
              <a:rPr lang="en-US" i="0"/>
              <a:t>What to do:</a:t>
            </a:r>
            <a:endParaRPr/>
          </a:p>
          <a:p>
            <a:pPr marL="228600" lvl="0" indent="-228600" algn="l" rtl="0">
              <a:spcBef>
                <a:spcPts val="0"/>
              </a:spcBef>
              <a:spcAft>
                <a:spcPts val="0"/>
              </a:spcAft>
              <a:buClr>
                <a:srgbClr val="1B324B"/>
              </a:buClr>
              <a:buSzPts val="1200"/>
              <a:buFont typeface="Calibri"/>
              <a:buAutoNum type="arabicPeriod"/>
            </a:pPr>
            <a:r>
              <a:rPr lang="en-US" i="0"/>
              <a:t>Avoid respon</a:t>
            </a:r>
            <a:r>
              <a:rPr lang="en-US" i="0">
                <a:solidFill>
                  <a:srgbClr val="1B324B"/>
                </a:solidFill>
              </a:rPr>
              <a:t>ding to the person's messages. Engaging into conversations with them may encourage further communication. By not responding, you make it clear that you are not interested in continuing the conversation.</a:t>
            </a:r>
            <a:endParaRPr/>
          </a:p>
          <a:p>
            <a:pPr marL="228600" lvl="0" indent="-228600" algn="l" rtl="0">
              <a:spcBef>
                <a:spcPts val="0"/>
              </a:spcBef>
              <a:spcAft>
                <a:spcPts val="0"/>
              </a:spcAft>
              <a:buClr>
                <a:srgbClr val="1B324B"/>
              </a:buClr>
              <a:buSzPts val="1200"/>
              <a:buFont typeface="Calibri"/>
              <a:buAutoNum type="arabicPeriod"/>
            </a:pPr>
            <a:r>
              <a:rPr lang="en-US" i="0">
                <a:solidFill>
                  <a:srgbClr val="1B324B"/>
                </a:solidFill>
              </a:rPr>
              <a:t>Utilize the blocking and reporting features on the platform you're using. Blocking prevents the person from contacting you, and reporting brings their behavior to the attention of platform administrators who can take appropriate action.</a:t>
            </a:r>
            <a:endParaRPr/>
          </a:p>
          <a:p>
            <a:pPr marL="228600" lvl="0" indent="-228600" algn="l" rtl="0">
              <a:spcBef>
                <a:spcPts val="0"/>
              </a:spcBef>
              <a:spcAft>
                <a:spcPts val="0"/>
              </a:spcAft>
              <a:buClr>
                <a:srgbClr val="1B324B"/>
              </a:buClr>
              <a:buSzPts val="1200"/>
              <a:buFont typeface="Calibri"/>
              <a:buAutoNum type="arabicPeriod"/>
            </a:pPr>
            <a:r>
              <a:rPr lang="en-US" i="0">
                <a:solidFill>
                  <a:srgbClr val="1B324B"/>
                </a:solidFill>
              </a:rPr>
              <a:t>Review and adjust your privacy settings on the platform. Ensure that your profile is set to private, limiting the information visible to others. </a:t>
            </a:r>
            <a:endParaRPr/>
          </a:p>
          <a:p>
            <a:pPr marL="228600" lvl="0" indent="-228600" algn="l" rtl="0">
              <a:spcBef>
                <a:spcPts val="0"/>
              </a:spcBef>
              <a:spcAft>
                <a:spcPts val="0"/>
              </a:spcAft>
              <a:buClr>
                <a:srgbClr val="1B324B"/>
              </a:buClr>
              <a:buSzPts val="1200"/>
              <a:buFont typeface="Calibri"/>
              <a:buAutoNum type="arabicPeriod"/>
            </a:pPr>
            <a:r>
              <a:rPr lang="en-US" i="0">
                <a:solidFill>
                  <a:srgbClr val="1B324B"/>
                </a:solidFill>
              </a:rPr>
              <a:t>If you feel like you are not able to deal with the situation by yourself, talk to a trusted friend, family member, or adult. They can provide support and advise you on what to do. </a:t>
            </a:r>
            <a:endParaRPr/>
          </a:p>
          <a:p>
            <a:pPr marL="228600" lvl="0" indent="-228600" algn="l" rtl="0">
              <a:spcBef>
                <a:spcPts val="0"/>
              </a:spcBef>
              <a:spcAft>
                <a:spcPts val="0"/>
              </a:spcAft>
              <a:buClr>
                <a:srgbClr val="1B324B"/>
              </a:buClr>
              <a:buSzPts val="1200"/>
              <a:buFont typeface="Calibri"/>
              <a:buAutoNum type="arabicPeriod"/>
            </a:pPr>
            <a:r>
              <a:rPr lang="en-US" i="0">
                <a:solidFill>
                  <a:srgbClr val="1B324B"/>
                </a:solidFill>
              </a:rPr>
              <a:t>Consider taking screenshots or saving the messages. This documentation may be useful if you need to involve authorities or escalate the issue to the platform administrators.</a:t>
            </a:r>
            <a:endParaRPr/>
          </a:p>
          <a:p>
            <a:pPr marL="0" lvl="0" indent="0" algn="l" rtl="0">
              <a:spcBef>
                <a:spcPts val="0"/>
              </a:spcBef>
              <a:spcAft>
                <a:spcPts val="0"/>
              </a:spcAft>
              <a:buClr>
                <a:srgbClr val="1B324B"/>
              </a:buClr>
              <a:buSzPts val="1200"/>
              <a:buFont typeface="Calibri"/>
              <a:buNone/>
            </a:pPr>
            <a:r>
              <a:rPr lang="en-US" i="0">
                <a:solidFill>
                  <a:srgbClr val="1B324B"/>
                </a:solidFill>
              </a:rPr>
              <a:t>Remember, your safety and well-being are the top priorities. If the situation persists or escalates, don't hesitate to seek help. Online platforms often have tools in place to handle such situations, so make use of these tools to maintain a safe and positive online experience. More details at: </a:t>
            </a:r>
            <a:r>
              <a:rPr lang="en-US" i="0" u="sng">
                <a:solidFill>
                  <a:schemeClr val="hlink"/>
                </a:solidFill>
                <a:hlinkClick r:id="rId3"/>
              </a:rPr>
              <a:t>https://www.esafety.gov.au/key-issues/esafety-guide</a:t>
            </a:r>
            <a:r>
              <a:rPr lang="en-US" i="0">
                <a:solidFill>
                  <a:srgbClr val="1B324B"/>
                </a:solidFill>
              </a:rPr>
              <a:t>  </a:t>
            </a:r>
            <a:endParaRPr/>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a lot of really fun and useful things online, but there are also some things that are not so nice. Maybe you clicked on a link and saw something you didn’t like. Perhaps someone sent you an image or video that made you feel bad. Or you saw something online that made you feel uncomfortable, unsafe or scared. First of all, remember that it’s not your fault if you see something you don’t like and the most important thing is to make sure you are OK.</a:t>
            </a:r>
            <a:endParaRPr/>
          </a:p>
          <a:p>
            <a:pPr marL="171450" lvl="0" indent="-171450" algn="l" rtl="0">
              <a:spcBef>
                <a:spcPts val="0"/>
              </a:spcBef>
              <a:spcAft>
                <a:spcPts val="0"/>
              </a:spcAft>
              <a:buClr>
                <a:schemeClr val="dk1"/>
              </a:buClr>
              <a:buSzPts val="1200"/>
              <a:buFont typeface="Arial"/>
              <a:buChar char="•"/>
            </a:pPr>
            <a:r>
              <a:rPr lang="en-US"/>
              <a:t>If this happens to you, </a:t>
            </a:r>
            <a:r>
              <a:rPr lang="en-US" i="0">
                <a:solidFill>
                  <a:srgbClr val="212529"/>
                </a:solidFill>
              </a:rPr>
              <a:t>close the browser or turn off the screen. This will help you to feel more comfortable. You don’t have to look at anything that upsets you.</a:t>
            </a:r>
            <a:endParaRPr/>
          </a:p>
          <a:p>
            <a:pPr marL="171450" lvl="0" indent="-171450" algn="l" rtl="0">
              <a:spcBef>
                <a:spcPts val="0"/>
              </a:spcBef>
              <a:spcAft>
                <a:spcPts val="0"/>
              </a:spcAft>
              <a:buClr>
                <a:srgbClr val="212529"/>
              </a:buClr>
              <a:buSzPts val="1200"/>
              <a:buFont typeface="Calibri"/>
              <a:buChar char="•"/>
            </a:pPr>
            <a:r>
              <a:rPr lang="en-US" i="0">
                <a:solidFill>
                  <a:srgbClr val="212529"/>
                </a:solidFill>
              </a:rPr>
              <a:t>It’s more important that you talk to someone you trust </a:t>
            </a:r>
            <a:r>
              <a:rPr lang="en-US" i="0">
                <a:solidFill>
                  <a:srgbClr val="1B324B"/>
                </a:solidFill>
              </a:rPr>
              <a:t>about what you saw and how it made you feel. </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They can help you to set up your device safety so you don’t see something like this again.</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They can also help you to report it — either to the game, app, or website.</a:t>
            </a:r>
            <a:endParaRPr/>
          </a:p>
        </p:txBody>
      </p:sp>
      <p:sp>
        <p:nvSpPr>
          <p:cNvPr id="240" name="Google Shape;2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Also, by communicating with people online you might experience mean behavior from others. No one deserves to be hurt online. If this has happened to you, be kind to yourself — it’s not your fault. Also be kind to others and not do anything online that might hurt their feelings.</a:t>
            </a:r>
            <a:endParaRPr/>
          </a:p>
          <a:p>
            <a:pPr marL="0" lvl="0" indent="0" algn="l" rtl="0">
              <a:spcBef>
                <a:spcPts val="0"/>
              </a:spcBef>
              <a:spcAft>
                <a:spcPts val="0"/>
              </a:spcAft>
              <a:buNone/>
            </a:pPr>
            <a:r>
              <a:rPr lang="en-US" i="0">
                <a:solidFill>
                  <a:schemeClr val="dk1"/>
                </a:solidFill>
              </a:rPr>
              <a:t>Hurting someone online is called cyber bullying and examples of it include: </a:t>
            </a:r>
            <a:endParaRPr b="1" i="0">
              <a:solidFill>
                <a:srgbClr val="5767DC"/>
              </a:solidFill>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Hurtful messages, comments or images.</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Messages, posts or comments that say someone will do something mean.</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Spreading lies about you online.</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Creating fake online profiles in someone’s name to trick you.</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Threatening to share something online that will hurt you or make you feel bad.</a:t>
            </a:r>
            <a:endParaRPr/>
          </a:p>
          <a:p>
            <a:pPr marL="0" lvl="0" indent="0" algn="l" rtl="0">
              <a:spcBef>
                <a:spcPts val="0"/>
              </a:spcBef>
              <a:spcAft>
                <a:spcPts val="0"/>
              </a:spcAft>
              <a:buNone/>
            </a:pPr>
            <a:r>
              <a:rPr lang="en-US"/>
              <a:t>If this had happened to you:</a:t>
            </a:r>
            <a:endParaRPr/>
          </a:p>
          <a:p>
            <a:pPr marL="171450" lvl="0" indent="-171450" algn="l" rtl="0">
              <a:spcBef>
                <a:spcPts val="0"/>
              </a:spcBef>
              <a:spcAft>
                <a:spcPts val="0"/>
              </a:spcAft>
              <a:buClr>
                <a:schemeClr val="dk1"/>
              </a:buClr>
              <a:buSzPts val="1200"/>
              <a:buFont typeface="Calibri"/>
              <a:buChar char="•"/>
            </a:pPr>
            <a:r>
              <a:rPr lang="en-US"/>
              <a:t>Try not to say anything back — it could make things worse. </a:t>
            </a:r>
            <a:endParaRPr/>
          </a:p>
          <a:p>
            <a:pPr marL="171450" lvl="0" indent="-171450" algn="l" rtl="0">
              <a:spcBef>
                <a:spcPts val="0"/>
              </a:spcBef>
              <a:spcAft>
                <a:spcPts val="0"/>
              </a:spcAft>
              <a:buClr>
                <a:schemeClr val="dk1"/>
              </a:buClr>
              <a:buSzPts val="1200"/>
              <a:buFont typeface="Calibri"/>
              <a:buChar char="•"/>
            </a:pPr>
            <a:r>
              <a:rPr lang="en-US"/>
              <a:t>You can block the person to stop them from contacting you. Most games and apps have a way to block or mute someone.</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Report the messages to the game or app they were posted on. </a:t>
            </a:r>
            <a:endParaRPr/>
          </a:p>
          <a:p>
            <a:pPr marL="171450" lvl="0" indent="-171450" algn="l" rtl="0">
              <a:spcBef>
                <a:spcPts val="0"/>
              </a:spcBef>
              <a:spcAft>
                <a:spcPts val="0"/>
              </a:spcAft>
              <a:buClr>
                <a:srgbClr val="1B324B"/>
              </a:buClr>
              <a:buSzPts val="1200"/>
              <a:buFont typeface="Calibri"/>
              <a:buChar char="•"/>
            </a:pPr>
            <a:r>
              <a:rPr lang="en-US" i="0">
                <a:solidFill>
                  <a:srgbClr val="1B324B"/>
                </a:solidFill>
              </a:rPr>
              <a:t>Talk to someone you trust, this person can also help you to block, report or take evidence, like screenshot. </a:t>
            </a:r>
            <a:endParaRPr/>
          </a:p>
        </p:txBody>
      </p:sp>
      <p:sp>
        <p:nvSpPr>
          <p:cNvPr id="251" name="Google Shape;2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Last important aspect of online safety that I wanted to cover today is avoiding online threats. Like in the real world, the online world unfortunately also has people who do bad things, like stealing money, pretending to be someone else in fake social media accounts, spreading computer viruses, and so on. Such people are called cyber criminals and they could be acting even without you seeing or knowing that something bad is happening.</a:t>
            </a:r>
            <a:endParaRPr/>
          </a:p>
          <a:p>
            <a:pPr marL="0" lvl="0" indent="0" algn="l" rtl="0">
              <a:spcBef>
                <a:spcPts val="0"/>
              </a:spcBef>
              <a:spcAft>
                <a:spcPts val="0"/>
              </a:spcAft>
              <a:buNone/>
            </a:pPr>
            <a:r>
              <a:rPr lang="en-US"/>
              <a:t>What to do to keep your mobile phone, computer, or tablet safe from such people? </a:t>
            </a:r>
            <a:endParaRPr/>
          </a:p>
          <a:p>
            <a:pPr marL="171450" lvl="0" indent="-171450" algn="l" rtl="0">
              <a:spcBef>
                <a:spcPts val="0"/>
              </a:spcBef>
              <a:spcAft>
                <a:spcPts val="0"/>
              </a:spcAft>
              <a:buClr>
                <a:schemeClr val="dk1"/>
              </a:buClr>
              <a:buSzPts val="1200"/>
              <a:buFont typeface="Arial"/>
              <a:buChar char="•"/>
            </a:pPr>
            <a:r>
              <a:rPr lang="en-US"/>
              <a:t>Make sure your passwords should are strong. What we mean by strong is that they should not be obvious and easy to guess like your name or 123. It’s also a good idea to use different passwords for different online accounts. Keep your passwords secret and don’t share them with anyone. Also it is not good idea to write them down and store them together with your device. </a:t>
            </a:r>
            <a:endParaRPr/>
          </a:p>
          <a:p>
            <a:pPr marL="171450" lvl="0" indent="-171450" algn="l" rtl="0">
              <a:spcBef>
                <a:spcPts val="0"/>
              </a:spcBef>
              <a:spcAft>
                <a:spcPts val="0"/>
              </a:spcAft>
              <a:buClr>
                <a:schemeClr val="dk1"/>
              </a:buClr>
              <a:buSzPts val="1200"/>
              <a:buFont typeface="Arial"/>
              <a:buChar char="•"/>
            </a:pPr>
            <a:r>
              <a:rPr lang="en-US"/>
              <a:t>When you get an email or message, only open if you know the sender in real life — messages from people you don’t know could have a virus.</a:t>
            </a:r>
            <a:endParaRPr/>
          </a:p>
          <a:p>
            <a:pPr marL="171450" lvl="0" indent="-171450" algn="l" rtl="0">
              <a:spcBef>
                <a:spcPts val="0"/>
              </a:spcBef>
              <a:spcAft>
                <a:spcPts val="0"/>
              </a:spcAft>
              <a:buClr>
                <a:schemeClr val="dk1"/>
              </a:buClr>
              <a:buSzPts val="1200"/>
              <a:buFont typeface="Arial"/>
              <a:buChar char="•"/>
            </a:pPr>
            <a:r>
              <a:rPr lang="en-US"/>
              <a:t>Don’t open emails or messages offering you something free or saying you have won something. It is probably a virus or a way to steal your personal information. Remember, if something sounds too good to be true, it probably is.</a:t>
            </a:r>
            <a:endParaRPr/>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this, we come to the end of our session. Congratulations, you are now a safer and more confident explorer of the online world!</a:t>
            </a:r>
            <a:endParaRPr/>
          </a:p>
          <a:p>
            <a:pPr marL="0" lvl="0" indent="0" algn="l" rtl="0">
              <a:spcBef>
                <a:spcPts val="0"/>
              </a:spcBef>
              <a:spcAft>
                <a:spcPts val="0"/>
              </a:spcAft>
              <a:buNone/>
            </a:pPr>
            <a:r>
              <a:rPr lang="en-US"/>
              <a:t>Please remember to always be </a:t>
            </a:r>
            <a:r>
              <a:rPr lang="en-US" b="1"/>
              <a:t>Sharp</a:t>
            </a:r>
            <a:r>
              <a:rPr lang="en-US"/>
              <a:t> thinking before sharing something online.</a:t>
            </a:r>
            <a:endParaRPr/>
          </a:p>
          <a:p>
            <a:pPr marL="0" lvl="0" indent="0" algn="l" rtl="0">
              <a:spcBef>
                <a:spcPts val="0"/>
              </a:spcBef>
              <a:spcAft>
                <a:spcPts val="0"/>
              </a:spcAft>
              <a:buNone/>
            </a:pPr>
            <a:r>
              <a:rPr lang="en-US"/>
              <a:t>Be </a:t>
            </a:r>
            <a:r>
              <a:rPr lang="en-US" b="1"/>
              <a:t>Secure</a:t>
            </a:r>
            <a:r>
              <a:rPr lang="en-US"/>
              <a:t> and always safeguard your important information.</a:t>
            </a:r>
            <a:endParaRPr/>
          </a:p>
          <a:p>
            <a:pPr marL="0" lvl="0" indent="0" algn="l" rtl="0">
              <a:spcBef>
                <a:spcPts val="0"/>
              </a:spcBef>
              <a:spcAft>
                <a:spcPts val="0"/>
              </a:spcAft>
              <a:buNone/>
            </a:pPr>
            <a:r>
              <a:rPr lang="en-US"/>
              <a:t>Be </a:t>
            </a:r>
            <a:r>
              <a:rPr lang="en-US" b="1"/>
              <a:t>Kind</a:t>
            </a:r>
            <a:r>
              <a:rPr lang="en-US"/>
              <a:t> – treat everyone online with kindness and do not tolerate bullies. </a:t>
            </a:r>
            <a:endParaRPr/>
          </a:p>
        </p:txBody>
      </p:sp>
      <p:sp>
        <p:nvSpPr>
          <p:cNvPr id="273" name="Google Shape;27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6" name="Google Shape;2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TITLE SLIDE: </a:t>
            </a:r>
            <a:r>
              <a:rPr lang="en-US"/>
              <a:t>Trainers can use this slide to </a:t>
            </a:r>
            <a:r>
              <a:rPr lang="en-US" b="1" u="sng"/>
              <a:t>introduce the topic </a:t>
            </a:r>
            <a:r>
              <a:rPr lang="en-US"/>
              <a:t>by explaining to the learners about potential dangers and risks online, like for example, identity theft, cyberbullying and harassment, viruses and spyware. By following some simple  rules one can protect themselves and others, and enjoy the benefits of the internet. </a:t>
            </a: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trainer can introduce </a:t>
            </a:r>
            <a:r>
              <a:rPr lang="en-US" b="1"/>
              <a:t>an energizer</a:t>
            </a:r>
            <a:r>
              <a:rPr lang="en-US"/>
              <a:t> that will get the children / youth focused on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topic</a:t>
            </a:r>
            <a:r>
              <a:rPr lang="en-US"/>
              <a:t>. The energizer starts on the next slide, Slide 3 and goes on to Slide 8. The trainer reads out the questions, and gets the learners to answer, True or False. The trainer can also engage the young people </a:t>
            </a:r>
            <a:r>
              <a:rPr lang="en-US" sz="1050">
                <a:solidFill>
                  <a:srgbClr val="444746"/>
                </a:solidFill>
                <a:latin typeface="Roboto"/>
                <a:ea typeface="Roboto"/>
                <a:cs typeface="Roboto"/>
                <a:sym typeface="Roboto"/>
              </a:rPr>
              <a:t>in discussion during the energizer, asking the children to explain their answers. </a:t>
            </a:r>
            <a:endParaRPr sz="1050">
              <a:solidFill>
                <a:srgbClr val="444746"/>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Here are some alternative energizers for trainers to consider using  </a:t>
            </a:r>
            <a:endParaRPr/>
          </a:p>
          <a:p>
            <a:pPr marL="228600" lvl="0" indent="-228600" algn="l" rtl="0">
              <a:spcBef>
                <a:spcPts val="0"/>
              </a:spcBef>
              <a:spcAft>
                <a:spcPts val="0"/>
              </a:spcAft>
              <a:buClr>
                <a:schemeClr val="dk1"/>
              </a:buClr>
              <a:buSzPts val="1200"/>
              <a:buFont typeface="Calibri"/>
              <a:buAutoNum type="arabicPeriod"/>
            </a:pPr>
            <a:r>
              <a:rPr lang="en-US"/>
              <a:t>If your learners are sitting in front of a computer or have mobile devices, you can ask them to complete this quiz online: </a:t>
            </a:r>
            <a:r>
              <a:rPr lang="en-US" u="sng">
                <a:solidFill>
                  <a:schemeClr val="hlink"/>
                </a:solidFill>
                <a:hlinkClick r:id="rId3"/>
              </a:rPr>
              <a:t>https://quiz-digital-incollables.playbac.fr/keep-your-private-life-a-secret-1/40</a:t>
            </a:r>
            <a:r>
              <a:rPr lang="en-US"/>
              <a:t> </a:t>
            </a:r>
            <a:endParaRPr/>
          </a:p>
          <a:p>
            <a:pPr marL="228600" lvl="0" indent="-228600" algn="l" rtl="0">
              <a:spcBef>
                <a:spcPts val="0"/>
              </a:spcBef>
              <a:spcAft>
                <a:spcPts val="0"/>
              </a:spcAft>
              <a:buClr>
                <a:schemeClr val="dk1"/>
              </a:buClr>
              <a:buSzPts val="1200"/>
              <a:buFont typeface="Calibri"/>
              <a:buAutoNum type="arabicPeriod"/>
            </a:pPr>
            <a:r>
              <a:rPr lang="en-US"/>
              <a:t>If neither you, nor the learners have access to digital devices, you can use conversation cards with them to start a discussion about online safety: </a:t>
            </a:r>
            <a:r>
              <a:rPr lang="en-US" u="sng">
                <a:solidFill>
                  <a:schemeClr val="hlink"/>
                </a:solidFill>
                <a:hlinkClick r:id="rId4"/>
              </a:rPr>
              <a:t>https://www.esafety.gov.au/sites/default/files/2020-03/eSafety_Ed%20Conversation%20S%20%20Kids.pdf</a:t>
            </a:r>
            <a:r>
              <a:rPr lang="en-US"/>
              <a:t> </a:t>
            </a: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True: </a:t>
            </a:r>
            <a:r>
              <a:rPr lang="en-US" i="0">
                <a:solidFill>
                  <a:srgbClr val="000000"/>
                </a:solidFill>
              </a:rPr>
              <a:t>Just like your name, </a:t>
            </a:r>
            <a:r>
              <a:rPr lang="en-US">
                <a:solidFill>
                  <a:srgbClr val="000000"/>
                </a:solidFill>
              </a:rPr>
              <a:t>your</a:t>
            </a:r>
            <a:r>
              <a:rPr lang="en-US" i="0">
                <a:solidFill>
                  <a:srgbClr val="000000"/>
                </a:solidFill>
              </a:rPr>
              <a:t> photograph, </a:t>
            </a:r>
            <a:r>
              <a:rPr lang="en-US">
                <a:solidFill>
                  <a:srgbClr val="000000"/>
                </a:solidFill>
              </a:rPr>
              <a:t>and your fingerprints… </a:t>
            </a:r>
            <a:r>
              <a:rPr lang="en-US" b="1">
                <a:solidFill>
                  <a:srgbClr val="000000"/>
                </a:solidFill>
              </a:rPr>
              <a:t>your phone number is personal data that can be used to identify you</a:t>
            </a:r>
            <a:r>
              <a:rPr lang="en-US">
                <a:solidFill>
                  <a:srgbClr val="000000"/>
                </a:solidFill>
              </a:rPr>
              <a:t>. </a:t>
            </a: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False: </a:t>
            </a:r>
            <a:r>
              <a:rPr lang="en-US" b="1" i="0">
                <a:solidFill>
                  <a:srgbClr val="000000"/>
                </a:solidFill>
              </a:rPr>
              <a:t>No</a:t>
            </a:r>
            <a:r>
              <a:rPr lang="en-US" b="1">
                <a:solidFill>
                  <a:srgbClr val="000000"/>
                </a:solidFill>
              </a:rPr>
              <a:t>-</a:t>
            </a:r>
            <a:r>
              <a:rPr lang="en-US" b="1" i="0">
                <a:solidFill>
                  <a:srgbClr val="000000"/>
                </a:solidFill>
              </a:rPr>
              <a:t>one</a:t>
            </a:r>
            <a:r>
              <a:rPr lang="en-US" i="0">
                <a:solidFill>
                  <a:srgbClr val="000000"/>
                </a:solidFill>
              </a:rPr>
              <a:t> should post a photo of you on the Internet </a:t>
            </a:r>
            <a:r>
              <a:rPr lang="en-US">
                <a:solidFill>
                  <a:srgbClr val="000000"/>
                </a:solidFill>
              </a:rPr>
              <a:t>without your permission, and without your and your parents' permission </a:t>
            </a:r>
            <a:r>
              <a:rPr lang="en-US" b="1">
                <a:solidFill>
                  <a:srgbClr val="000000"/>
                </a:solidFill>
              </a:rPr>
              <a:t>if you are under 16 years old</a:t>
            </a:r>
            <a:r>
              <a:rPr lang="en-US" b="1" i="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endParaRPr b="1"/>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True: </a:t>
            </a:r>
            <a:r>
              <a:rPr lang="en-US" i="0">
                <a:solidFill>
                  <a:srgbClr val="000000"/>
                </a:solidFill>
              </a:rPr>
              <a:t>Even if the person </a:t>
            </a:r>
            <a:r>
              <a:rPr lang="en-US" i="0"/>
              <a:t>you meet and talk to online </a:t>
            </a:r>
            <a:r>
              <a:rPr lang="en-US" i="0">
                <a:solidFill>
                  <a:srgbClr val="000000"/>
                </a:solidFill>
              </a:rPr>
              <a:t>seems nice, </a:t>
            </a:r>
            <a:r>
              <a:rPr lang="en-US" b="1" i="0">
                <a:solidFill>
                  <a:srgbClr val="000000"/>
                </a:solidFill>
              </a:rPr>
              <a:t>you can never be sure</a:t>
            </a:r>
            <a:r>
              <a:rPr lang="en-US" b="1" i="0"/>
              <a:t> how they are in </a:t>
            </a:r>
            <a:r>
              <a:rPr lang="en-US" b="1"/>
              <a:t>real life</a:t>
            </a:r>
            <a:r>
              <a:rPr lang="en-US">
                <a:solidFill>
                  <a:srgbClr val="000000"/>
                </a:solidFill>
              </a:rPr>
              <a:t>.</a:t>
            </a:r>
            <a:endParaRPr strike="sngStrike">
              <a:solidFill>
                <a:srgbClr val="FF0000"/>
              </a:solidFill>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False: </a:t>
            </a:r>
            <a:r>
              <a:rPr lang="en-US" i="0"/>
              <a:t>We must </a:t>
            </a:r>
            <a:r>
              <a:rPr lang="en-US" b="1" i="0"/>
              <a:t>always respect others</a:t>
            </a:r>
            <a:r>
              <a:rPr lang="en-US" i="0"/>
              <a:t> - in real life AND on the internet / on</a:t>
            </a:r>
            <a:r>
              <a:rPr lang="en-US"/>
              <a:t>line.</a:t>
            </a:r>
            <a:endParaRPr strike="sngStrike"/>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False: Some information published on the internet is accurate, and has been verified. </a:t>
            </a:r>
            <a:r>
              <a:rPr lang="en-US" b="1"/>
              <a:t>But because anyone who has access to technology can publish online, a lot of information is either inaccurate because the author does not have good knowledge about the subject, or because someone is deliberately trying to misinform and mislead you.</a:t>
            </a:r>
            <a:r>
              <a:rPr lang="en-US"/>
              <a:t> So if you have doubts, you must always check. </a:t>
            </a:r>
            <a:endParaRPr/>
          </a:p>
          <a:p>
            <a:pPr marL="0" lvl="0" indent="0" algn="l" rtl="0">
              <a:spcBef>
                <a:spcPts val="0"/>
              </a:spcBef>
              <a:spcAft>
                <a:spcPts val="0"/>
              </a:spcAft>
              <a:buNone/>
            </a:pPr>
            <a:endParaRPr i="0">
              <a:solidFill>
                <a:srgbClr val="000000"/>
              </a:solidFill>
            </a:endParaRPr>
          </a:p>
          <a:p>
            <a:pPr marL="0" lvl="0" indent="0" algn="l" rtl="0">
              <a:spcBef>
                <a:spcPts val="0"/>
              </a:spcBef>
              <a:spcAft>
                <a:spcPts val="0"/>
              </a:spcAft>
              <a:buNone/>
            </a:pPr>
            <a:r>
              <a:rPr lang="en-US" i="1">
                <a:solidFill>
                  <a:srgbClr val="374151"/>
                </a:solidFill>
              </a:rPr>
              <a:t>Thew trainer can then re-introduce the training, remaining the children what it is about - </a:t>
            </a:r>
            <a:endParaRPr i="1">
              <a:solidFill>
                <a:srgbClr val="374151"/>
              </a:solidFill>
            </a:endParaRPr>
          </a:p>
          <a:p>
            <a:pPr marL="0" lvl="0" indent="0" algn="l" rtl="0">
              <a:spcBef>
                <a:spcPts val="0"/>
              </a:spcBef>
              <a:spcAft>
                <a:spcPts val="0"/>
              </a:spcAft>
              <a:buNone/>
            </a:pPr>
            <a:endParaRPr>
              <a:solidFill>
                <a:srgbClr val="374151"/>
              </a:solidFill>
            </a:endParaRPr>
          </a:p>
          <a:p>
            <a:pPr marL="0" lvl="0" indent="0" algn="l" rtl="0">
              <a:spcBef>
                <a:spcPts val="0"/>
              </a:spcBef>
              <a:spcAft>
                <a:spcPts val="0"/>
              </a:spcAft>
              <a:buNone/>
            </a:pPr>
            <a:r>
              <a:rPr lang="en-US" i="0">
                <a:solidFill>
                  <a:srgbClr val="374151"/>
                </a:solidFill>
              </a:rPr>
              <a:t>Great job finishing the introductory quiz about online safety! Now, let's dive a bit deeper into these topics to help you stay safe online. In this training, we'll cover important things like privacy, cyberbullying, online scams and others, so you can have fun on the internet while keeping your informatio</a:t>
            </a:r>
            <a:r>
              <a:rPr lang="en-US">
                <a:solidFill>
                  <a:srgbClr val="374151"/>
                </a:solidFill>
              </a:rPr>
              <a:t>n</a:t>
            </a:r>
            <a:r>
              <a:rPr lang="en-US" i="0">
                <a:solidFill>
                  <a:srgbClr val="374151"/>
                </a:solidFill>
              </a:rPr>
              <a:t> safe. Get ready to learn and be</a:t>
            </a:r>
            <a:r>
              <a:rPr lang="en-US">
                <a:solidFill>
                  <a:srgbClr val="374151"/>
                </a:solidFill>
              </a:rPr>
              <a:t>come </a:t>
            </a:r>
            <a:r>
              <a:rPr lang="en-US" i="0">
                <a:solidFill>
                  <a:srgbClr val="374151"/>
                </a:solidFill>
              </a:rPr>
              <a:t>savvy online explorers!</a:t>
            </a:r>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solidFill>
                  <a:srgbClr val="374151"/>
                </a:solidFill>
              </a:rPr>
              <a:t>First of all, let me explain what we mean by Online Safety. Online safety means taking steps to protect yourself and your information while using the </a:t>
            </a:r>
            <a:r>
              <a:rPr lang="en-US">
                <a:solidFill>
                  <a:srgbClr val="374151"/>
                </a:solidFill>
              </a:rPr>
              <a:t>I</a:t>
            </a:r>
            <a:r>
              <a:rPr lang="en-US" i="0">
                <a:solidFill>
                  <a:srgbClr val="374151"/>
                </a:solidFill>
              </a:rPr>
              <a:t>nternet. Online safety includes things like protecting your personal information, staying away from cyberbullies, avoiding online scams, also respecting the privacy of others. </a:t>
            </a:r>
            <a:endParaRPr i="0">
              <a:solidFill>
                <a:srgbClr val="374151"/>
              </a:solidFill>
            </a:endParaRPr>
          </a:p>
          <a:p>
            <a:pPr marL="0" lvl="0" indent="0" algn="l" rtl="0">
              <a:spcBef>
                <a:spcPts val="0"/>
              </a:spcBef>
              <a:spcAft>
                <a:spcPts val="0"/>
              </a:spcAft>
              <a:buNone/>
            </a:pPr>
            <a:endParaRPr>
              <a:solidFill>
                <a:srgbClr val="374151"/>
              </a:solidFill>
            </a:endParaRPr>
          </a:p>
          <a:p>
            <a:pPr marL="0" lvl="0" indent="0" algn="l" rtl="0">
              <a:spcBef>
                <a:spcPts val="0"/>
              </a:spcBef>
              <a:spcAft>
                <a:spcPts val="0"/>
              </a:spcAft>
              <a:buNone/>
            </a:pPr>
            <a:r>
              <a:rPr lang="en-US" b="1" i="0">
                <a:solidFill>
                  <a:srgbClr val="374151"/>
                </a:solidFill>
              </a:rPr>
              <a:t>In a nutshell, online safety is about using the internet smartly and carefully, just like you would navigate the real world. </a:t>
            </a:r>
            <a:endParaRPr b="1"/>
          </a:p>
        </p:txBody>
      </p:sp>
      <p:sp>
        <p:nvSpPr>
          <p:cNvPr id="184" name="Google Shape;1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1524000" y="1033272"/>
            <a:ext cx="9144000" cy="2478024"/>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4000"/>
              <a:buFont typeface="Gill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1524000" y="3822192"/>
            <a:ext cx="9144000" cy="1435608"/>
          </a:xfrm>
          <a:prstGeom prst="rect">
            <a:avLst/>
          </a:prstGeom>
          <a:noFill/>
          <a:ln>
            <a:noFill/>
          </a:ln>
        </p:spPr>
        <p:txBody>
          <a:bodyPr spcFirstLastPara="1" wrap="square" lIns="0" tIns="0" rIns="0" bIns="0" anchor="t" anchorCtr="0">
            <a:normAutofit/>
          </a:bodyPr>
          <a:lstStyle>
            <a:lvl1pPr lvl="0" algn="ctr">
              <a:lnSpc>
                <a:spcPct val="150000"/>
              </a:lnSpc>
              <a:spcBef>
                <a:spcPts val="1000"/>
              </a:spcBef>
              <a:spcAft>
                <a:spcPts val="0"/>
              </a:spcAft>
              <a:buClr>
                <a:schemeClr val="dk1"/>
              </a:buClr>
              <a:buSzPts val="1600"/>
              <a:buNone/>
              <a:defRPr sz="1600" cap="none">
                <a:solidFill>
                  <a:schemeClr val="dk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0"/>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4512564" y="-1028700"/>
            <a:ext cx="3959352" cy="10241280"/>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rot="5400000">
            <a:off x="7614700" y="1949100"/>
            <a:ext cx="4849301" cy="26289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2286218" y="-598082"/>
            <a:ext cx="4849300" cy="772326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0"/>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1"/>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1371600" y="2112264"/>
            <a:ext cx="10241280" cy="3959352"/>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2"/>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1371600" y="1709738"/>
            <a:ext cx="9966960" cy="2852737"/>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4400"/>
              <a:buFont typeface="Gill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1371600" y="4974336"/>
            <a:ext cx="9966961" cy="111556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cap="none">
                <a:solidFill>
                  <a:schemeClr val="dk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23"/>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4"/>
          <p:cNvSpPr txBox="1">
            <a:spLocks noGrp="1"/>
          </p:cNvSpPr>
          <p:nvPr>
            <p:ph type="body" idx="1"/>
          </p:nvPr>
        </p:nvSpPr>
        <p:spPr>
          <a:xfrm>
            <a:off x="1371600" y="2112264"/>
            <a:ext cx="4846320" cy="3959352"/>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2"/>
          </p:nvPr>
        </p:nvSpPr>
        <p:spPr>
          <a:xfrm>
            <a:off x="6766560" y="2112265"/>
            <a:ext cx="4846320" cy="3959351"/>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25"/>
          <p:cNvSpPr txBox="1">
            <a:spLocks noGrp="1"/>
          </p:cNvSpPr>
          <p:nvPr>
            <p:ph type="body" idx="1"/>
          </p:nvPr>
        </p:nvSpPr>
        <p:spPr>
          <a:xfrm>
            <a:off x="1371600" y="2112264"/>
            <a:ext cx="4841076" cy="823912"/>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5"/>
          <p:cNvSpPr txBox="1">
            <a:spLocks noGrp="1"/>
          </p:cNvSpPr>
          <p:nvPr>
            <p:ph type="body" idx="2"/>
          </p:nvPr>
        </p:nvSpPr>
        <p:spPr>
          <a:xfrm>
            <a:off x="1371600" y="3018472"/>
            <a:ext cx="4841076" cy="310485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body" idx="3"/>
          </p:nvPr>
        </p:nvSpPr>
        <p:spPr>
          <a:xfrm>
            <a:off x="6766560" y="2112264"/>
            <a:ext cx="4846320" cy="823912"/>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5"/>
          <p:cNvSpPr txBox="1">
            <a:spLocks noGrp="1"/>
          </p:cNvSpPr>
          <p:nvPr>
            <p:ph type="body" idx="4"/>
          </p:nvPr>
        </p:nvSpPr>
        <p:spPr>
          <a:xfrm>
            <a:off x="6766560" y="3018471"/>
            <a:ext cx="4841076" cy="3104857"/>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25"/>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371600" y="987425"/>
            <a:ext cx="3932237" cy="189451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5650992" y="987425"/>
            <a:ext cx="5687568" cy="4873625"/>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sz="2000"/>
            </a:lvl1pPr>
            <a:lvl2pPr marL="914400" lvl="1" indent="-355600" algn="l">
              <a:lnSpc>
                <a:spcPct val="120000"/>
              </a:lnSpc>
              <a:spcBef>
                <a:spcPts val="500"/>
              </a:spcBef>
              <a:spcAft>
                <a:spcPts val="0"/>
              </a:spcAft>
              <a:buClr>
                <a:schemeClr val="dk1"/>
              </a:buClr>
              <a:buSzPts val="2000"/>
              <a:buChar char="•"/>
              <a:defRPr sz="2000"/>
            </a:lvl2pPr>
            <a:lvl3pPr marL="1371600" lvl="2" indent="-342900" algn="l">
              <a:lnSpc>
                <a:spcPct val="120000"/>
              </a:lnSpc>
              <a:spcBef>
                <a:spcPts val="500"/>
              </a:spcBef>
              <a:spcAft>
                <a:spcPts val="0"/>
              </a:spcAft>
              <a:buClr>
                <a:schemeClr val="dk1"/>
              </a:buClr>
              <a:buSzPts val="1800"/>
              <a:buChar char="•"/>
              <a:defRPr sz="1800"/>
            </a:lvl3pPr>
            <a:lvl4pPr marL="1828800" lvl="3" indent="-330200" algn="l">
              <a:lnSpc>
                <a:spcPct val="120000"/>
              </a:lnSpc>
              <a:spcBef>
                <a:spcPts val="500"/>
              </a:spcBef>
              <a:spcAft>
                <a:spcPts val="0"/>
              </a:spcAft>
              <a:buClr>
                <a:schemeClr val="dk1"/>
              </a:buClr>
              <a:buSzPts val="1600"/>
              <a:buChar char="•"/>
              <a:defRPr sz="1600"/>
            </a:lvl4pPr>
            <a:lvl5pPr marL="2286000" lvl="4" indent="-330200" algn="l">
              <a:lnSpc>
                <a:spcPct val="120000"/>
              </a:lnSpc>
              <a:spcBef>
                <a:spcPts val="500"/>
              </a:spcBef>
              <a:spcAft>
                <a:spcPts val="0"/>
              </a:spcAft>
              <a:buClr>
                <a:schemeClr val="dk1"/>
              </a:buClr>
              <a:buSzPts val="1600"/>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7"/>
          <p:cNvSpPr txBox="1">
            <a:spLocks noGrp="1"/>
          </p:cNvSpPr>
          <p:nvPr>
            <p:ph type="body" idx="2"/>
          </p:nvPr>
        </p:nvSpPr>
        <p:spPr>
          <a:xfrm>
            <a:off x="1371600" y="3058510"/>
            <a:ext cx="3932237" cy="280254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7"/>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371600" y="987552"/>
            <a:ext cx="3932237" cy="1892808"/>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a:spLocks noGrp="1"/>
          </p:cNvSpPr>
          <p:nvPr>
            <p:ph type="pic" idx="2"/>
          </p:nvPr>
        </p:nvSpPr>
        <p:spPr>
          <a:xfrm>
            <a:off x="5505319" y="987425"/>
            <a:ext cx="5833242" cy="4873625"/>
          </a:xfrm>
          <a:prstGeom prst="rect">
            <a:avLst/>
          </a:prstGeom>
          <a:noFill/>
          <a:ln>
            <a:noFill/>
          </a:ln>
        </p:spPr>
      </p:sp>
      <p:sp>
        <p:nvSpPr>
          <p:cNvPr id="70" name="Google Shape;70;p28"/>
          <p:cNvSpPr txBox="1">
            <a:spLocks noGrp="1"/>
          </p:cNvSpPr>
          <p:nvPr>
            <p:ph type="body" idx="1"/>
          </p:nvPr>
        </p:nvSpPr>
        <p:spPr>
          <a:xfrm>
            <a:off x="1371600" y="3033286"/>
            <a:ext cx="3932237" cy="2835702"/>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8"/>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rot="10800000" flipH="1">
            <a:off x="0" y="6401226"/>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9"/>
          <p:cNvSpPr/>
          <p:nvPr/>
        </p:nvSpPr>
        <p:spPr>
          <a:xfrm flipH="1">
            <a:off x="4038602" y="6401228"/>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9"/>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1"/>
              </a:buClr>
              <a:buSzPts val="3600"/>
              <a:buFont typeface="Gill Sans"/>
              <a:buNone/>
              <a:defRPr sz="3600" b="1"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9"/>
          <p:cNvSpPr txBox="1">
            <a:spLocks noGrp="1"/>
          </p:cNvSpPr>
          <p:nvPr>
            <p:ph type="body" idx="1"/>
          </p:nvPr>
        </p:nvSpPr>
        <p:spPr>
          <a:xfrm>
            <a:off x="1371600" y="2112264"/>
            <a:ext cx="10241280" cy="3959352"/>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55600" algn="l" rtl="0">
              <a:lnSpc>
                <a:spcPct val="12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2pPr>
            <a:lvl3pPr marL="1371600" marR="0" lvl="2"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3pPr>
            <a:lvl4pPr marL="1828800" marR="0" lvl="3"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4pPr>
            <a:lvl5pPr marL="2286000" marR="0" lvl="4"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9"/>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19"/>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1"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9"/>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FFFFFF"/>
                </a:solidFill>
                <a:latin typeface="Gill Sans"/>
                <a:ea typeface="Gill Sans"/>
                <a:cs typeface="Gill Sans"/>
                <a:sym typeface="Gill Sans"/>
              </a:defRPr>
            </a:lvl1pPr>
            <a:lvl2pPr marL="0" marR="0" lvl="1" indent="0" algn="r" rtl="0">
              <a:spcBef>
                <a:spcPts val="0"/>
              </a:spcBef>
              <a:buNone/>
              <a:defRPr sz="800" b="0" i="0" u="none" strike="noStrike" cap="none">
                <a:solidFill>
                  <a:srgbClr val="FFFFFF"/>
                </a:solidFill>
                <a:latin typeface="Gill Sans"/>
                <a:ea typeface="Gill Sans"/>
                <a:cs typeface="Gill Sans"/>
                <a:sym typeface="Gill Sans"/>
              </a:defRPr>
            </a:lvl2pPr>
            <a:lvl3pPr marL="0" marR="0" lvl="2" indent="0" algn="r" rtl="0">
              <a:spcBef>
                <a:spcPts val="0"/>
              </a:spcBef>
              <a:buNone/>
              <a:defRPr sz="800" b="0" i="0" u="none" strike="noStrike" cap="none">
                <a:solidFill>
                  <a:srgbClr val="FFFFFF"/>
                </a:solidFill>
                <a:latin typeface="Gill Sans"/>
                <a:ea typeface="Gill Sans"/>
                <a:cs typeface="Gill Sans"/>
                <a:sym typeface="Gill Sans"/>
              </a:defRPr>
            </a:lvl3pPr>
            <a:lvl4pPr marL="0" marR="0" lvl="3" indent="0" algn="r" rtl="0">
              <a:spcBef>
                <a:spcPts val="0"/>
              </a:spcBef>
              <a:buNone/>
              <a:defRPr sz="800" b="0" i="0" u="none" strike="noStrike" cap="none">
                <a:solidFill>
                  <a:srgbClr val="FFFFFF"/>
                </a:solidFill>
                <a:latin typeface="Gill Sans"/>
                <a:ea typeface="Gill Sans"/>
                <a:cs typeface="Gill Sans"/>
                <a:sym typeface="Gill Sans"/>
              </a:defRPr>
            </a:lvl4pPr>
            <a:lvl5pPr marL="0" marR="0" lvl="4" indent="0" algn="r" rtl="0">
              <a:spcBef>
                <a:spcPts val="0"/>
              </a:spcBef>
              <a:buNone/>
              <a:defRPr sz="800" b="0" i="0" u="none" strike="noStrike" cap="none">
                <a:solidFill>
                  <a:srgbClr val="FFFFFF"/>
                </a:solidFill>
                <a:latin typeface="Gill Sans"/>
                <a:ea typeface="Gill Sans"/>
                <a:cs typeface="Gill Sans"/>
                <a:sym typeface="Gill Sans"/>
              </a:defRPr>
            </a:lvl5pPr>
            <a:lvl6pPr marL="0" marR="0" lvl="5" indent="0" algn="r" rtl="0">
              <a:spcBef>
                <a:spcPts val="0"/>
              </a:spcBef>
              <a:buNone/>
              <a:defRPr sz="800" b="0" i="0" u="none" strike="noStrike" cap="none">
                <a:solidFill>
                  <a:srgbClr val="FFFFFF"/>
                </a:solidFill>
                <a:latin typeface="Gill Sans"/>
                <a:ea typeface="Gill Sans"/>
                <a:cs typeface="Gill Sans"/>
                <a:sym typeface="Gill Sans"/>
              </a:defRPr>
            </a:lvl6pPr>
            <a:lvl7pPr marL="0" marR="0" lvl="6" indent="0" algn="r" rtl="0">
              <a:spcBef>
                <a:spcPts val="0"/>
              </a:spcBef>
              <a:buNone/>
              <a:defRPr sz="800" b="0" i="0" u="none" strike="noStrike" cap="none">
                <a:solidFill>
                  <a:srgbClr val="FFFFFF"/>
                </a:solidFill>
                <a:latin typeface="Gill Sans"/>
                <a:ea typeface="Gill Sans"/>
                <a:cs typeface="Gill Sans"/>
                <a:sym typeface="Gill Sans"/>
              </a:defRPr>
            </a:lvl7pPr>
            <a:lvl8pPr marL="0" marR="0" lvl="7" indent="0" algn="r" rtl="0">
              <a:spcBef>
                <a:spcPts val="0"/>
              </a:spcBef>
              <a:buNone/>
              <a:defRPr sz="800" b="0" i="0" u="none" strike="noStrike" cap="none">
                <a:solidFill>
                  <a:srgbClr val="FFFFFF"/>
                </a:solidFill>
                <a:latin typeface="Gill Sans"/>
                <a:ea typeface="Gill Sans"/>
                <a:cs typeface="Gill Sans"/>
                <a:sym typeface="Gill Sans"/>
              </a:defRPr>
            </a:lvl8pPr>
            <a:lvl9pPr marL="0" marR="0" lvl="8" indent="0" algn="r" rtl="0">
              <a:spcBef>
                <a:spcPts val="0"/>
              </a:spcBef>
              <a:buNone/>
              <a:defRPr sz="8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safety.gov.au/ki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esafety.gov.au/parents/children-under-5/picture-book-and-song/swoosh-glide-and-rule-number-5#read-the-boo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esafety.gov.au/young-people" TargetMode="External"/><Relationship Id="rId5" Type="http://schemas.openxmlformats.org/officeDocument/2006/relationships/hyperlink" Target="https://www.esafety.gov.au/kids" TargetMode="External"/><Relationship Id="rId4" Type="http://schemas.openxmlformats.org/officeDocument/2006/relationships/hyperlink" Target="https://toolkits.childonlineafrica.org/online-with-sango-a-story-book-for-children-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igiworld.theparentzone.co.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itu-cop-guidelines.com/children" TargetMode="External"/><Relationship Id="rId5" Type="http://schemas.openxmlformats.org/officeDocument/2006/relationships/hyperlink" Target="https://quiz-digital-incollables.playbac.fr/keep-your-private-life-a-secret-1/40" TargetMode="External"/><Relationship Id="rId4" Type="http://schemas.openxmlformats.org/officeDocument/2006/relationships/hyperlink" Target="https://www.esafety.gov.au/young-peop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s://policyoptions.irpp.org/magazines/august-2017/digital-provisions-turn-farmers-hackers/lock-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b6980e58af_0_2"/>
          <p:cNvSpPr txBox="1">
            <a:spLocks noGrp="1"/>
          </p:cNvSpPr>
          <p:nvPr>
            <p:ph type="ctrTitle"/>
          </p:nvPr>
        </p:nvSpPr>
        <p:spPr>
          <a:xfrm>
            <a:off x="1524000" y="1033272"/>
            <a:ext cx="9144000" cy="2478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700"/>
              <a:t>P</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resentation</a:t>
            </a:r>
            <a:r>
              <a:rPr lang="en-US" sz="3700"/>
              <a:t> for use by </a:t>
            </a:r>
            <a:endParaRPr sz="3700"/>
          </a:p>
          <a:p>
            <a:pPr marL="0" lvl="0" indent="0" algn="ctr" rtl="0">
              <a:spcBef>
                <a:spcPts val="0"/>
              </a:spcBef>
              <a:spcAft>
                <a:spcPts val="0"/>
              </a:spcAft>
              <a:buNone/>
            </a:pPr>
            <a:r>
              <a:rPr lang="en-US" sz="3700"/>
              <a:t>public librarians offering online safety training for children and teenagers</a:t>
            </a:r>
            <a:endParaRPr sz="3700"/>
          </a:p>
        </p:txBody>
      </p:sp>
      <p:sp>
        <p:nvSpPr>
          <p:cNvPr id="92" name="Google Shape;92;g2b6980e58af_0_2"/>
          <p:cNvSpPr txBox="1">
            <a:spLocks noGrp="1"/>
          </p:cNvSpPr>
          <p:nvPr>
            <p:ph type="subTitle" idx="1"/>
          </p:nvPr>
        </p:nvSpPr>
        <p:spPr>
          <a:xfrm>
            <a:off x="1524000" y="4066602"/>
            <a:ext cx="9751500" cy="1743000"/>
          </a:xfrm>
          <a:prstGeom prst="rect">
            <a:avLst/>
          </a:prstGeom>
        </p:spPr>
        <p:txBody>
          <a:bodyPr spcFirstLastPara="1" wrap="square" lIns="0" tIns="0" rIns="0" bIns="0" anchor="t" anchorCtr="0">
            <a:normAutofit fontScale="77500" lnSpcReduction="20000"/>
          </a:bodyPr>
          <a:lstStyle/>
          <a:p>
            <a:pPr marL="0" lvl="0" indent="0" algn="ctr" rtl="0">
              <a:lnSpc>
                <a:spcPct val="115000"/>
              </a:lnSpc>
              <a:spcBef>
                <a:spcPts val="1000"/>
              </a:spcBef>
              <a:spcAft>
                <a:spcPts val="0"/>
              </a:spcAft>
              <a:buNone/>
            </a:pPr>
            <a:r>
              <a:rPr lang="en-US" sz="2429"/>
              <a:t>Slides and notes for trainers compiled by Ugne Lipeikaite, </a:t>
            </a:r>
            <a:endParaRPr sz="2429"/>
          </a:p>
          <a:p>
            <a:pPr marL="0" lvl="0" indent="0" algn="ctr" rtl="0">
              <a:lnSpc>
                <a:spcPct val="115000"/>
              </a:lnSpc>
              <a:spcBef>
                <a:spcPts val="1000"/>
              </a:spcBef>
              <a:spcAft>
                <a:spcPts val="0"/>
              </a:spcAft>
              <a:buNone/>
            </a:pPr>
            <a:r>
              <a:rPr lang="en-US" sz="2429"/>
              <a:t>EIFL Public Library Innovation Programme </a:t>
            </a:r>
            <a:endParaRPr sz="2429"/>
          </a:p>
          <a:p>
            <a:pPr marL="0" lvl="0" indent="0" algn="ctr" rtl="0">
              <a:lnSpc>
                <a:spcPct val="115000"/>
              </a:lnSpc>
              <a:spcBef>
                <a:spcPts val="1000"/>
              </a:spcBef>
              <a:spcAft>
                <a:spcPts val="0"/>
              </a:spcAft>
              <a:buClr>
                <a:schemeClr val="dk1"/>
              </a:buClr>
              <a:buSzPct val="106542"/>
              <a:buFont typeface="Arial"/>
              <a:buNone/>
            </a:pPr>
            <a:endParaRPr sz="1032"/>
          </a:p>
          <a:p>
            <a:pPr marL="0" lvl="0" indent="0" algn="ctr" rtl="0">
              <a:lnSpc>
                <a:spcPct val="115000"/>
              </a:lnSpc>
              <a:spcBef>
                <a:spcPts val="0"/>
              </a:spcBef>
              <a:spcAft>
                <a:spcPts val="0"/>
              </a:spcAft>
              <a:buNone/>
            </a:pPr>
            <a:r>
              <a:rPr lang="en-US" sz="2429"/>
              <a:t>Based on eSafetykids </a:t>
            </a:r>
            <a:r>
              <a:rPr lang="en-US" sz="2429" u="sng">
                <a:solidFill>
                  <a:srgbClr val="BF5F3F"/>
                </a:solidFill>
                <a:hlinkClick r:id="rId3">
                  <a:extLst>
                    <a:ext uri="{A12FA001-AC4F-418D-AE19-62706E023703}">
                      <ahyp:hlinkClr xmlns:ahyp="http://schemas.microsoft.com/office/drawing/2018/hyperlinkcolor" val="tx"/>
                    </a:ext>
                  </a:extLst>
                </a:hlinkClick>
              </a:rPr>
              <a:t>https://www.esafety.gov.au/kid</a:t>
            </a:r>
            <a:endParaRPr sz="2429"/>
          </a:p>
          <a:p>
            <a:pPr marL="0" lvl="0" indent="0" algn="ctr" rtl="0">
              <a:lnSpc>
                <a:spcPct val="115000"/>
              </a:lnSpc>
              <a:spcBef>
                <a:spcPts val="0"/>
              </a:spcBef>
              <a:spcAft>
                <a:spcPts val="0"/>
              </a:spcAft>
              <a:buNone/>
            </a:pPr>
            <a:endParaRPr sz="2272"/>
          </a:p>
          <a:p>
            <a:pPr marL="0" lvl="0" indent="0" algn="ctr" rtl="0">
              <a:lnSpc>
                <a:spcPct val="115000"/>
              </a:lnSpc>
              <a:spcBef>
                <a:spcPts val="0"/>
              </a:spcBef>
              <a:spcAft>
                <a:spcPts val="0"/>
              </a:spcAft>
              <a:buClr>
                <a:schemeClr val="dk1"/>
              </a:buClr>
              <a:buSzPct val="48406"/>
              <a:buFont typeface="Arial"/>
              <a:buNone/>
            </a:pPr>
            <a:r>
              <a:rPr lang="en-US" sz="2272"/>
              <a:t>2024</a:t>
            </a:r>
            <a:endParaRPr sz="2272"/>
          </a:p>
        </p:txBody>
      </p:sp>
      <p:pic>
        <p:nvPicPr>
          <p:cNvPr id="93" name="Google Shape;93;g2b6980e58af_0_2" descr="EIFL logo downloads | EIFL"/>
          <p:cNvPicPr preferRelativeResize="0"/>
          <p:nvPr/>
        </p:nvPicPr>
        <p:blipFill rotWithShape="1">
          <a:blip r:embed="rId4">
            <a:alphaModFix/>
          </a:blip>
          <a:srcRect/>
          <a:stretch/>
        </p:blipFill>
        <p:spPr>
          <a:xfrm>
            <a:off x="204001" y="221701"/>
            <a:ext cx="2381675" cy="157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9" name="Google Shape;199;p9"/>
          <p:cNvSpPr txBox="1">
            <a:spLocks noGrp="1"/>
          </p:cNvSpPr>
          <p:nvPr>
            <p:ph type="title"/>
          </p:nvPr>
        </p:nvSpPr>
        <p:spPr>
          <a:xfrm>
            <a:off x="1371601" y="457201"/>
            <a:ext cx="10068975" cy="10668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PROTECTING YOUR PERSONAL INFORMATION ONLINE</a:t>
            </a:r>
            <a:endParaRPr/>
          </a:p>
        </p:txBody>
      </p:sp>
      <p:sp>
        <p:nvSpPr>
          <p:cNvPr id="200" name="Google Shape;200;p9"/>
          <p:cNvSpPr txBox="1">
            <a:spLocks noGrp="1"/>
          </p:cNvSpPr>
          <p:nvPr>
            <p:ph type="body" idx="1"/>
          </p:nvPr>
        </p:nvSpPr>
        <p:spPr>
          <a:xfrm>
            <a:off x="1371601" y="1980775"/>
            <a:ext cx="5865905" cy="3632824"/>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2000"/>
              <a:buNone/>
            </a:pPr>
            <a:r>
              <a:rPr lang="en-US"/>
              <a:t>Your </a:t>
            </a:r>
            <a:r>
              <a:rPr lang="en-US" b="1"/>
              <a:t>personal information </a:t>
            </a:r>
            <a:r>
              <a:rPr lang="en-US"/>
              <a:t>includes your full name, address, phone number, email, which school you go to, usernames and passwords for online/email accounts, and any financial details about you or your family.</a:t>
            </a:r>
            <a:endParaRPr/>
          </a:p>
          <a:p>
            <a:pPr marL="0" lvl="0" indent="0" algn="l" rtl="0">
              <a:lnSpc>
                <a:spcPct val="110000"/>
              </a:lnSpc>
              <a:spcBef>
                <a:spcPts val="1000"/>
              </a:spcBef>
              <a:spcAft>
                <a:spcPts val="0"/>
              </a:spcAft>
              <a:buClr>
                <a:schemeClr val="dk1"/>
              </a:buClr>
              <a:buSzPts val="2000"/>
              <a:buNone/>
            </a:pPr>
            <a:r>
              <a:rPr lang="en-US" b="1"/>
              <a:t>Steps to take</a:t>
            </a:r>
            <a:r>
              <a:rPr lang="en-US"/>
              <a:t>:</a:t>
            </a:r>
            <a:endParaRPr/>
          </a:p>
          <a:p>
            <a:pPr marL="228600" lvl="0" indent="-228600" algn="l" rtl="0">
              <a:lnSpc>
                <a:spcPct val="110000"/>
              </a:lnSpc>
              <a:spcBef>
                <a:spcPts val="1000"/>
              </a:spcBef>
              <a:spcAft>
                <a:spcPts val="0"/>
              </a:spcAft>
              <a:buClr>
                <a:schemeClr val="dk1"/>
              </a:buClr>
              <a:buSzPts val="2000"/>
              <a:buChar char="•"/>
            </a:pPr>
            <a:r>
              <a:rPr lang="en-US"/>
              <a:t>Avoid using your full name online</a:t>
            </a:r>
            <a:endParaRPr/>
          </a:p>
          <a:p>
            <a:pPr marL="228600" lvl="0" indent="-228600" algn="l" rtl="0">
              <a:lnSpc>
                <a:spcPct val="110000"/>
              </a:lnSpc>
              <a:spcBef>
                <a:spcPts val="1000"/>
              </a:spcBef>
              <a:spcAft>
                <a:spcPts val="0"/>
              </a:spcAft>
              <a:buClr>
                <a:schemeClr val="dk1"/>
              </a:buClr>
              <a:buSzPts val="2000"/>
              <a:buChar char="•"/>
            </a:pPr>
            <a:r>
              <a:rPr lang="en-US"/>
              <a:t>Don’t lie about your age</a:t>
            </a:r>
            <a:endParaRPr/>
          </a:p>
          <a:p>
            <a:pPr marL="228600" lvl="0" indent="-228600" algn="l" rtl="0">
              <a:lnSpc>
                <a:spcPct val="110000"/>
              </a:lnSpc>
              <a:spcBef>
                <a:spcPts val="1000"/>
              </a:spcBef>
              <a:spcAft>
                <a:spcPts val="0"/>
              </a:spcAft>
              <a:buClr>
                <a:schemeClr val="dk1"/>
              </a:buClr>
              <a:buSzPts val="2000"/>
              <a:buChar char="•"/>
            </a:pPr>
            <a:r>
              <a:rPr lang="en-US"/>
              <a:t>Only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friend </a:t>
            </a:r>
            <a:r>
              <a:rPr lang="en-US"/>
              <a:t>or follow people you know</a:t>
            </a:r>
            <a:endParaRPr/>
          </a:p>
          <a:p>
            <a:pPr marL="228600" lvl="0" indent="-228600" algn="l" rtl="0">
              <a:lnSpc>
                <a:spcPct val="110000"/>
              </a:lnSpc>
              <a:spcBef>
                <a:spcPts val="1000"/>
              </a:spcBef>
              <a:spcAft>
                <a:spcPts val="0"/>
              </a:spcAft>
              <a:buClr>
                <a:schemeClr val="dk1"/>
              </a:buClr>
              <a:buSzPts val="2000"/>
              <a:buChar char="•"/>
            </a:pPr>
            <a:r>
              <a:rPr lang="en-US"/>
              <a:t>Keep your email and phone number private</a:t>
            </a:r>
            <a:endParaRPr/>
          </a:p>
        </p:txBody>
      </p:sp>
      <p:pic>
        <p:nvPicPr>
          <p:cNvPr id="201" name="Google Shape;201;p9" descr="A couple of girls looking at a cellphone&#10;&#10;Description automatically generated"/>
          <p:cNvPicPr preferRelativeResize="0"/>
          <p:nvPr/>
        </p:nvPicPr>
        <p:blipFill rotWithShape="1">
          <a:blip r:embed="rId3">
            <a:alphaModFix/>
          </a:blip>
          <a:srcRect r="-2"/>
          <a:stretch/>
        </p:blipFill>
        <p:spPr>
          <a:xfrm>
            <a:off x="7646838" y="1980775"/>
            <a:ext cx="3748858" cy="3632824"/>
          </a:xfrm>
          <a:prstGeom prst="rect">
            <a:avLst/>
          </a:prstGeom>
          <a:noFill/>
          <a:ln>
            <a:noFill/>
          </a:ln>
        </p:spPr>
      </p:pic>
      <p:sp>
        <p:nvSpPr>
          <p:cNvPr id="202" name="Google Shape;202;p9"/>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3" name="Google Shape;203;p9"/>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0" name="Google Shape;210;p10"/>
          <p:cNvSpPr txBox="1">
            <a:spLocks noGrp="1"/>
          </p:cNvSpPr>
          <p:nvPr>
            <p:ph type="title"/>
          </p:nvPr>
        </p:nvSpPr>
        <p:spPr>
          <a:xfrm>
            <a:off x="1371600" y="457200"/>
            <a:ext cx="4911393" cy="155672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rial"/>
              <a:buNone/>
            </a:pPr>
            <a:r>
              <a:rPr lang="en-US">
                <a:latin typeface="Arial"/>
                <a:ea typeface="Arial"/>
                <a:cs typeface="Arial"/>
                <a:sym typeface="Arial"/>
              </a:rPr>
              <a:t>SHARING PHOTOS OR VIDEOS</a:t>
            </a:r>
            <a:endParaRPr/>
          </a:p>
        </p:txBody>
      </p:sp>
      <p:sp>
        <p:nvSpPr>
          <p:cNvPr id="211" name="Google Shape;211;p10"/>
          <p:cNvSpPr txBox="1">
            <a:spLocks noGrp="1"/>
          </p:cNvSpPr>
          <p:nvPr>
            <p:ph type="body" idx="1"/>
          </p:nvPr>
        </p:nvSpPr>
        <p:spPr>
          <a:xfrm>
            <a:off x="1192832" y="2345634"/>
            <a:ext cx="5322268" cy="3891879"/>
          </a:xfrm>
          <a:prstGeom prst="rect">
            <a:avLst/>
          </a:prstGeom>
          <a:noFill/>
          <a:ln>
            <a:noFill/>
          </a:ln>
        </p:spPr>
        <p:txBody>
          <a:bodyPr spcFirstLastPara="1" wrap="square" lIns="0" tIns="0" rIns="0" bIns="0" anchor="t" anchorCtr="0">
            <a:normAutofit fontScale="85000" lnSpcReduction="10000"/>
          </a:bodyPr>
          <a:lstStyle/>
          <a:p>
            <a:pPr marL="0" lvl="0" indent="0" algn="l" rtl="0">
              <a:lnSpc>
                <a:spcPct val="120000"/>
              </a:lnSpc>
              <a:spcBef>
                <a:spcPts val="0"/>
              </a:spcBef>
              <a:spcAft>
                <a:spcPts val="0"/>
              </a:spcAft>
              <a:buClr>
                <a:schemeClr val="dk1"/>
              </a:buClr>
              <a:buSzPct val="100000"/>
              <a:buNone/>
            </a:pPr>
            <a:r>
              <a:rPr lang="en-US" sz="2400"/>
              <a:t>Once you share something online it is very difficult to take it back so always think before sharing.</a:t>
            </a:r>
            <a:endParaRPr/>
          </a:p>
          <a:p>
            <a:pPr marL="0" lvl="0" indent="0" algn="l" rtl="0">
              <a:lnSpc>
                <a:spcPct val="120000"/>
              </a:lnSpc>
              <a:spcBef>
                <a:spcPts val="1000"/>
              </a:spcBef>
              <a:spcAft>
                <a:spcPts val="0"/>
              </a:spcAft>
              <a:buClr>
                <a:schemeClr val="dk1"/>
              </a:buClr>
              <a:buSzPct val="100000"/>
              <a:buNone/>
            </a:pPr>
            <a:r>
              <a:rPr lang="en-US" sz="2400" b="1"/>
              <a:t>Tips for sharing</a:t>
            </a:r>
            <a:r>
              <a:rPr lang="en-US" sz="2400"/>
              <a:t>:</a:t>
            </a:r>
            <a:endParaRPr/>
          </a:p>
          <a:p>
            <a:pPr marL="228600" lvl="0" indent="-228600" algn="l" rtl="0">
              <a:lnSpc>
                <a:spcPct val="120000"/>
              </a:lnSpc>
              <a:spcBef>
                <a:spcPts val="1000"/>
              </a:spcBef>
              <a:spcAft>
                <a:spcPts val="0"/>
              </a:spcAft>
              <a:buClr>
                <a:schemeClr val="dk1"/>
              </a:buClr>
              <a:buSzPct val="100000"/>
              <a:buChar char="•"/>
            </a:pPr>
            <a:r>
              <a:rPr lang="en-US" sz="2400"/>
              <a:t>Don’t share anything you wouldn’t want people to see in future</a:t>
            </a:r>
            <a:endParaRPr/>
          </a:p>
          <a:p>
            <a:pPr marL="228600" lvl="0" indent="-228600" algn="l" rtl="0">
              <a:lnSpc>
                <a:spcPct val="120000"/>
              </a:lnSpc>
              <a:spcBef>
                <a:spcPts val="1000"/>
              </a:spcBef>
              <a:spcAft>
                <a:spcPts val="0"/>
              </a:spcAft>
              <a:buClr>
                <a:schemeClr val="dk1"/>
              </a:buClr>
              <a:buSzPct val="100000"/>
              <a:buChar char="•"/>
            </a:pPr>
            <a:r>
              <a:rPr lang="en-US" sz="2400"/>
              <a:t>Check what you are sharing</a:t>
            </a:r>
            <a:endParaRPr/>
          </a:p>
          <a:p>
            <a:pPr marL="228600" lvl="0" indent="-228600" algn="l" rtl="0">
              <a:lnSpc>
                <a:spcPct val="120000"/>
              </a:lnSpc>
              <a:spcBef>
                <a:spcPts val="1000"/>
              </a:spcBef>
              <a:spcAft>
                <a:spcPts val="0"/>
              </a:spcAft>
              <a:buClr>
                <a:schemeClr val="dk1"/>
              </a:buClr>
              <a:buSzPct val="100000"/>
              <a:buChar char="•"/>
            </a:pPr>
            <a:r>
              <a:rPr lang="en-US" sz="2400"/>
              <a:t>Ask before sharing</a:t>
            </a:r>
            <a:endParaRPr/>
          </a:p>
          <a:p>
            <a:pPr marL="228600" lvl="0" indent="-228600" algn="l" rtl="0">
              <a:lnSpc>
                <a:spcPct val="120000"/>
              </a:lnSpc>
              <a:spcBef>
                <a:spcPts val="1000"/>
              </a:spcBef>
              <a:spcAft>
                <a:spcPts val="0"/>
              </a:spcAft>
              <a:buClr>
                <a:schemeClr val="dk1"/>
              </a:buClr>
              <a:buSzPct val="100000"/>
              <a:buChar char="•"/>
            </a:pPr>
            <a:r>
              <a:rPr lang="en-US" sz="2400"/>
              <a:t>Don’t share or forward something embarrassing </a:t>
            </a:r>
            <a:endParaRPr/>
          </a:p>
          <a:p>
            <a:pPr marL="228600" lvl="0" indent="-142240" algn="l" rtl="0">
              <a:lnSpc>
                <a:spcPct val="120000"/>
              </a:lnSpc>
              <a:spcBef>
                <a:spcPts val="1000"/>
              </a:spcBef>
              <a:spcAft>
                <a:spcPts val="0"/>
              </a:spcAft>
              <a:buClr>
                <a:schemeClr val="dk1"/>
              </a:buClr>
              <a:buSzPct val="100000"/>
              <a:buNone/>
            </a:pPr>
            <a:endParaRPr sz="1600"/>
          </a:p>
        </p:txBody>
      </p:sp>
      <p:pic>
        <p:nvPicPr>
          <p:cNvPr id="212" name="Google Shape;212;p10" descr="A child sitting at a table with a computer&#10;&#10;Description automatically generated"/>
          <p:cNvPicPr preferRelativeResize="0"/>
          <p:nvPr/>
        </p:nvPicPr>
        <p:blipFill rotWithShape="1">
          <a:blip r:embed="rId3">
            <a:alphaModFix/>
          </a:blip>
          <a:srcRect/>
          <a:stretch/>
        </p:blipFill>
        <p:spPr>
          <a:xfrm>
            <a:off x="6644639" y="648307"/>
            <a:ext cx="5090161" cy="5090161"/>
          </a:xfrm>
          <a:prstGeom prst="rect">
            <a:avLst/>
          </a:prstGeom>
          <a:noFill/>
          <a:ln>
            <a:noFill/>
          </a:ln>
        </p:spPr>
      </p:pic>
      <p:sp>
        <p:nvSpPr>
          <p:cNvPr id="213" name="Google Shape;213;p10"/>
          <p:cNvSpPr/>
          <p:nvPr/>
        </p:nvSpPr>
        <p:spPr>
          <a:xfrm flipH="1">
            <a:off x="-3" y="6400800"/>
            <a:ext cx="12191999" cy="457198"/>
          </a:xfrm>
          <a:prstGeom prst="rect">
            <a:avLst/>
          </a:prstGeom>
          <a:gradFill>
            <a:gsLst>
              <a:gs pos="0">
                <a:schemeClr val="accent2"/>
              </a:gs>
              <a:gs pos="100000">
                <a:srgbClr val="9F1141">
                  <a:alpha val="8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4" name="Google Shape;214;p10"/>
          <p:cNvSpPr/>
          <p:nvPr/>
        </p:nvSpPr>
        <p:spPr>
          <a:xfrm flipH="1">
            <a:off x="4038600" y="6400798"/>
            <a:ext cx="8153396" cy="448831"/>
          </a:xfrm>
          <a:prstGeom prst="rect">
            <a:avLst/>
          </a:prstGeom>
          <a:gradFill>
            <a:gsLst>
              <a:gs pos="0">
                <a:srgbClr val="E73929">
                  <a:alpha val="4705"/>
                </a:srgbClr>
              </a:gs>
              <a:gs pos="99000">
                <a:srgbClr val="E73929">
                  <a:alpha val="71764"/>
                </a:srgbClr>
              </a:gs>
              <a:gs pos="100000">
                <a:srgbClr val="E73929">
                  <a:alpha val="71764"/>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1" name="Google Shape;221;p11"/>
          <p:cNvSpPr txBox="1">
            <a:spLocks noGrp="1"/>
          </p:cNvSpPr>
          <p:nvPr>
            <p:ph type="title"/>
          </p:nvPr>
        </p:nvSpPr>
        <p:spPr>
          <a:xfrm>
            <a:off x="1371601" y="457201"/>
            <a:ext cx="10068975" cy="10668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00"/>
              <a:buFont typeface="Arial"/>
              <a:buNone/>
            </a:pPr>
            <a:r>
              <a:rPr lang="en-US" sz="3200" b="1" i="0">
                <a:latin typeface="Arial"/>
                <a:ea typeface="Arial"/>
                <a:cs typeface="Arial"/>
                <a:sym typeface="Arial"/>
              </a:rPr>
              <a:t>MEETING NEW PEOPLE ONLINE</a:t>
            </a:r>
            <a:endParaRPr sz="3200"/>
          </a:p>
        </p:txBody>
      </p:sp>
      <p:sp>
        <p:nvSpPr>
          <p:cNvPr id="222" name="Google Shape;222;p11"/>
          <p:cNvSpPr txBox="1">
            <a:spLocks noGrp="1"/>
          </p:cNvSpPr>
          <p:nvPr>
            <p:ph type="body" idx="1"/>
          </p:nvPr>
        </p:nvSpPr>
        <p:spPr>
          <a:xfrm>
            <a:off x="1371601" y="1980775"/>
            <a:ext cx="5865905" cy="3632824"/>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Clr>
                <a:schemeClr val="dk1"/>
              </a:buClr>
              <a:buSzPts val="2000"/>
              <a:buNone/>
            </a:pPr>
            <a:r>
              <a:rPr lang="en-US" b="1"/>
              <a:t>Online friends </a:t>
            </a:r>
            <a:r>
              <a:rPr lang="en-US"/>
              <a:t>should nicely talk to you, respect you, not make you feel bad or uncomfortable, and not ask you to do things you do not want to do.</a:t>
            </a:r>
            <a:endParaRPr/>
          </a:p>
          <a:p>
            <a:pPr marL="0" lvl="0" indent="0" algn="l" rtl="0">
              <a:lnSpc>
                <a:spcPct val="120000"/>
              </a:lnSpc>
              <a:spcBef>
                <a:spcPts val="1000"/>
              </a:spcBef>
              <a:spcAft>
                <a:spcPts val="0"/>
              </a:spcAft>
              <a:buClr>
                <a:schemeClr val="dk1"/>
              </a:buClr>
              <a:buSzPts val="2000"/>
              <a:buNone/>
            </a:pPr>
            <a:r>
              <a:rPr lang="en-US" b="1"/>
              <a:t>Be cautious with: </a:t>
            </a:r>
            <a:endParaRPr/>
          </a:p>
          <a:p>
            <a:pPr marL="228600" lvl="0" indent="-228600" algn="l" rtl="0">
              <a:lnSpc>
                <a:spcPct val="120000"/>
              </a:lnSpc>
              <a:spcBef>
                <a:spcPts val="1000"/>
              </a:spcBef>
              <a:spcAft>
                <a:spcPts val="0"/>
              </a:spcAft>
              <a:buClr>
                <a:schemeClr val="dk1"/>
              </a:buClr>
              <a:buSzPts val="2000"/>
              <a:buChar char="•"/>
            </a:pPr>
            <a:r>
              <a:rPr lang="en-US"/>
              <a:t>Personal information requests</a:t>
            </a:r>
            <a:endParaRPr/>
          </a:p>
          <a:p>
            <a:pPr marL="228600" lvl="0" indent="-228600" algn="l" rtl="0">
              <a:lnSpc>
                <a:spcPct val="120000"/>
              </a:lnSpc>
              <a:spcBef>
                <a:spcPts val="1000"/>
              </a:spcBef>
              <a:spcAft>
                <a:spcPts val="0"/>
              </a:spcAft>
              <a:buClr>
                <a:schemeClr val="dk1"/>
              </a:buClr>
              <a:buSzPts val="2000"/>
              <a:buChar char="•"/>
            </a:pPr>
            <a:r>
              <a:rPr lang="en-US"/>
              <a:t>Inconsistent or hidden identities</a:t>
            </a:r>
            <a:endParaRPr/>
          </a:p>
          <a:p>
            <a:pPr marL="228600" lvl="0" indent="-228600" algn="l" rtl="0">
              <a:lnSpc>
                <a:spcPct val="120000"/>
              </a:lnSpc>
              <a:spcBef>
                <a:spcPts val="1000"/>
              </a:spcBef>
              <a:spcAft>
                <a:spcPts val="0"/>
              </a:spcAft>
              <a:buClr>
                <a:schemeClr val="dk1"/>
              </a:buClr>
              <a:buSzPts val="2000"/>
              <a:buChar char="•"/>
            </a:pPr>
            <a:r>
              <a:rPr lang="en-US"/>
              <a:t>Pressure or manipulation</a:t>
            </a:r>
            <a:endParaRPr/>
          </a:p>
          <a:p>
            <a:pPr marL="228600" lvl="0" indent="-228600" algn="l" rtl="0">
              <a:lnSpc>
                <a:spcPct val="120000"/>
              </a:lnSpc>
              <a:spcBef>
                <a:spcPts val="1000"/>
              </a:spcBef>
              <a:spcAft>
                <a:spcPts val="0"/>
              </a:spcAft>
              <a:buClr>
                <a:schemeClr val="dk1"/>
              </a:buClr>
              <a:buSzPts val="2000"/>
              <a:buChar char="•"/>
            </a:pPr>
            <a:r>
              <a:rPr lang="en-US"/>
              <a:t>Meeting online friends in real life</a:t>
            </a:r>
            <a:endParaRPr/>
          </a:p>
        </p:txBody>
      </p:sp>
      <p:pic>
        <p:nvPicPr>
          <p:cNvPr id="223" name="Google Shape;223;p11" descr="A child looking at a tablet&#10;&#10;Description automatically generated"/>
          <p:cNvPicPr preferRelativeResize="0"/>
          <p:nvPr/>
        </p:nvPicPr>
        <p:blipFill rotWithShape="1">
          <a:blip r:embed="rId3">
            <a:alphaModFix/>
          </a:blip>
          <a:srcRect r="-2"/>
          <a:stretch/>
        </p:blipFill>
        <p:spPr>
          <a:xfrm>
            <a:off x="7646838" y="1980775"/>
            <a:ext cx="3748858" cy="3632824"/>
          </a:xfrm>
          <a:prstGeom prst="rect">
            <a:avLst/>
          </a:prstGeom>
          <a:noFill/>
          <a:ln>
            <a:noFill/>
          </a:ln>
        </p:spPr>
      </p:pic>
      <p:sp>
        <p:nvSpPr>
          <p:cNvPr id="224" name="Google Shape;224;p11"/>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5" name="Google Shape;225;p11"/>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2" name="Google Shape;232;p12"/>
          <p:cNvSpPr txBox="1">
            <a:spLocks noGrp="1"/>
          </p:cNvSpPr>
          <p:nvPr>
            <p:ph type="title"/>
          </p:nvPr>
        </p:nvSpPr>
        <p:spPr>
          <a:xfrm>
            <a:off x="1371601" y="457201"/>
            <a:ext cx="10068975" cy="106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br>
              <a:rPr lang="en-US" sz="3200" b="0">
                <a:latin typeface="Arial"/>
                <a:ea typeface="Arial"/>
                <a:cs typeface="Arial"/>
                <a:sym typeface="Arial"/>
              </a:rPr>
            </a:br>
            <a:r>
              <a:rPr lang="en-US" sz="3200">
                <a:latin typeface="Arial"/>
                <a:ea typeface="Arial"/>
                <a:cs typeface="Arial"/>
                <a:sym typeface="Arial"/>
              </a:rPr>
              <a:t>WHAT IF SOMEONE IS CONTACTING ME, AND I DON’T WANT THEM TO</a:t>
            </a:r>
            <a:endParaRPr/>
          </a:p>
        </p:txBody>
      </p:sp>
      <p:sp>
        <p:nvSpPr>
          <p:cNvPr id="233" name="Google Shape;233;p12"/>
          <p:cNvSpPr txBox="1">
            <a:spLocks noGrp="1"/>
          </p:cNvSpPr>
          <p:nvPr>
            <p:ph type="body" idx="1"/>
          </p:nvPr>
        </p:nvSpPr>
        <p:spPr>
          <a:xfrm>
            <a:off x="1371601" y="1980775"/>
            <a:ext cx="5865905" cy="363282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000"/>
              <a:buNone/>
            </a:pPr>
            <a:r>
              <a:rPr lang="en-US"/>
              <a:t>O</a:t>
            </a:r>
            <a:r>
              <a:rPr lang="en-US" i="0"/>
              <a:t>nline message or contact from a stranger or someone you know, that makes you feel uncomfortable or unsafe is called </a:t>
            </a:r>
            <a:r>
              <a:rPr lang="en-US" b="1" i="0"/>
              <a:t>unwanted contact.</a:t>
            </a:r>
            <a:endParaRPr/>
          </a:p>
          <a:p>
            <a:pPr marL="228600" lvl="0" indent="-228600" algn="l" rtl="0">
              <a:lnSpc>
                <a:spcPct val="120000"/>
              </a:lnSpc>
              <a:spcBef>
                <a:spcPts val="1000"/>
              </a:spcBef>
              <a:spcAft>
                <a:spcPts val="0"/>
              </a:spcAft>
              <a:buClr>
                <a:schemeClr val="dk1"/>
              </a:buClr>
              <a:buSzPts val="2000"/>
              <a:buChar char="•"/>
            </a:pPr>
            <a:r>
              <a:rPr lang="en-US" b="1" i="0"/>
              <a:t>Steps to take</a:t>
            </a:r>
            <a:r>
              <a:rPr lang="en-US" i="0"/>
              <a:t>:</a:t>
            </a:r>
            <a:endParaRPr/>
          </a:p>
          <a:p>
            <a:pPr marL="685800" lvl="1" indent="-228600" algn="l" rtl="0">
              <a:lnSpc>
                <a:spcPct val="120000"/>
              </a:lnSpc>
              <a:spcBef>
                <a:spcPts val="500"/>
              </a:spcBef>
              <a:spcAft>
                <a:spcPts val="0"/>
              </a:spcAft>
              <a:buClr>
                <a:schemeClr val="dk1"/>
              </a:buClr>
              <a:buSzPts val="2000"/>
              <a:buChar char="•"/>
            </a:pPr>
            <a:r>
              <a:rPr lang="en-US"/>
              <a:t>Do not respond</a:t>
            </a:r>
            <a:endParaRPr/>
          </a:p>
          <a:p>
            <a:pPr marL="685800" lvl="1" indent="-228600" algn="l" rtl="0">
              <a:lnSpc>
                <a:spcPct val="120000"/>
              </a:lnSpc>
              <a:spcBef>
                <a:spcPts val="500"/>
              </a:spcBef>
              <a:spcAft>
                <a:spcPts val="0"/>
              </a:spcAft>
              <a:buClr>
                <a:schemeClr val="dk1"/>
              </a:buClr>
              <a:buSzPts val="2000"/>
              <a:buChar char="•"/>
            </a:pPr>
            <a:r>
              <a:rPr lang="en-US" i="0"/>
              <a:t>Block and report</a:t>
            </a:r>
            <a:endParaRPr/>
          </a:p>
          <a:p>
            <a:pPr marL="685800" lvl="1" indent="-228600" algn="l" rtl="0">
              <a:lnSpc>
                <a:spcPct val="120000"/>
              </a:lnSpc>
              <a:spcBef>
                <a:spcPts val="500"/>
              </a:spcBef>
              <a:spcAft>
                <a:spcPts val="0"/>
              </a:spcAft>
              <a:buClr>
                <a:schemeClr val="dk1"/>
              </a:buClr>
              <a:buSzPts val="2000"/>
              <a:buChar char="•"/>
            </a:pPr>
            <a:r>
              <a:rPr lang="en-US"/>
              <a:t>Make your accounts private</a:t>
            </a:r>
            <a:endParaRPr/>
          </a:p>
          <a:p>
            <a:pPr marL="685800" lvl="1" indent="-228600" algn="l" rtl="0">
              <a:lnSpc>
                <a:spcPct val="120000"/>
              </a:lnSpc>
              <a:spcBef>
                <a:spcPts val="500"/>
              </a:spcBef>
              <a:spcAft>
                <a:spcPts val="0"/>
              </a:spcAft>
              <a:buClr>
                <a:schemeClr val="dk1"/>
              </a:buClr>
              <a:buSzPts val="2000"/>
              <a:buChar char="•"/>
            </a:pPr>
            <a:r>
              <a:rPr lang="en-US"/>
              <a:t>Talk to someone you trust</a:t>
            </a:r>
            <a:endParaRPr/>
          </a:p>
          <a:p>
            <a:pPr marL="685800" lvl="1" indent="-228600" algn="l" rtl="0">
              <a:lnSpc>
                <a:spcPct val="120000"/>
              </a:lnSpc>
              <a:spcBef>
                <a:spcPts val="500"/>
              </a:spcBef>
              <a:spcAft>
                <a:spcPts val="0"/>
              </a:spcAft>
              <a:buClr>
                <a:schemeClr val="dk1"/>
              </a:buClr>
              <a:buSzPts val="2000"/>
              <a:buChar char="•"/>
            </a:pPr>
            <a:r>
              <a:rPr lang="en-US"/>
              <a:t>Document the interaction</a:t>
            </a:r>
            <a:endParaRPr/>
          </a:p>
        </p:txBody>
      </p:sp>
      <p:pic>
        <p:nvPicPr>
          <p:cNvPr id="234" name="Google Shape;234;p12" descr="A child sitting at a table with two laptops&#10;&#10;Description automatically generated"/>
          <p:cNvPicPr preferRelativeResize="0"/>
          <p:nvPr/>
        </p:nvPicPr>
        <p:blipFill rotWithShape="1">
          <a:blip r:embed="rId3">
            <a:alphaModFix/>
          </a:blip>
          <a:srcRect r="-2"/>
          <a:stretch/>
        </p:blipFill>
        <p:spPr>
          <a:xfrm>
            <a:off x="7646838" y="1980775"/>
            <a:ext cx="3748858" cy="3632824"/>
          </a:xfrm>
          <a:prstGeom prst="rect">
            <a:avLst/>
          </a:prstGeom>
          <a:noFill/>
          <a:ln>
            <a:noFill/>
          </a:ln>
        </p:spPr>
      </p:pic>
      <p:sp>
        <p:nvSpPr>
          <p:cNvPr id="235" name="Google Shape;235;p12"/>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6" name="Google Shape;236;p12"/>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3" name="Google Shape;243;p13"/>
          <p:cNvSpPr txBox="1">
            <a:spLocks noGrp="1"/>
          </p:cNvSpPr>
          <p:nvPr>
            <p:ph type="title"/>
          </p:nvPr>
        </p:nvSpPr>
        <p:spPr>
          <a:xfrm>
            <a:off x="1371601" y="457201"/>
            <a:ext cx="10068975" cy="10668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I SAW SOMETHING ONLINE I DIDN’T LIKE</a:t>
            </a:r>
            <a:endParaRPr/>
          </a:p>
        </p:txBody>
      </p:sp>
      <p:sp>
        <p:nvSpPr>
          <p:cNvPr id="244" name="Google Shape;244;p13"/>
          <p:cNvSpPr txBox="1">
            <a:spLocks noGrp="1"/>
          </p:cNvSpPr>
          <p:nvPr>
            <p:ph type="body" idx="1"/>
          </p:nvPr>
        </p:nvSpPr>
        <p:spPr>
          <a:xfrm>
            <a:off x="1371601" y="1980775"/>
            <a:ext cx="5865905" cy="363282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000"/>
              <a:buNone/>
            </a:pPr>
            <a:r>
              <a:rPr lang="en-US"/>
              <a:t>Did someone send you an image or video that made you feel uncomfortable? Or maybe you clicked on a link and saw something you didn’t like?</a:t>
            </a:r>
            <a:endParaRPr/>
          </a:p>
          <a:p>
            <a:pPr marL="0" lvl="0" indent="0" algn="l" rtl="0">
              <a:lnSpc>
                <a:spcPct val="120000"/>
              </a:lnSpc>
              <a:spcBef>
                <a:spcPts val="1000"/>
              </a:spcBef>
              <a:spcAft>
                <a:spcPts val="0"/>
              </a:spcAft>
              <a:buClr>
                <a:schemeClr val="dk1"/>
              </a:buClr>
              <a:buSzPts val="2000"/>
              <a:buNone/>
            </a:pPr>
            <a:r>
              <a:rPr lang="en-US" b="1"/>
              <a:t>Steps to take</a:t>
            </a:r>
            <a:r>
              <a:rPr lang="en-US"/>
              <a:t>: </a:t>
            </a:r>
            <a:endParaRPr/>
          </a:p>
          <a:p>
            <a:pPr marL="228600" lvl="0" indent="-228600" algn="l" rtl="0">
              <a:lnSpc>
                <a:spcPct val="120000"/>
              </a:lnSpc>
              <a:spcBef>
                <a:spcPts val="1000"/>
              </a:spcBef>
              <a:spcAft>
                <a:spcPts val="0"/>
              </a:spcAft>
              <a:buClr>
                <a:schemeClr val="dk1"/>
              </a:buClr>
              <a:buSzPts val="2000"/>
              <a:buChar char="•"/>
            </a:pPr>
            <a:r>
              <a:rPr lang="en-US"/>
              <a:t>Switch it off</a:t>
            </a:r>
            <a:endParaRPr/>
          </a:p>
          <a:p>
            <a:pPr marL="228600" lvl="0" indent="-228600" algn="l" rtl="0">
              <a:lnSpc>
                <a:spcPct val="120000"/>
              </a:lnSpc>
              <a:spcBef>
                <a:spcPts val="1000"/>
              </a:spcBef>
              <a:spcAft>
                <a:spcPts val="0"/>
              </a:spcAft>
              <a:buClr>
                <a:schemeClr val="dk1"/>
              </a:buClr>
              <a:buSzPts val="2000"/>
              <a:buChar char="•"/>
            </a:pPr>
            <a:r>
              <a:rPr lang="en-US"/>
              <a:t>Talk to an adult you trust</a:t>
            </a:r>
            <a:endParaRPr/>
          </a:p>
          <a:p>
            <a:pPr marL="228600" lvl="0" indent="-228600" algn="l" rtl="0">
              <a:lnSpc>
                <a:spcPct val="120000"/>
              </a:lnSpc>
              <a:spcBef>
                <a:spcPts val="1000"/>
              </a:spcBef>
              <a:spcAft>
                <a:spcPts val="0"/>
              </a:spcAft>
              <a:buClr>
                <a:schemeClr val="dk1"/>
              </a:buClr>
              <a:buSzPts val="2000"/>
              <a:buChar char="•"/>
            </a:pPr>
            <a:r>
              <a:rPr lang="en-US"/>
              <a:t>Set up your device safety so you don’t see something like this again</a:t>
            </a:r>
            <a:endParaRPr/>
          </a:p>
          <a:p>
            <a:pPr marL="228600" lvl="0" indent="-228600" algn="l" rtl="0">
              <a:lnSpc>
                <a:spcPct val="120000"/>
              </a:lnSpc>
              <a:spcBef>
                <a:spcPts val="1000"/>
              </a:spcBef>
              <a:spcAft>
                <a:spcPts val="0"/>
              </a:spcAft>
              <a:buClr>
                <a:schemeClr val="dk1"/>
              </a:buClr>
              <a:buSzPts val="2000"/>
              <a:buChar char="•"/>
            </a:pPr>
            <a:r>
              <a:rPr lang="en-US"/>
              <a:t>Report the game, app, or website</a:t>
            </a:r>
            <a:endParaRPr/>
          </a:p>
        </p:txBody>
      </p:sp>
      <p:pic>
        <p:nvPicPr>
          <p:cNvPr id="245" name="Google Shape;245;p13" descr="A person looking at a computer screen&#10;&#10;Description automatically generated"/>
          <p:cNvPicPr preferRelativeResize="0"/>
          <p:nvPr/>
        </p:nvPicPr>
        <p:blipFill rotWithShape="1">
          <a:blip r:embed="rId3">
            <a:alphaModFix/>
          </a:blip>
          <a:srcRect r="-2"/>
          <a:stretch/>
        </p:blipFill>
        <p:spPr>
          <a:xfrm>
            <a:off x="7646838" y="1980775"/>
            <a:ext cx="3748858" cy="3632824"/>
          </a:xfrm>
          <a:prstGeom prst="rect">
            <a:avLst/>
          </a:prstGeom>
          <a:noFill/>
          <a:ln>
            <a:noFill/>
          </a:ln>
        </p:spPr>
      </p:pic>
      <p:sp>
        <p:nvSpPr>
          <p:cNvPr id="246" name="Google Shape;246;p13"/>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7" name="Google Shape;247;p13"/>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4" name="Google Shape;254;p14"/>
          <p:cNvSpPr txBox="1">
            <a:spLocks noGrp="1"/>
          </p:cNvSpPr>
          <p:nvPr>
            <p:ph type="title"/>
          </p:nvPr>
        </p:nvSpPr>
        <p:spPr>
          <a:xfrm>
            <a:off x="1371601" y="457201"/>
            <a:ext cx="10068975" cy="10668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SOMEONE IS BEING MEAN TO ME ONLINE</a:t>
            </a:r>
            <a:endParaRPr/>
          </a:p>
        </p:txBody>
      </p:sp>
      <p:sp>
        <p:nvSpPr>
          <p:cNvPr id="255" name="Google Shape;255;p14"/>
          <p:cNvSpPr txBox="1">
            <a:spLocks noGrp="1"/>
          </p:cNvSpPr>
          <p:nvPr>
            <p:ph type="body" idx="1"/>
          </p:nvPr>
        </p:nvSpPr>
        <p:spPr>
          <a:xfrm>
            <a:off x="1371601" y="1980775"/>
            <a:ext cx="5865905" cy="363282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000"/>
              <a:buNone/>
            </a:pPr>
            <a:r>
              <a:rPr lang="en-US"/>
              <a:t>Other kids can be mean when they are online. Bullying or hurting someone online is called </a:t>
            </a:r>
            <a:r>
              <a:rPr lang="en-US" b="1"/>
              <a:t>cyberbullying</a:t>
            </a:r>
            <a:r>
              <a:rPr lang="en-US"/>
              <a:t>.</a:t>
            </a:r>
            <a:endParaRPr/>
          </a:p>
          <a:p>
            <a:pPr marL="0" lvl="0" indent="0" algn="l" rtl="0">
              <a:lnSpc>
                <a:spcPct val="120000"/>
              </a:lnSpc>
              <a:spcBef>
                <a:spcPts val="1000"/>
              </a:spcBef>
              <a:spcAft>
                <a:spcPts val="0"/>
              </a:spcAft>
              <a:buClr>
                <a:schemeClr val="dk1"/>
              </a:buClr>
              <a:buSzPts val="2000"/>
              <a:buNone/>
            </a:pPr>
            <a:r>
              <a:rPr lang="en-US" b="1"/>
              <a:t>Steps to take</a:t>
            </a:r>
            <a:r>
              <a:rPr lang="en-US"/>
              <a:t>:</a:t>
            </a:r>
            <a:endParaRPr/>
          </a:p>
          <a:p>
            <a:pPr marL="228600" lvl="0" indent="-228600" algn="l" rtl="0">
              <a:lnSpc>
                <a:spcPct val="120000"/>
              </a:lnSpc>
              <a:spcBef>
                <a:spcPts val="1000"/>
              </a:spcBef>
              <a:spcAft>
                <a:spcPts val="0"/>
              </a:spcAft>
              <a:buClr>
                <a:schemeClr val="dk1"/>
              </a:buClr>
              <a:buSzPts val="2000"/>
              <a:buChar char="•"/>
            </a:pPr>
            <a:r>
              <a:rPr lang="en-US"/>
              <a:t>Try not to say anything back</a:t>
            </a:r>
            <a:endParaRPr/>
          </a:p>
          <a:p>
            <a:pPr marL="228600" lvl="0" indent="-228600" algn="l" rtl="0">
              <a:lnSpc>
                <a:spcPct val="120000"/>
              </a:lnSpc>
              <a:spcBef>
                <a:spcPts val="1000"/>
              </a:spcBef>
              <a:spcAft>
                <a:spcPts val="0"/>
              </a:spcAft>
              <a:buClr>
                <a:schemeClr val="dk1"/>
              </a:buClr>
              <a:buSzPts val="2000"/>
              <a:buChar char="•"/>
            </a:pPr>
            <a:r>
              <a:rPr lang="en-US"/>
              <a:t>Block the person to stop them from contacting you</a:t>
            </a:r>
            <a:endParaRPr/>
          </a:p>
          <a:p>
            <a:pPr marL="228600" lvl="0" indent="-228600" algn="l" rtl="0">
              <a:lnSpc>
                <a:spcPct val="120000"/>
              </a:lnSpc>
              <a:spcBef>
                <a:spcPts val="1000"/>
              </a:spcBef>
              <a:spcAft>
                <a:spcPts val="0"/>
              </a:spcAft>
              <a:buClr>
                <a:schemeClr val="dk1"/>
              </a:buClr>
              <a:buSzPts val="2000"/>
              <a:buChar char="•"/>
            </a:pPr>
            <a:r>
              <a:rPr lang="en-US"/>
              <a:t>Report to the game, app or website</a:t>
            </a:r>
            <a:endParaRPr/>
          </a:p>
          <a:p>
            <a:pPr marL="228600" lvl="0" indent="-228600" algn="l" rtl="0">
              <a:lnSpc>
                <a:spcPct val="120000"/>
              </a:lnSpc>
              <a:spcBef>
                <a:spcPts val="1000"/>
              </a:spcBef>
              <a:spcAft>
                <a:spcPts val="0"/>
              </a:spcAft>
              <a:buClr>
                <a:schemeClr val="dk1"/>
              </a:buClr>
              <a:buSzPts val="2000"/>
              <a:buChar char="•"/>
            </a:pPr>
            <a:r>
              <a:rPr lang="en-US"/>
              <a:t>Tell a trusted adult what’s going on</a:t>
            </a:r>
            <a:endParaRPr/>
          </a:p>
        </p:txBody>
      </p:sp>
      <p:pic>
        <p:nvPicPr>
          <p:cNvPr id="256" name="Google Shape;256;p14" descr="A person looking away from another person&#10;&#10;Description automatically generated"/>
          <p:cNvPicPr preferRelativeResize="0"/>
          <p:nvPr/>
        </p:nvPicPr>
        <p:blipFill rotWithShape="1">
          <a:blip r:embed="rId3">
            <a:alphaModFix/>
          </a:blip>
          <a:srcRect r="-2"/>
          <a:stretch/>
        </p:blipFill>
        <p:spPr>
          <a:xfrm>
            <a:off x="7646838" y="1980775"/>
            <a:ext cx="3748858" cy="3632824"/>
          </a:xfrm>
          <a:prstGeom prst="rect">
            <a:avLst/>
          </a:prstGeom>
          <a:noFill/>
          <a:ln>
            <a:noFill/>
          </a:ln>
        </p:spPr>
      </p:pic>
      <p:sp>
        <p:nvSpPr>
          <p:cNvPr id="257" name="Google Shape;257;p14"/>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8" name="Google Shape;258;p14"/>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5" name="Google Shape;265;p15"/>
          <p:cNvSpPr txBox="1">
            <a:spLocks noGrp="1"/>
          </p:cNvSpPr>
          <p:nvPr>
            <p:ph type="title"/>
          </p:nvPr>
        </p:nvSpPr>
        <p:spPr>
          <a:xfrm>
            <a:off x="1371601" y="457201"/>
            <a:ext cx="10068975" cy="10668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SECURITY AND PRIVACY FOR MY DEVICE</a:t>
            </a:r>
            <a:endParaRPr/>
          </a:p>
        </p:txBody>
      </p:sp>
      <p:sp>
        <p:nvSpPr>
          <p:cNvPr id="266" name="Google Shape;266;p15"/>
          <p:cNvSpPr txBox="1">
            <a:spLocks noGrp="1"/>
          </p:cNvSpPr>
          <p:nvPr>
            <p:ph type="body" idx="1"/>
          </p:nvPr>
        </p:nvSpPr>
        <p:spPr>
          <a:xfrm>
            <a:off x="1371601" y="1980775"/>
            <a:ext cx="5865905" cy="3632824"/>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2000"/>
              <a:buNone/>
            </a:pPr>
            <a:r>
              <a:rPr lang="en-US"/>
              <a:t>Online baddies are called </a:t>
            </a:r>
            <a:r>
              <a:rPr lang="en-US" b="1"/>
              <a:t>cyber criminals</a:t>
            </a:r>
            <a:r>
              <a:rPr lang="en-US"/>
              <a:t>. A cybercriminal could take your money, get into your or your family's bank accounts, use your info, pretend to be you on social media, and spread viruses online. </a:t>
            </a:r>
            <a:endParaRPr/>
          </a:p>
          <a:p>
            <a:pPr marL="0" lvl="0" indent="0" algn="l" rtl="0">
              <a:lnSpc>
                <a:spcPct val="110000"/>
              </a:lnSpc>
              <a:spcBef>
                <a:spcPts val="1000"/>
              </a:spcBef>
              <a:spcAft>
                <a:spcPts val="0"/>
              </a:spcAft>
              <a:buClr>
                <a:schemeClr val="dk1"/>
              </a:buClr>
              <a:buSzPts val="2000"/>
              <a:buNone/>
            </a:pPr>
            <a:r>
              <a:rPr lang="en-US" b="1"/>
              <a:t>Steps to take</a:t>
            </a:r>
            <a:r>
              <a:rPr lang="en-US"/>
              <a:t>:</a:t>
            </a:r>
            <a:endParaRPr/>
          </a:p>
          <a:p>
            <a:pPr marL="228600" lvl="0" indent="-228600" algn="l" rtl="0">
              <a:lnSpc>
                <a:spcPct val="110000"/>
              </a:lnSpc>
              <a:spcBef>
                <a:spcPts val="1000"/>
              </a:spcBef>
              <a:spcAft>
                <a:spcPts val="0"/>
              </a:spcAft>
              <a:buClr>
                <a:schemeClr val="dk1"/>
              </a:buClr>
              <a:buSzPts val="2000"/>
              <a:buChar char="•"/>
            </a:pPr>
            <a:r>
              <a:rPr lang="en-US"/>
              <a:t>Make sure all your passwords are strong, secret, and safe</a:t>
            </a:r>
            <a:endParaRPr/>
          </a:p>
          <a:p>
            <a:pPr marL="228600" lvl="0" indent="-228600" algn="l" rtl="0">
              <a:lnSpc>
                <a:spcPct val="110000"/>
              </a:lnSpc>
              <a:spcBef>
                <a:spcPts val="1000"/>
              </a:spcBef>
              <a:spcAft>
                <a:spcPts val="0"/>
              </a:spcAft>
              <a:buClr>
                <a:schemeClr val="dk1"/>
              </a:buClr>
              <a:buSzPts val="2000"/>
              <a:buChar char="•"/>
            </a:pPr>
            <a:r>
              <a:rPr lang="en-US"/>
              <a:t>Don’t open links or attachments that you are not familiar with</a:t>
            </a:r>
            <a:endParaRPr/>
          </a:p>
          <a:p>
            <a:pPr marL="228600" lvl="0" indent="-228600" algn="l" rtl="0">
              <a:lnSpc>
                <a:spcPct val="110000"/>
              </a:lnSpc>
              <a:spcBef>
                <a:spcPts val="1000"/>
              </a:spcBef>
              <a:spcAft>
                <a:spcPts val="0"/>
              </a:spcAft>
              <a:buClr>
                <a:schemeClr val="dk1"/>
              </a:buClr>
              <a:buSzPts val="2000"/>
              <a:buChar char="•"/>
            </a:pPr>
            <a:r>
              <a:rPr lang="en-US"/>
              <a:t>Don’t open emails or attachments offering you something free or saying you have won something</a:t>
            </a:r>
            <a:endParaRPr/>
          </a:p>
        </p:txBody>
      </p:sp>
      <p:pic>
        <p:nvPicPr>
          <p:cNvPr id="267" name="Google Shape;267;p15" descr="A computer hacker in a dark room&#10;&#10;Description automatically generated"/>
          <p:cNvPicPr preferRelativeResize="0"/>
          <p:nvPr/>
        </p:nvPicPr>
        <p:blipFill rotWithShape="1">
          <a:blip r:embed="rId3">
            <a:alphaModFix/>
          </a:blip>
          <a:srcRect r="-2" b="-2"/>
          <a:stretch/>
        </p:blipFill>
        <p:spPr>
          <a:xfrm>
            <a:off x="7646838" y="1980775"/>
            <a:ext cx="3748858" cy="3632824"/>
          </a:xfrm>
          <a:prstGeom prst="rect">
            <a:avLst/>
          </a:prstGeom>
          <a:noFill/>
          <a:ln>
            <a:noFill/>
          </a:ln>
        </p:spPr>
      </p:pic>
      <p:sp>
        <p:nvSpPr>
          <p:cNvPr id="268" name="Google Shape;268;p15"/>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9" name="Google Shape;269;p15"/>
          <p:cNvSpPr/>
          <p:nvPr/>
        </p:nvSpPr>
        <p:spPr>
          <a:xfrm flipH="1">
            <a:off x="4038600" y="6400799"/>
            <a:ext cx="8153398" cy="456772"/>
          </a:xfrm>
          <a:prstGeom prst="rect">
            <a:avLst/>
          </a:prstGeom>
          <a:gradFill>
            <a:gsLst>
              <a:gs pos="0">
                <a:srgbClr val="B49877">
                  <a:alpha val="34901"/>
                </a:srgbClr>
              </a:gs>
              <a:gs pos="9000">
                <a:srgbClr val="B49877">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16"/>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6" name="Google Shape;276;p16"/>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7" name="Google Shape;277;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8" name="Google Shape;278;p16"/>
          <p:cNvSpPr/>
          <p:nvPr/>
        </p:nvSpPr>
        <p:spPr>
          <a:xfrm rot="5400000" flipH="1">
            <a:off x="-380619" y="381383"/>
            <a:ext cx="6858000" cy="6095233"/>
          </a:xfrm>
          <a:prstGeom prst="rect">
            <a:avLst/>
          </a:prstGeom>
          <a:gradFill>
            <a:gsLst>
              <a:gs pos="0">
                <a:schemeClr val="accent6"/>
              </a:gs>
              <a:gs pos="8000">
                <a:schemeClr val="accent6"/>
              </a:gs>
              <a:gs pos="100000">
                <a:srgbClr val="E73929">
                  <a:alpha val="88627"/>
                </a:srgbClr>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9" name="Google Shape;279;p16"/>
          <p:cNvSpPr/>
          <p:nvPr/>
        </p:nvSpPr>
        <p:spPr>
          <a:xfrm rot="5400000" flipH="1">
            <a:off x="-125488" y="125488"/>
            <a:ext cx="6346209" cy="6095235"/>
          </a:xfrm>
          <a:prstGeom prst="rect">
            <a:avLst/>
          </a:prstGeom>
          <a:gradFill>
            <a:gsLst>
              <a:gs pos="0">
                <a:srgbClr val="F0877D">
                  <a:alpha val="0"/>
                </a:srgbClr>
              </a:gs>
              <a:gs pos="99000">
                <a:srgbClr val="7BAF13">
                  <a:alpha val="89803"/>
                </a:srgbClr>
              </a:gs>
              <a:gs pos="100000">
                <a:srgbClr val="7BAF13">
                  <a:alpha val="89803"/>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0" name="Google Shape;280;p16"/>
          <p:cNvSpPr/>
          <p:nvPr/>
        </p:nvSpPr>
        <p:spPr>
          <a:xfrm rot="5400000" flipH="1">
            <a:off x="1788104" y="2550870"/>
            <a:ext cx="2501979" cy="6112279"/>
          </a:xfrm>
          <a:prstGeom prst="rect">
            <a:avLst/>
          </a:prstGeom>
          <a:gradFill>
            <a:gsLst>
              <a:gs pos="0">
                <a:srgbClr val="E73929">
                  <a:alpha val="27843"/>
                </a:srgbClr>
              </a:gs>
              <a:gs pos="2000">
                <a:srgbClr val="E73929">
                  <a:alpha val="27843"/>
                </a:srgbClr>
              </a:gs>
              <a:gs pos="100000">
                <a:srgbClr val="D57617">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1" name="Google Shape;281;p16"/>
          <p:cNvSpPr/>
          <p:nvPr/>
        </p:nvSpPr>
        <p:spPr>
          <a:xfrm rot="6097846">
            <a:off x="872450" y="728296"/>
            <a:ext cx="4808302" cy="4808302"/>
          </a:xfrm>
          <a:prstGeom prst="ellipse">
            <a:avLst/>
          </a:prstGeom>
          <a:gradFill>
            <a:gsLst>
              <a:gs pos="0">
                <a:srgbClr val="FAE3CB">
                  <a:alpha val="0"/>
                </a:srgbClr>
              </a:gs>
              <a:gs pos="39000">
                <a:srgbClr val="FAE3CB">
                  <a:alpha val="0"/>
                </a:srgbClr>
              </a:gs>
              <a:gs pos="100000">
                <a:srgbClr val="D51757">
                  <a:alpha val="28627"/>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2" name="Google Shape;282;p16"/>
          <p:cNvSpPr txBox="1">
            <a:spLocks noGrp="1"/>
          </p:cNvSpPr>
          <p:nvPr>
            <p:ph type="title"/>
          </p:nvPr>
        </p:nvSpPr>
        <p:spPr>
          <a:xfrm>
            <a:off x="872556" y="740563"/>
            <a:ext cx="4688488" cy="323256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Gill Sans"/>
              <a:buNone/>
            </a:pPr>
            <a:r>
              <a:rPr lang="en-US" sz="4000">
                <a:solidFill>
                  <a:schemeClr val="lt1"/>
                </a:solidFill>
              </a:rPr>
              <a:t>BE SHARP,</a:t>
            </a:r>
            <a:br>
              <a:rPr lang="en-US" sz="4000">
                <a:solidFill>
                  <a:schemeClr val="lt1"/>
                </a:solidFill>
              </a:rPr>
            </a:br>
            <a:r>
              <a:rPr lang="en-US" sz="4000">
                <a:solidFill>
                  <a:schemeClr val="lt1"/>
                </a:solidFill>
              </a:rPr>
              <a:t>BE SECURE</a:t>
            </a:r>
            <a:br>
              <a:rPr lang="en-US" sz="4000">
                <a:solidFill>
                  <a:schemeClr val="lt1"/>
                </a:solidFill>
              </a:rPr>
            </a:br>
            <a:r>
              <a:rPr lang="en-US" sz="4000">
                <a:solidFill>
                  <a:schemeClr val="lt1"/>
                </a:solidFill>
              </a:rPr>
              <a:t>&amp; BE KIND</a:t>
            </a:r>
            <a:endParaRPr/>
          </a:p>
        </p:txBody>
      </p:sp>
      <p:pic>
        <p:nvPicPr>
          <p:cNvPr id="283" name="Google Shape;283;p16"/>
          <p:cNvPicPr preferRelativeResize="0"/>
          <p:nvPr/>
        </p:nvPicPr>
        <p:blipFill>
          <a:blip r:embed="rId3">
            <a:alphaModFix/>
          </a:blip>
          <a:stretch>
            <a:fillRect/>
          </a:stretch>
        </p:blipFill>
        <p:spPr>
          <a:xfrm>
            <a:off x="6401225" y="672488"/>
            <a:ext cx="5513025" cy="5513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9" name="Google Shape;289;p17"/>
          <p:cNvSpPr/>
          <p:nvPr/>
        </p:nvSpPr>
        <p:spPr>
          <a:xfrm rot="5400000" flipH="1">
            <a:off x="-1409318" y="1410082"/>
            <a:ext cx="6858000" cy="4037835"/>
          </a:xfrm>
          <a:prstGeom prst="rect">
            <a:avLst/>
          </a:prstGeom>
          <a:gradFill>
            <a:gsLst>
              <a:gs pos="0">
                <a:schemeClr val="accent6"/>
              </a:gs>
              <a:gs pos="8000">
                <a:schemeClr val="accent6"/>
              </a:gs>
              <a:gs pos="100000">
                <a:srgbClr val="E73929">
                  <a:alpha val="71764"/>
                </a:srgbClr>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0" name="Google Shape;290;p17"/>
          <p:cNvSpPr/>
          <p:nvPr/>
        </p:nvSpPr>
        <p:spPr>
          <a:xfrm rot="5400000" flipH="1">
            <a:off x="-1412414" y="1406060"/>
            <a:ext cx="6857572" cy="4045450"/>
          </a:xfrm>
          <a:prstGeom prst="rect">
            <a:avLst/>
          </a:prstGeom>
          <a:gradFill>
            <a:gsLst>
              <a:gs pos="0">
                <a:srgbClr val="D57617">
                  <a:alpha val="0"/>
                </a:srgbClr>
              </a:gs>
              <a:gs pos="96000">
                <a:schemeClr val="accent2"/>
              </a:gs>
              <a:gs pos="100000">
                <a:schemeClr val="accent2"/>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1" name="Google Shape;291;p17"/>
          <p:cNvSpPr/>
          <p:nvPr/>
        </p:nvSpPr>
        <p:spPr>
          <a:xfrm rot="5400000" flipH="1">
            <a:off x="798889" y="3617790"/>
            <a:ext cx="2453337" cy="4027079"/>
          </a:xfrm>
          <a:prstGeom prst="rect">
            <a:avLst/>
          </a:prstGeom>
          <a:gradFill>
            <a:gsLst>
              <a:gs pos="0">
                <a:srgbClr val="E73929">
                  <a:alpha val="34901"/>
                </a:srgbClr>
              </a:gs>
              <a:gs pos="2000">
                <a:srgbClr val="E73929">
                  <a:alpha val="34901"/>
                </a:srgbClr>
              </a:gs>
              <a:gs pos="67000">
                <a:srgbClr val="D57617">
                  <a:alpha val="0"/>
                </a:srgbClr>
              </a:gs>
              <a:gs pos="100000">
                <a:srgbClr val="D57617">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2" name="Google Shape;292;p17"/>
          <p:cNvSpPr/>
          <p:nvPr/>
        </p:nvSpPr>
        <p:spPr>
          <a:xfrm rot="6097846">
            <a:off x="-30441" y="1644149"/>
            <a:ext cx="4384532" cy="4196758"/>
          </a:xfrm>
          <a:custGeom>
            <a:avLst/>
            <a:gdLst/>
            <a:ahLst/>
            <a:cxnLst/>
            <a:rect l="l" t="t" r="r" b="b"/>
            <a:pathLst>
              <a:path w="4384532" h="4196758" extrusionOk="0">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0">
                <a:srgbClr val="FAE3CB">
                  <a:alpha val="0"/>
                </a:srgbClr>
              </a:gs>
              <a:gs pos="39000">
                <a:srgbClr val="FAE3CB">
                  <a:alpha val="0"/>
                </a:srgbClr>
              </a:gs>
              <a:gs pos="100000">
                <a:srgbClr val="D51757">
                  <a:alpha val="28627"/>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3" name="Google Shape;293;p17"/>
          <p:cNvSpPr txBox="1">
            <a:spLocks noGrp="1"/>
          </p:cNvSpPr>
          <p:nvPr>
            <p:ph type="title"/>
          </p:nvPr>
        </p:nvSpPr>
        <p:spPr>
          <a:xfrm>
            <a:off x="387925" y="1028700"/>
            <a:ext cx="3249000" cy="3643500"/>
          </a:xfrm>
          <a:prstGeom prst="rect">
            <a:avLst/>
          </a:prstGeom>
          <a:noFill/>
          <a:ln>
            <a:noFill/>
          </a:ln>
        </p:spPr>
        <p:txBody>
          <a:bodyPr spcFirstLastPara="1" wrap="square" lIns="0" tIns="0" rIns="0" bIns="0" anchor="b" anchorCtr="0">
            <a:normAutofit/>
          </a:bodyPr>
          <a:lstStyle/>
          <a:p>
            <a:pPr marL="0" lvl="0" indent="0" algn="r" rtl="0">
              <a:lnSpc>
                <a:spcPct val="100000"/>
              </a:lnSpc>
              <a:spcBef>
                <a:spcPts val="0"/>
              </a:spcBef>
              <a:spcAft>
                <a:spcPts val="0"/>
              </a:spcAft>
              <a:buClr>
                <a:schemeClr val="lt1"/>
              </a:buClr>
              <a:buSzPts val="2700"/>
              <a:buFont typeface="Gill Sans"/>
              <a:buNone/>
            </a:pPr>
            <a:r>
              <a:rPr lang="en-US" sz="2700">
                <a:solidFill>
                  <a:schemeClr val="lt1"/>
                </a:solidFill>
              </a:rPr>
              <a:t>REFERENCES USED TO COMPILE THIS PRESENTATION, AND ADDITIONAL ONLINE SAFETY RESOURCES</a:t>
            </a:r>
            <a:endParaRPr/>
          </a:p>
        </p:txBody>
      </p:sp>
      <p:sp>
        <p:nvSpPr>
          <p:cNvPr id="294" name="Google Shape;294;p17"/>
          <p:cNvSpPr txBox="1">
            <a:spLocks noGrp="1"/>
          </p:cNvSpPr>
          <p:nvPr>
            <p:ph type="body" idx="1"/>
          </p:nvPr>
        </p:nvSpPr>
        <p:spPr>
          <a:xfrm>
            <a:off x="4777409" y="636816"/>
            <a:ext cx="6273972" cy="4843462"/>
          </a:xfrm>
          <a:prstGeom prst="rect">
            <a:avLst/>
          </a:prstGeom>
          <a:noFill/>
          <a:ln>
            <a:noFill/>
          </a:ln>
        </p:spPr>
        <p:txBody>
          <a:bodyPr spcFirstLastPara="1" wrap="square" lIns="0" tIns="0" rIns="0" bIns="0" anchor="t" anchorCtr="0">
            <a:noAutofit/>
          </a:bodyPr>
          <a:lstStyle/>
          <a:p>
            <a:pPr marL="228600" lvl="0" indent="-228600" algn="l" rtl="0">
              <a:lnSpc>
                <a:spcPct val="120000"/>
              </a:lnSpc>
              <a:spcBef>
                <a:spcPts val="0"/>
              </a:spcBef>
              <a:spcAft>
                <a:spcPts val="0"/>
              </a:spcAft>
              <a:buClr>
                <a:schemeClr val="dk1"/>
              </a:buClr>
              <a:buSzPts val="2000"/>
              <a:buChar char="•"/>
            </a:pPr>
            <a:r>
              <a:rPr lang="en-US" u="sng">
                <a:solidFill>
                  <a:schemeClr val="hlink"/>
                </a:solidFill>
                <a:hlinkClick r:id="rId3"/>
              </a:rPr>
              <a:t>https://www.esafety.gov.au/parents/children-under-5/picture-book-and-song/swoosh-glide-and-rule-number-5#read-the-book</a:t>
            </a:r>
            <a:r>
              <a:rPr lang="en-US"/>
              <a:t> – online safety picture book (read/watch) </a:t>
            </a:r>
            <a:endParaRPr/>
          </a:p>
          <a:p>
            <a:pPr marL="228600" lvl="0" indent="-228600" algn="l" rtl="0">
              <a:lnSpc>
                <a:spcPct val="120000"/>
              </a:lnSpc>
              <a:spcBef>
                <a:spcPts val="1000"/>
              </a:spcBef>
              <a:spcAft>
                <a:spcPts val="0"/>
              </a:spcAft>
              <a:buClr>
                <a:schemeClr val="dk1"/>
              </a:buClr>
              <a:buSzPts val="2000"/>
              <a:buChar char="•"/>
            </a:pPr>
            <a:r>
              <a:rPr lang="en-US" u="sng">
                <a:solidFill>
                  <a:schemeClr val="hlink"/>
                </a:solidFill>
                <a:hlinkClick r:id="rId4"/>
              </a:rPr>
              <a:t>https://toolkits.childonlineafrica.org/online-with-sango-a-story-book-for-children-2/</a:t>
            </a:r>
            <a:r>
              <a:rPr lang="en-US"/>
              <a:t> - an engaging and interactive child-friendly online safety book.</a:t>
            </a:r>
            <a:endParaRPr/>
          </a:p>
          <a:p>
            <a:pPr marL="228600" lvl="0" indent="-228600" algn="l" rtl="0">
              <a:lnSpc>
                <a:spcPct val="120000"/>
              </a:lnSpc>
              <a:spcBef>
                <a:spcPts val="1000"/>
              </a:spcBef>
              <a:spcAft>
                <a:spcPts val="0"/>
              </a:spcAft>
              <a:buClr>
                <a:schemeClr val="dk1"/>
              </a:buClr>
              <a:buSzPts val="2000"/>
              <a:buChar char="•"/>
            </a:pPr>
            <a:r>
              <a:rPr lang="en-US" u="sng">
                <a:solidFill>
                  <a:schemeClr val="hlink"/>
                </a:solidFill>
                <a:hlinkClick r:id="rId5"/>
              </a:rPr>
              <a:t>https://www.esafety.gov.au/kids</a:t>
            </a:r>
            <a:r>
              <a:rPr lang="en-US"/>
              <a:t> - an interactive child-friendly platform for children to learn about online rights and online safety and how to reach out for help related to online risks and harms.</a:t>
            </a:r>
            <a:endParaRPr/>
          </a:p>
          <a:p>
            <a:pPr marL="228600" lvl="0" indent="-228600" algn="l" rtl="0">
              <a:lnSpc>
                <a:spcPct val="120000"/>
              </a:lnSpc>
              <a:spcBef>
                <a:spcPts val="1000"/>
              </a:spcBef>
              <a:spcAft>
                <a:spcPts val="0"/>
              </a:spcAft>
              <a:buClr>
                <a:schemeClr val="dk1"/>
              </a:buClr>
              <a:buSzPts val="2000"/>
              <a:buChar char="•"/>
            </a:pPr>
            <a:r>
              <a:rPr lang="en-US" u="sng">
                <a:solidFill>
                  <a:schemeClr val="hlink"/>
                </a:solidFill>
                <a:hlinkClick r:id="rId6"/>
              </a:rPr>
              <a:t>https://www.esafety.gov.au/young-people</a:t>
            </a:r>
            <a:r>
              <a:rPr lang="en-US"/>
              <a:t> - resources and information for young people to learn about online rights and online safety risks and harms.</a:t>
            </a:r>
            <a:endParaRPr/>
          </a:p>
          <a:p>
            <a:pPr marL="228600" lvl="0" indent="-101600" algn="l" rtl="0">
              <a:lnSpc>
                <a:spcPct val="120000"/>
              </a:lnSpc>
              <a:spcBef>
                <a:spcPts val="1000"/>
              </a:spcBef>
              <a:spcAft>
                <a:spcPts val="0"/>
              </a:spcAft>
              <a:buClr>
                <a:schemeClr val="dk1"/>
              </a:buClr>
              <a:buSzPts val="2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00" name="Google Shape;300;p18"/>
          <p:cNvSpPr/>
          <p:nvPr/>
        </p:nvSpPr>
        <p:spPr>
          <a:xfrm rot="5400000" flipH="1">
            <a:off x="-1409318" y="1410082"/>
            <a:ext cx="6858000" cy="4037835"/>
          </a:xfrm>
          <a:prstGeom prst="rect">
            <a:avLst/>
          </a:prstGeom>
          <a:gradFill>
            <a:gsLst>
              <a:gs pos="0">
                <a:schemeClr val="accent6"/>
              </a:gs>
              <a:gs pos="8000">
                <a:schemeClr val="accent6"/>
              </a:gs>
              <a:gs pos="100000">
                <a:srgbClr val="E73929">
                  <a:alpha val="71764"/>
                </a:srgbClr>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01" name="Google Shape;301;p18"/>
          <p:cNvSpPr/>
          <p:nvPr/>
        </p:nvSpPr>
        <p:spPr>
          <a:xfrm rot="5400000" flipH="1">
            <a:off x="-1412414" y="1406060"/>
            <a:ext cx="6857572" cy="4045450"/>
          </a:xfrm>
          <a:prstGeom prst="rect">
            <a:avLst/>
          </a:prstGeom>
          <a:gradFill>
            <a:gsLst>
              <a:gs pos="0">
                <a:srgbClr val="D57617">
                  <a:alpha val="0"/>
                </a:srgbClr>
              </a:gs>
              <a:gs pos="96000">
                <a:schemeClr val="accent2"/>
              </a:gs>
              <a:gs pos="100000">
                <a:schemeClr val="accent2"/>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02" name="Google Shape;302;p18"/>
          <p:cNvSpPr/>
          <p:nvPr/>
        </p:nvSpPr>
        <p:spPr>
          <a:xfrm rot="5400000" flipH="1">
            <a:off x="798889" y="3617790"/>
            <a:ext cx="2453337" cy="4027079"/>
          </a:xfrm>
          <a:prstGeom prst="rect">
            <a:avLst/>
          </a:prstGeom>
          <a:gradFill>
            <a:gsLst>
              <a:gs pos="0">
                <a:srgbClr val="E73929">
                  <a:alpha val="34901"/>
                </a:srgbClr>
              </a:gs>
              <a:gs pos="2000">
                <a:srgbClr val="E73929">
                  <a:alpha val="34901"/>
                </a:srgbClr>
              </a:gs>
              <a:gs pos="67000">
                <a:srgbClr val="D57617">
                  <a:alpha val="0"/>
                </a:srgbClr>
              </a:gs>
              <a:gs pos="100000">
                <a:srgbClr val="D57617">
                  <a:alpha val="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03" name="Google Shape;303;p18"/>
          <p:cNvSpPr/>
          <p:nvPr/>
        </p:nvSpPr>
        <p:spPr>
          <a:xfrm rot="6097846">
            <a:off x="-30441" y="1644149"/>
            <a:ext cx="4384532" cy="4196758"/>
          </a:xfrm>
          <a:custGeom>
            <a:avLst/>
            <a:gdLst/>
            <a:ahLst/>
            <a:cxnLst/>
            <a:rect l="l" t="t" r="r" b="b"/>
            <a:pathLst>
              <a:path w="4384532" h="4196758" extrusionOk="0">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0">
                <a:srgbClr val="FAE3CB">
                  <a:alpha val="0"/>
                </a:srgbClr>
              </a:gs>
              <a:gs pos="39000">
                <a:srgbClr val="FAE3CB">
                  <a:alpha val="0"/>
                </a:srgbClr>
              </a:gs>
              <a:gs pos="100000">
                <a:srgbClr val="D51757">
                  <a:alpha val="28627"/>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04" name="Google Shape;304;p18"/>
          <p:cNvSpPr txBox="1">
            <a:spLocks noGrp="1"/>
          </p:cNvSpPr>
          <p:nvPr>
            <p:ph type="title"/>
          </p:nvPr>
        </p:nvSpPr>
        <p:spPr>
          <a:xfrm>
            <a:off x="391865" y="1505739"/>
            <a:ext cx="3249000" cy="3020700"/>
          </a:xfrm>
          <a:prstGeom prst="rect">
            <a:avLst/>
          </a:prstGeom>
          <a:noFill/>
          <a:ln>
            <a:noFill/>
          </a:ln>
        </p:spPr>
        <p:txBody>
          <a:bodyPr spcFirstLastPara="1" wrap="square" lIns="0" tIns="0" rIns="0" bIns="0" anchor="b" anchorCtr="0">
            <a:normAutofit fontScale="90000"/>
          </a:bodyPr>
          <a:lstStyle/>
          <a:p>
            <a:pPr marL="0" lvl="0" indent="0" algn="r" rtl="0">
              <a:spcBef>
                <a:spcPts val="0"/>
              </a:spcBef>
              <a:spcAft>
                <a:spcPts val="0"/>
              </a:spcAft>
              <a:buClr>
                <a:schemeClr val="lt1"/>
              </a:buClr>
              <a:buSzPct val="100000"/>
              <a:buFont typeface="Gill Sans"/>
              <a:buNone/>
            </a:pPr>
            <a:r>
              <a:rPr lang="en-US" sz="2700">
                <a:solidFill>
                  <a:schemeClr val="lt1"/>
                </a:solidFill>
              </a:rPr>
              <a:t>REFERENCES USED TO COMPILE THIS PRESENTATION, AND ADDITIONAL ONLINE SAFETY RESOURCES</a:t>
            </a:r>
            <a:endParaRPr/>
          </a:p>
          <a:p>
            <a:pPr marL="0" lvl="0" indent="0" algn="r" rtl="0">
              <a:lnSpc>
                <a:spcPct val="100000"/>
              </a:lnSpc>
              <a:spcBef>
                <a:spcPts val="0"/>
              </a:spcBef>
              <a:spcAft>
                <a:spcPts val="0"/>
              </a:spcAft>
              <a:buClr>
                <a:schemeClr val="lt1"/>
              </a:buClr>
              <a:buSzPct val="100000"/>
              <a:buFont typeface="Gill Sans"/>
              <a:buNone/>
            </a:pPr>
            <a:endParaRPr sz="2700">
              <a:solidFill>
                <a:schemeClr val="lt1"/>
              </a:solidFill>
            </a:endParaRPr>
          </a:p>
        </p:txBody>
      </p:sp>
      <p:sp>
        <p:nvSpPr>
          <p:cNvPr id="305" name="Google Shape;305;p18"/>
          <p:cNvSpPr txBox="1">
            <a:spLocks noGrp="1"/>
          </p:cNvSpPr>
          <p:nvPr>
            <p:ph type="body" idx="1"/>
          </p:nvPr>
        </p:nvSpPr>
        <p:spPr>
          <a:xfrm>
            <a:off x="4831850" y="506201"/>
            <a:ext cx="6273900" cy="5329200"/>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dk1"/>
              </a:buClr>
              <a:buSzPts val="2000"/>
              <a:buChar char="•"/>
            </a:pPr>
            <a:r>
              <a:rPr lang="en-US" u="sng">
                <a:solidFill>
                  <a:schemeClr val="hlink"/>
                </a:solidFill>
                <a:hlinkClick r:id="rId3"/>
              </a:rPr>
              <a:t>https://digiworld.theparentzone.co.uk</a:t>
            </a:r>
            <a:r>
              <a:rPr lang="en-US"/>
              <a:t> – a curriculum designed to help children, aged between 5 and 16, develop the knowledge and skills they need to navigate the online world more safely and enjoyably. It includes an interactive game, quizzes, worksheets, and lesson plans.</a:t>
            </a:r>
            <a:endParaRPr u="sng">
              <a:solidFill>
                <a:schemeClr val="hlink"/>
              </a:solidFill>
              <a:hlinkClick r:id="rId4"/>
            </a:endParaRPr>
          </a:p>
          <a:p>
            <a:pPr marL="228600" lvl="0" indent="-228600" algn="l" rtl="0">
              <a:lnSpc>
                <a:spcPct val="110000"/>
              </a:lnSpc>
              <a:spcBef>
                <a:spcPts val="1000"/>
              </a:spcBef>
              <a:spcAft>
                <a:spcPts val="0"/>
              </a:spcAft>
              <a:buClr>
                <a:schemeClr val="dk1"/>
              </a:buClr>
              <a:buSzPts val="2000"/>
              <a:buChar char="•"/>
            </a:pPr>
            <a:r>
              <a:rPr lang="en-US" u="sng">
                <a:solidFill>
                  <a:schemeClr val="hlink"/>
                </a:solidFill>
                <a:hlinkClick r:id="rId5"/>
              </a:rPr>
              <a:t>https://quiz-digital-incollables.playbac.fr/keep-your-private-life-a-secret-1/40</a:t>
            </a:r>
            <a:r>
              <a:rPr lang="en-US"/>
              <a:t> - 60-question digital quiz to play online and test children’s and teenagers’ knowledge by level of difficulty.</a:t>
            </a:r>
            <a:endParaRPr/>
          </a:p>
          <a:p>
            <a:pPr marL="228600" lvl="0" indent="-228600" algn="l" rtl="0">
              <a:lnSpc>
                <a:spcPct val="110000"/>
              </a:lnSpc>
              <a:spcBef>
                <a:spcPts val="1000"/>
              </a:spcBef>
              <a:spcAft>
                <a:spcPts val="0"/>
              </a:spcAft>
              <a:buClr>
                <a:schemeClr val="dk1"/>
              </a:buClr>
              <a:buSzPts val="2000"/>
              <a:buChar char="•"/>
            </a:pPr>
            <a:r>
              <a:rPr lang="en-US" u="sng">
                <a:solidFill>
                  <a:schemeClr val="hlink"/>
                </a:solidFill>
                <a:hlinkClick r:id="rId6"/>
              </a:rPr>
              <a:t>https://www.itu-cop-guidelines.com/children</a:t>
            </a:r>
            <a:r>
              <a:rPr lang="en-US"/>
              <a:t> - online, self-paced, interactive courses designed for children of three age groups: 9 to 12, 13 to 15 and 16 to 18, for them to gain insight into the various issues related to online harassment, privacy and mis/dis information.</a:t>
            </a:r>
            <a:endParaRPr/>
          </a:p>
          <a:p>
            <a:pPr marL="228600" lvl="0" indent="-101600" algn="l" rtl="0">
              <a:lnSpc>
                <a:spcPct val="110000"/>
              </a:lnSpc>
              <a:spcBef>
                <a:spcPts val="1000"/>
              </a:spcBef>
              <a:spcAft>
                <a:spcPts val="0"/>
              </a:spcAft>
              <a:buClr>
                <a:schemeClr val="dk1"/>
              </a:buClr>
              <a:buSzPts val="2000"/>
              <a:buNone/>
            </a:pPr>
            <a:endParaRPr/>
          </a:p>
          <a:p>
            <a:pPr marL="228600" lvl="0" indent="-101600" algn="l" rtl="0">
              <a:lnSpc>
                <a:spcPct val="110000"/>
              </a:lnSpc>
              <a:spcBef>
                <a:spcPts val="1000"/>
              </a:spcBef>
              <a:spcAft>
                <a:spcPts val="0"/>
              </a:spcAft>
              <a:buClr>
                <a:schemeClr val="dk1"/>
              </a:buClr>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0" name="Google Shape;100;p1"/>
          <p:cNvSpPr txBox="1">
            <a:spLocks noGrp="1"/>
          </p:cNvSpPr>
          <p:nvPr>
            <p:ph type="ctrTitle"/>
          </p:nvPr>
        </p:nvSpPr>
        <p:spPr>
          <a:xfrm>
            <a:off x="955170" y="1322094"/>
            <a:ext cx="4683632" cy="3401334"/>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Clr>
                <a:schemeClr val="dk1"/>
              </a:buClr>
              <a:buSzPts val="3600"/>
              <a:buFont typeface="Gill Sans"/>
              <a:buNone/>
            </a:pPr>
            <a:r>
              <a:rPr lang="en-US" sz="3600"/>
              <a:t>SURVIVAL IN A DIGITAL JUNGLE</a:t>
            </a:r>
            <a:endParaRPr/>
          </a:p>
        </p:txBody>
      </p:sp>
      <p:sp>
        <p:nvSpPr>
          <p:cNvPr id="101" name="Google Shape;101;p1"/>
          <p:cNvSpPr txBox="1">
            <a:spLocks noGrp="1"/>
          </p:cNvSpPr>
          <p:nvPr>
            <p:ph type="subTitle" idx="1"/>
          </p:nvPr>
        </p:nvSpPr>
        <p:spPr>
          <a:xfrm>
            <a:off x="1151254" y="4089814"/>
            <a:ext cx="4487400" cy="2318700"/>
          </a:xfrm>
          <a:prstGeom prst="rect">
            <a:avLst/>
          </a:prstGeom>
          <a:solidFill>
            <a:schemeClr val="lt1"/>
          </a:solidFill>
          <a:ln>
            <a:noFill/>
          </a:ln>
        </p:spPr>
        <p:txBody>
          <a:bodyPr spcFirstLastPara="1" wrap="square" lIns="0" tIns="0" rIns="0" bIns="0" anchor="ctr" anchorCtr="0">
            <a:noAutofit/>
          </a:bodyPr>
          <a:lstStyle/>
          <a:p>
            <a:pPr marL="0" lvl="0" indent="0" algn="r" rtl="0">
              <a:lnSpc>
                <a:spcPct val="115000"/>
              </a:lnSpc>
              <a:spcBef>
                <a:spcPts val="0"/>
              </a:spcBef>
              <a:spcAft>
                <a:spcPts val="0"/>
              </a:spcAft>
              <a:buClr>
                <a:schemeClr val="dk1"/>
              </a:buClr>
              <a:buSzPts val="1100"/>
              <a:buFont typeface="Arial"/>
              <a:buNone/>
            </a:pPr>
            <a:endParaRPr sz="1500" u="sng">
              <a:solidFill>
                <a:srgbClr val="BF5F3F"/>
              </a:solidFill>
            </a:endParaRPr>
          </a:p>
          <a:p>
            <a:pPr marL="0" lvl="0" indent="0" algn="r" rtl="0">
              <a:lnSpc>
                <a:spcPct val="150000"/>
              </a:lnSpc>
              <a:spcBef>
                <a:spcPts val="1000"/>
              </a:spcBef>
              <a:spcAft>
                <a:spcPts val="0"/>
              </a:spcAft>
              <a:buClr>
                <a:schemeClr val="dk1"/>
              </a:buClr>
              <a:buSzPts val="1200"/>
              <a:buNone/>
            </a:pPr>
            <a:r>
              <a:rPr lang="en-US" sz="1500"/>
              <a:t> </a:t>
            </a:r>
            <a:endParaRPr sz="1500"/>
          </a:p>
          <a:p>
            <a:pPr marL="0" lvl="0" indent="0" algn="r" rtl="0">
              <a:lnSpc>
                <a:spcPct val="150000"/>
              </a:lnSpc>
              <a:spcBef>
                <a:spcPts val="1000"/>
              </a:spcBef>
              <a:spcAft>
                <a:spcPts val="0"/>
              </a:spcAft>
              <a:buClr>
                <a:schemeClr val="dk1"/>
              </a:buClr>
              <a:buSzPts val="1200"/>
              <a:buNone/>
            </a:pPr>
            <a:endParaRPr sz="1500"/>
          </a:p>
        </p:txBody>
      </p:sp>
      <p:sp>
        <p:nvSpPr>
          <p:cNvPr id="102" name="Google Shape;102;p1"/>
          <p:cNvSpPr/>
          <p:nvPr/>
        </p:nvSpPr>
        <p:spPr>
          <a:xfrm flipH="1">
            <a:off x="6095999" y="-853"/>
            <a:ext cx="6090772" cy="6858000"/>
          </a:xfrm>
          <a:prstGeom prst="rect">
            <a:avLst/>
          </a:prstGeom>
          <a:gradFill>
            <a:gsLst>
              <a:gs pos="0">
                <a:srgbClr val="E73929">
                  <a:alpha val="76862"/>
                </a:srgbClr>
              </a:gs>
              <a:gs pos="100000">
                <a:srgbClr val="B8EC53"/>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3" name="Google Shape;103;p1"/>
          <p:cNvSpPr/>
          <p:nvPr/>
        </p:nvSpPr>
        <p:spPr>
          <a:xfrm flipH="1">
            <a:off x="8115300" y="-425"/>
            <a:ext cx="4076697" cy="6857997"/>
          </a:xfrm>
          <a:prstGeom prst="rect">
            <a:avLst/>
          </a:prstGeom>
          <a:gradFill>
            <a:gsLst>
              <a:gs pos="0">
                <a:srgbClr val="E73929">
                  <a:alpha val="43921"/>
                </a:srgbClr>
              </a:gs>
              <a:gs pos="99000">
                <a:srgbClr val="D57617">
                  <a:alpha val="27843"/>
                </a:srgbClr>
              </a:gs>
              <a:gs pos="100000">
                <a:srgbClr val="D57617">
                  <a:alpha val="27843"/>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4" name="Google Shape;104;p1"/>
          <p:cNvSpPr/>
          <p:nvPr/>
        </p:nvSpPr>
        <p:spPr>
          <a:xfrm rot="5400000">
            <a:off x="5938883" y="155413"/>
            <a:ext cx="6410235" cy="6096002"/>
          </a:xfrm>
          <a:prstGeom prst="rect">
            <a:avLst/>
          </a:prstGeom>
          <a:gradFill>
            <a:gsLst>
              <a:gs pos="0">
                <a:srgbClr val="E73929">
                  <a:alpha val="47843"/>
                </a:srgbClr>
              </a:gs>
              <a:gs pos="82000">
                <a:srgbClr val="7BAF13">
                  <a:alpha val="36862"/>
                </a:srgbClr>
              </a:gs>
              <a:gs pos="100000">
                <a:srgbClr val="7BAF13">
                  <a:alpha val="36862"/>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5" name="Google Shape;105;p1" descr="3D Animated Day To Night Time Laps"/>
          <p:cNvPicPr preferRelativeResize="0"/>
          <p:nvPr/>
        </p:nvPicPr>
        <p:blipFill rotWithShape="1">
          <a:blip r:embed="rId3">
            <a:alphaModFix/>
          </a:blip>
          <a:srcRect r="-1" b="173"/>
          <a:stretch/>
        </p:blipFill>
        <p:spPr>
          <a:xfrm>
            <a:off x="7176117" y="2288070"/>
            <a:ext cx="4060713" cy="22801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2" name="Google Shape;112;p2"/>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3" name="Google Shape;113;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14" name="Google Shape;114;p2" descr="Magnifying glass and question mark"/>
          <p:cNvPicPr preferRelativeResize="0"/>
          <p:nvPr/>
        </p:nvPicPr>
        <p:blipFill rotWithShape="1">
          <a:blip r:embed="rId3">
            <a:alphaModFix/>
          </a:blip>
          <a:srcRect/>
          <a:stretch/>
        </p:blipFill>
        <p:spPr>
          <a:xfrm>
            <a:off x="-2" y="731435"/>
            <a:ext cx="12192004" cy="4461035"/>
          </a:xfrm>
          <a:prstGeom prst="rect">
            <a:avLst/>
          </a:prstGeom>
          <a:noFill/>
          <a:ln>
            <a:noFill/>
          </a:ln>
        </p:spPr>
      </p:pic>
      <p:sp>
        <p:nvSpPr>
          <p:cNvPr id="115" name="Google Shape;115;p2"/>
          <p:cNvSpPr/>
          <p:nvPr/>
        </p:nvSpPr>
        <p:spPr>
          <a:xfrm rot="10800000" flipH="1">
            <a:off x="0" y="4460827"/>
            <a:ext cx="12192003" cy="2397392"/>
          </a:xfrm>
          <a:prstGeom prst="rect">
            <a:avLst/>
          </a:prstGeom>
          <a:gradFill>
            <a:gsLst>
              <a:gs pos="0">
                <a:schemeClr val="accent6"/>
              </a:gs>
              <a:gs pos="8000">
                <a:schemeClr val="accent6"/>
              </a:gs>
              <a:gs pos="86000">
                <a:schemeClr val="accent5"/>
              </a:gs>
              <a:gs pos="100000">
                <a:schemeClr val="accent5"/>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6" name="Google Shape;116;p2"/>
          <p:cNvSpPr/>
          <p:nvPr/>
        </p:nvSpPr>
        <p:spPr>
          <a:xfrm rot="10800000" flipH="1">
            <a:off x="4038600" y="4463553"/>
            <a:ext cx="8153401" cy="2394447"/>
          </a:xfrm>
          <a:prstGeom prst="rect">
            <a:avLst/>
          </a:prstGeom>
          <a:gradFill>
            <a:gsLst>
              <a:gs pos="0">
                <a:srgbClr val="F0877D">
                  <a:alpha val="0"/>
                </a:srgbClr>
              </a:gs>
              <a:gs pos="99000">
                <a:srgbClr val="7BAF13">
                  <a:alpha val="80784"/>
                </a:srgbClr>
              </a:gs>
              <a:gs pos="100000">
                <a:srgbClr val="7BAF13">
                  <a:alpha val="80784"/>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7" name="Google Shape;117;p2"/>
          <p:cNvSpPr/>
          <p:nvPr/>
        </p:nvSpPr>
        <p:spPr>
          <a:xfrm rot="-6765946">
            <a:off x="2944145" y="2710934"/>
            <a:ext cx="3118759" cy="4639931"/>
          </a:xfrm>
          <a:custGeom>
            <a:avLst/>
            <a:gdLst/>
            <a:ahLst/>
            <a:cxnLst/>
            <a:rect l="l" t="t" r="r" b="b"/>
            <a:pathLst>
              <a:path w="3118759" h="4639931" extrusionOk="0">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D51757">
                  <a:alpha val="11764"/>
                </a:srgbClr>
              </a:gs>
              <a:gs pos="100000">
                <a:srgbClr val="EF6896">
                  <a:alpha val="2000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8" name="Google Shape;118;p2"/>
          <p:cNvSpPr/>
          <p:nvPr/>
        </p:nvSpPr>
        <p:spPr>
          <a:xfrm flipH="1">
            <a:off x="4076701" y="4460827"/>
            <a:ext cx="8115300" cy="1945408"/>
          </a:xfrm>
          <a:prstGeom prst="rect">
            <a:avLst/>
          </a:prstGeom>
          <a:gradFill>
            <a:gsLst>
              <a:gs pos="0">
                <a:srgbClr val="D51757">
                  <a:alpha val="15686"/>
                </a:srgbClr>
              </a:gs>
              <a:gs pos="62000">
                <a:srgbClr val="E73929">
                  <a:alpha val="0"/>
                </a:srgbClr>
              </a:gs>
              <a:gs pos="100000">
                <a:srgbClr val="E73929">
                  <a:alpha val="0"/>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9" name="Google Shape;119;p2"/>
          <p:cNvSpPr txBox="1"/>
          <p:nvPr/>
        </p:nvSpPr>
        <p:spPr>
          <a:xfrm>
            <a:off x="1383807" y="4611271"/>
            <a:ext cx="9436593" cy="581215"/>
          </a:xfrm>
          <a:prstGeom prst="rect">
            <a:avLst/>
          </a:prstGeom>
          <a:noFill/>
          <a:ln>
            <a:noFill/>
          </a:ln>
        </p:spPr>
        <p:txBody>
          <a:bodyPr spcFirstLastPara="1" wrap="square" lIns="0" tIns="0" rIns="0" bIns="0" anchor="b" anchorCtr="0">
            <a:normAutofit/>
          </a:bodyPr>
          <a:lstStyle/>
          <a:p>
            <a:pPr marL="0" marR="0" lvl="0" indent="0" algn="ctr" rtl="0">
              <a:lnSpc>
                <a:spcPct val="90000"/>
              </a:lnSpc>
              <a:spcBef>
                <a:spcPts val="0"/>
              </a:spcBef>
              <a:spcAft>
                <a:spcPts val="0"/>
              </a:spcAft>
              <a:buNone/>
            </a:pPr>
            <a:r>
              <a:rPr lang="en-US" sz="2500" b="1" i="0" u="none" strike="noStrike" cap="none">
                <a:solidFill>
                  <a:schemeClr val="lt1"/>
                </a:solidFill>
                <a:latin typeface="Gill Sans"/>
                <a:ea typeface="Gill Sans"/>
                <a:cs typeface="Gill Sans"/>
                <a:sym typeface="Gill Sans"/>
              </a:rPr>
              <a:t>ENERGIZER</a:t>
            </a:r>
            <a:endParaRPr/>
          </a:p>
        </p:txBody>
      </p:sp>
      <p:sp>
        <p:nvSpPr>
          <p:cNvPr id="120" name="Google Shape;120;p2"/>
          <p:cNvSpPr txBox="1"/>
          <p:nvPr/>
        </p:nvSpPr>
        <p:spPr>
          <a:xfrm>
            <a:off x="1204333" y="5061482"/>
            <a:ext cx="10181062" cy="166814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endParaRPr sz="2400" b="1" i="0" u="none" strike="noStrike" cap="none">
              <a:solidFill>
                <a:schemeClr val="lt1"/>
              </a:solidFill>
              <a:latin typeface="Gill Sans"/>
              <a:ea typeface="Gill Sans"/>
              <a:cs typeface="Gill Sans"/>
              <a:sym typeface="Gill Sans"/>
            </a:endParaRPr>
          </a:p>
          <a:p>
            <a:pPr marL="0" marR="0" lvl="0" indent="0" algn="ctr" rtl="0">
              <a:lnSpc>
                <a:spcPct val="90000"/>
              </a:lnSpc>
              <a:spcBef>
                <a:spcPts val="600"/>
              </a:spcBef>
              <a:spcAft>
                <a:spcPts val="0"/>
              </a:spcAft>
              <a:buNone/>
            </a:pPr>
            <a:r>
              <a:rPr lang="en-US" sz="2400" b="1" i="0" u="none" strike="noStrike" cap="none">
                <a:solidFill>
                  <a:schemeClr val="lt1"/>
                </a:solidFill>
                <a:latin typeface="Gill Sans"/>
                <a:ea typeface="Gill Sans"/>
                <a:cs typeface="Gill Sans"/>
                <a:sym typeface="Gill Sans"/>
              </a:rPr>
              <a:t>READ EACH SENTENCE AND CHOOSE IF YOU THINK IT IS </a:t>
            </a:r>
            <a:r>
              <a:rPr lang="en-US" sz="2800" b="1" i="0" u="none" strike="noStrike" cap="none">
                <a:solidFill>
                  <a:srgbClr val="92D050"/>
                </a:solidFill>
                <a:latin typeface="Gill Sans"/>
                <a:ea typeface="Gill Sans"/>
                <a:cs typeface="Gill Sans"/>
                <a:sym typeface="Gill Sans"/>
              </a:rPr>
              <a:t>TRUE</a:t>
            </a:r>
            <a:r>
              <a:rPr lang="en-US" sz="2400" b="1" i="0" u="none" strike="noStrike" cap="none">
                <a:solidFill>
                  <a:schemeClr val="lt1"/>
                </a:solidFill>
                <a:latin typeface="Gill Sans"/>
                <a:ea typeface="Gill Sans"/>
                <a:cs typeface="Gill Sans"/>
                <a:sym typeface="Gill Sans"/>
              </a:rPr>
              <a:t> OR </a:t>
            </a:r>
            <a:r>
              <a:rPr lang="en-US" sz="2800" b="1" i="0" u="none" strike="noStrike" cap="none">
                <a:solidFill>
                  <a:srgbClr val="FF0000"/>
                </a:solidFill>
                <a:latin typeface="Gill Sans"/>
                <a:ea typeface="Gill Sans"/>
                <a:cs typeface="Gill Sans"/>
                <a:sym typeface="Gill Sans"/>
              </a:rPr>
              <a:t>FALSE</a:t>
            </a:r>
            <a:endParaRPr sz="2400" b="1" i="0" u="none" strike="noStrike" cap="none">
              <a:solidFill>
                <a:srgbClr val="FF0000"/>
              </a:solidFill>
              <a:latin typeface="Gill Sans"/>
              <a:ea typeface="Gill Sans"/>
              <a:cs typeface="Gill Sans"/>
              <a:sym typeface="Gill Sans"/>
            </a:endParaRPr>
          </a:p>
          <a:p>
            <a:pPr marL="0" marR="0" lvl="0" indent="0" algn="l" rtl="0">
              <a:spcBef>
                <a:spcPts val="600"/>
              </a:spcBef>
              <a:spcAft>
                <a:spcPts val="0"/>
              </a:spcAft>
              <a:buNone/>
            </a:pPr>
            <a:endParaRPr sz="2400">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7" name="Google Shape;127;p3"/>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8" name="Google Shape;128;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9" name="Google Shape;129;p3"/>
          <p:cNvSpPr txBox="1"/>
          <p:nvPr/>
        </p:nvSpPr>
        <p:spPr>
          <a:xfrm>
            <a:off x="1271380" y="1767890"/>
            <a:ext cx="5929422" cy="3322219"/>
          </a:xfrm>
          <a:prstGeom prst="rect">
            <a:avLst/>
          </a:prstGeom>
          <a:noFill/>
          <a:ln>
            <a:noFill/>
          </a:ln>
        </p:spPr>
        <p:txBody>
          <a:bodyPr spcFirstLastPara="1" wrap="square" lIns="0" tIns="0" rIns="0" bIns="0" anchor="t" anchorCtr="0">
            <a:normAutofit/>
          </a:bodyPr>
          <a:lstStyle/>
          <a:p>
            <a:pPr marL="0" marR="0" lvl="0" indent="0" algn="ctr" rtl="0">
              <a:lnSpc>
                <a:spcPct val="120000"/>
              </a:lnSpc>
              <a:spcBef>
                <a:spcPts val="0"/>
              </a:spcBef>
              <a:spcAft>
                <a:spcPts val="0"/>
              </a:spcAft>
              <a:buNone/>
            </a:pPr>
            <a:r>
              <a:rPr lang="en-US" sz="2800">
                <a:solidFill>
                  <a:schemeClr val="dk1"/>
                </a:solidFill>
                <a:latin typeface="Gill Sans"/>
                <a:ea typeface="Gill Sans"/>
                <a:cs typeface="Gill Sans"/>
                <a:sym typeface="Gill Sans"/>
              </a:rPr>
              <a:t>Your phone number is “personal data”.</a:t>
            </a:r>
            <a:endParaRPr/>
          </a:p>
          <a:p>
            <a:pPr marL="0" marR="0" lvl="0" indent="177800" algn="ctr" rtl="0">
              <a:lnSpc>
                <a:spcPct val="120000"/>
              </a:lnSpc>
              <a:spcBef>
                <a:spcPts val="600"/>
              </a:spcBef>
              <a:spcAft>
                <a:spcPts val="0"/>
              </a:spcAft>
              <a:buClr>
                <a:schemeClr val="dk1"/>
              </a:buClr>
              <a:buSzPts val="2800"/>
              <a:buFont typeface="Arial"/>
              <a:buNone/>
            </a:pPr>
            <a:endParaRPr sz="2800">
              <a:solidFill>
                <a:schemeClr val="dk1"/>
              </a:solidFill>
              <a:latin typeface="Gill Sans"/>
              <a:ea typeface="Gill Sans"/>
              <a:cs typeface="Gill Sans"/>
              <a:sym typeface="Gill Sans"/>
            </a:endParaRPr>
          </a:p>
          <a:p>
            <a:pPr marL="0" marR="0" lvl="0" indent="0" algn="ctr" rtl="0">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30" name="Google Shape;130;p3"/>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1" name="Google Shape;131;p3"/>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32" name="Google Shape;132;p3" descr="Person with idea concept"/>
          <p:cNvPicPr preferRelativeResize="0"/>
          <p:nvPr/>
        </p:nvPicPr>
        <p:blipFill rotWithShape="1">
          <a:blip r:embed="rId3">
            <a:alphaModFix/>
          </a:blip>
          <a:srcRect/>
          <a:stretch/>
        </p:blipFill>
        <p:spPr>
          <a:xfrm>
            <a:off x="8115300" y="-12515"/>
            <a:ext cx="4076700" cy="64186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4"/>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9" name="Google Shape;139;p4"/>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0" name="Google Shape;140;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1" name="Google Shape;141;p4"/>
          <p:cNvSpPr txBox="1"/>
          <p:nvPr/>
        </p:nvSpPr>
        <p:spPr>
          <a:xfrm>
            <a:off x="1271380" y="1767890"/>
            <a:ext cx="5929422" cy="3322219"/>
          </a:xfrm>
          <a:prstGeom prst="rect">
            <a:avLst/>
          </a:prstGeom>
          <a:noFill/>
          <a:ln>
            <a:noFill/>
          </a:ln>
        </p:spPr>
        <p:txBody>
          <a:bodyPr spcFirstLastPara="1" wrap="square" lIns="0" tIns="0" rIns="0" bIns="0" anchor="t" anchorCtr="0">
            <a:normAutofit/>
          </a:bodyPr>
          <a:lstStyle/>
          <a:p>
            <a:pPr marL="0" marR="0" lvl="0" indent="0" algn="ctr" rtl="0">
              <a:lnSpc>
                <a:spcPct val="120000"/>
              </a:lnSpc>
              <a:spcBef>
                <a:spcPts val="0"/>
              </a:spcBef>
              <a:spcAft>
                <a:spcPts val="0"/>
              </a:spcAft>
              <a:buNone/>
            </a:pPr>
            <a:r>
              <a:rPr lang="en-US" sz="2800">
                <a:solidFill>
                  <a:schemeClr val="dk1"/>
                </a:solidFill>
                <a:latin typeface="Gill Sans"/>
                <a:ea typeface="Gill Sans"/>
                <a:cs typeface="Gill Sans"/>
                <a:sym typeface="Gill Sans"/>
              </a:rPr>
              <a:t>A friend is allowed to post the selfie you took together on their Instagram account without your permission.</a:t>
            </a:r>
            <a:endParaRPr/>
          </a:p>
          <a:p>
            <a:pPr marL="0" marR="0" lvl="0" indent="177800" algn="ctr" rtl="0">
              <a:lnSpc>
                <a:spcPct val="120000"/>
              </a:lnSpc>
              <a:spcBef>
                <a:spcPts val="600"/>
              </a:spcBef>
              <a:spcAft>
                <a:spcPts val="0"/>
              </a:spcAft>
              <a:buClr>
                <a:schemeClr val="dk1"/>
              </a:buClr>
              <a:buSzPts val="2800"/>
              <a:buFont typeface="Arial"/>
              <a:buNone/>
            </a:pPr>
            <a:endParaRPr sz="2800">
              <a:solidFill>
                <a:schemeClr val="dk1"/>
              </a:solidFill>
              <a:latin typeface="Gill Sans"/>
              <a:ea typeface="Gill Sans"/>
              <a:cs typeface="Gill Sans"/>
              <a:sym typeface="Gill Sans"/>
            </a:endParaRPr>
          </a:p>
          <a:p>
            <a:pPr marL="0" marR="0" lvl="0" indent="0" algn="ctr" rtl="0">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42" name="Google Shape;142;p4"/>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3" name="Google Shape;143;p4"/>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44" name="Google Shape;144;p4" descr="Person with idea concept"/>
          <p:cNvPicPr preferRelativeResize="0"/>
          <p:nvPr/>
        </p:nvPicPr>
        <p:blipFill rotWithShape="1">
          <a:blip r:embed="rId3">
            <a:alphaModFix/>
          </a:blip>
          <a:srcRect/>
          <a:stretch/>
        </p:blipFill>
        <p:spPr>
          <a:xfrm>
            <a:off x="8115300" y="-12515"/>
            <a:ext cx="4076700" cy="64186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5"/>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1" name="Google Shape;151;p5"/>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2" name="Google Shape;15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3" name="Google Shape;153;p5"/>
          <p:cNvSpPr txBox="1"/>
          <p:nvPr/>
        </p:nvSpPr>
        <p:spPr>
          <a:xfrm>
            <a:off x="1271380" y="1767890"/>
            <a:ext cx="5929422" cy="3322219"/>
          </a:xfrm>
          <a:prstGeom prst="rect">
            <a:avLst/>
          </a:prstGeom>
          <a:noFill/>
          <a:ln>
            <a:noFill/>
          </a:ln>
        </p:spPr>
        <p:txBody>
          <a:bodyPr spcFirstLastPara="1" wrap="square" lIns="0" tIns="0" rIns="0" bIns="0" anchor="t" anchorCtr="0">
            <a:normAutofit/>
          </a:bodyPr>
          <a:lstStyle/>
          <a:p>
            <a:pPr marL="0" marR="0" lvl="0" indent="0" algn="ctr" rtl="0">
              <a:lnSpc>
                <a:spcPct val="120000"/>
              </a:lnSpc>
              <a:spcBef>
                <a:spcPts val="0"/>
              </a:spcBef>
              <a:spcAft>
                <a:spcPts val="0"/>
              </a:spcAft>
              <a:buNone/>
            </a:pPr>
            <a:r>
              <a:rPr lang="en-US" sz="2800">
                <a:solidFill>
                  <a:schemeClr val="dk1"/>
                </a:solidFill>
                <a:latin typeface="Gill Sans"/>
                <a:ea typeface="Gill Sans"/>
                <a:cs typeface="Gill Sans"/>
                <a:sym typeface="Gill Sans"/>
              </a:rPr>
              <a:t>You should never agree to meet up in real life with a stranger you’ve met on social media.</a:t>
            </a:r>
            <a:endParaRPr/>
          </a:p>
          <a:p>
            <a:pPr marL="0" marR="0" lvl="0" indent="177800" algn="ctr" rtl="0">
              <a:lnSpc>
                <a:spcPct val="120000"/>
              </a:lnSpc>
              <a:spcBef>
                <a:spcPts val="600"/>
              </a:spcBef>
              <a:spcAft>
                <a:spcPts val="0"/>
              </a:spcAft>
              <a:buClr>
                <a:schemeClr val="dk1"/>
              </a:buClr>
              <a:buSzPts val="2800"/>
              <a:buFont typeface="Arial"/>
              <a:buNone/>
            </a:pPr>
            <a:endParaRPr sz="2800">
              <a:solidFill>
                <a:schemeClr val="dk1"/>
              </a:solidFill>
              <a:latin typeface="Gill Sans"/>
              <a:ea typeface="Gill Sans"/>
              <a:cs typeface="Gill Sans"/>
              <a:sym typeface="Gill Sans"/>
            </a:endParaRPr>
          </a:p>
          <a:p>
            <a:pPr marL="0" marR="0" lvl="0" indent="0" algn="ctr" rtl="0">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54" name="Google Shape;154;p5"/>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5" name="Google Shape;155;p5"/>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56" name="Google Shape;156;p5" descr="Person with idea concept"/>
          <p:cNvPicPr preferRelativeResize="0"/>
          <p:nvPr/>
        </p:nvPicPr>
        <p:blipFill rotWithShape="1">
          <a:blip r:embed="rId3">
            <a:alphaModFix/>
          </a:blip>
          <a:srcRect/>
          <a:stretch/>
        </p:blipFill>
        <p:spPr>
          <a:xfrm>
            <a:off x="8115300" y="-12515"/>
            <a:ext cx="4076700" cy="64186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6"/>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3" name="Google Shape;163;p6"/>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4" name="Google Shape;164;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5" name="Google Shape;165;p6"/>
          <p:cNvSpPr txBox="1"/>
          <p:nvPr/>
        </p:nvSpPr>
        <p:spPr>
          <a:xfrm>
            <a:off x="1271380" y="1767890"/>
            <a:ext cx="5929422" cy="3322219"/>
          </a:xfrm>
          <a:prstGeom prst="rect">
            <a:avLst/>
          </a:prstGeom>
          <a:noFill/>
          <a:ln>
            <a:noFill/>
          </a:ln>
        </p:spPr>
        <p:txBody>
          <a:bodyPr spcFirstLastPara="1" wrap="square" lIns="0" tIns="0" rIns="0" bIns="0" anchor="t" anchorCtr="0">
            <a:normAutofit/>
          </a:bodyPr>
          <a:lstStyle/>
          <a:p>
            <a:pPr marL="0" marR="0" lvl="0" indent="0" algn="ctr" rtl="0">
              <a:lnSpc>
                <a:spcPct val="120000"/>
              </a:lnSpc>
              <a:spcBef>
                <a:spcPts val="0"/>
              </a:spcBef>
              <a:spcAft>
                <a:spcPts val="0"/>
              </a:spcAft>
              <a:buNone/>
            </a:pPr>
            <a:r>
              <a:rPr lang="en-US" sz="2800">
                <a:solidFill>
                  <a:schemeClr val="dk1"/>
                </a:solidFill>
                <a:latin typeface="Gill Sans"/>
                <a:ea typeface="Gill Sans"/>
                <a:cs typeface="Gill Sans"/>
                <a:sym typeface="Gill Sans"/>
              </a:rPr>
              <a:t>You can share or “like” a photo that makes fun of a friend.</a:t>
            </a:r>
            <a:endParaRPr/>
          </a:p>
          <a:p>
            <a:pPr marL="0" marR="0" lvl="0" indent="177800" algn="ctr" rtl="0">
              <a:lnSpc>
                <a:spcPct val="120000"/>
              </a:lnSpc>
              <a:spcBef>
                <a:spcPts val="600"/>
              </a:spcBef>
              <a:spcAft>
                <a:spcPts val="0"/>
              </a:spcAft>
              <a:buClr>
                <a:schemeClr val="dk1"/>
              </a:buClr>
              <a:buSzPts val="2800"/>
              <a:buFont typeface="Arial"/>
              <a:buNone/>
            </a:pPr>
            <a:endParaRPr sz="2800">
              <a:solidFill>
                <a:schemeClr val="dk1"/>
              </a:solidFill>
              <a:latin typeface="Gill Sans"/>
              <a:ea typeface="Gill Sans"/>
              <a:cs typeface="Gill Sans"/>
              <a:sym typeface="Gill Sans"/>
            </a:endParaRPr>
          </a:p>
          <a:p>
            <a:pPr marL="0" marR="0" lvl="0" indent="0" algn="ctr" rtl="0">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66" name="Google Shape;166;p6"/>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7" name="Google Shape;167;p6"/>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68" name="Google Shape;168;p6" descr="Person with idea concept"/>
          <p:cNvPicPr preferRelativeResize="0"/>
          <p:nvPr/>
        </p:nvPicPr>
        <p:blipFill rotWithShape="1">
          <a:blip r:embed="rId3">
            <a:alphaModFix/>
          </a:blip>
          <a:srcRect/>
          <a:stretch/>
        </p:blipFill>
        <p:spPr>
          <a:xfrm>
            <a:off x="8115300" y="-12515"/>
            <a:ext cx="4076700" cy="64186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7"/>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5" name="Google Shape;175;p7"/>
          <p:cNvSpPr/>
          <p:nvPr/>
        </p:nvSpPr>
        <p:spPr>
          <a:xfrm flipH="1">
            <a:off x="4038600" y="6400799"/>
            <a:ext cx="8153398" cy="456772"/>
          </a:xfrm>
          <a:prstGeom prst="rect">
            <a:avLst/>
          </a:prstGeom>
          <a:gradFill>
            <a:gsLst>
              <a:gs pos="0">
                <a:srgbClr val="B8EC53">
                  <a:alpha val="54901"/>
                </a:srgbClr>
              </a:gs>
              <a:gs pos="9000">
                <a:srgbClr val="B8EC53">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6" name="Google Shape;176;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7" name="Google Shape;177;p7"/>
          <p:cNvSpPr txBox="1"/>
          <p:nvPr/>
        </p:nvSpPr>
        <p:spPr>
          <a:xfrm>
            <a:off x="1271380" y="1767890"/>
            <a:ext cx="5929422" cy="3322219"/>
          </a:xfrm>
          <a:prstGeom prst="rect">
            <a:avLst/>
          </a:prstGeom>
          <a:noFill/>
          <a:ln>
            <a:noFill/>
          </a:ln>
        </p:spPr>
        <p:txBody>
          <a:bodyPr spcFirstLastPara="1" wrap="square" lIns="0" tIns="0" rIns="0" bIns="0" anchor="t" anchorCtr="0">
            <a:normAutofit/>
          </a:bodyPr>
          <a:lstStyle/>
          <a:p>
            <a:pPr marL="0" marR="0" lvl="0" indent="0" algn="ctr" rtl="0">
              <a:lnSpc>
                <a:spcPct val="120000"/>
              </a:lnSpc>
              <a:spcBef>
                <a:spcPts val="0"/>
              </a:spcBef>
              <a:spcAft>
                <a:spcPts val="0"/>
              </a:spcAft>
              <a:buNone/>
            </a:pPr>
            <a:r>
              <a:rPr lang="en-US" sz="2800">
                <a:solidFill>
                  <a:schemeClr val="dk1"/>
                </a:solidFill>
                <a:latin typeface="Gill Sans"/>
                <a:ea typeface="Gill Sans"/>
                <a:cs typeface="Gill Sans"/>
                <a:sym typeface="Gill Sans"/>
              </a:rPr>
              <a:t>All information published on the Internet is accurate and has been verified.</a:t>
            </a:r>
            <a:endParaRPr/>
          </a:p>
          <a:p>
            <a:pPr marL="0" marR="0" lvl="0" indent="177800" algn="ctr" rtl="0">
              <a:lnSpc>
                <a:spcPct val="120000"/>
              </a:lnSpc>
              <a:spcBef>
                <a:spcPts val="600"/>
              </a:spcBef>
              <a:spcAft>
                <a:spcPts val="0"/>
              </a:spcAft>
              <a:buClr>
                <a:schemeClr val="dk1"/>
              </a:buClr>
              <a:buSzPts val="2800"/>
              <a:buFont typeface="Arial"/>
              <a:buNone/>
            </a:pPr>
            <a:endParaRPr sz="2800">
              <a:solidFill>
                <a:schemeClr val="dk1"/>
              </a:solidFill>
              <a:latin typeface="Gill Sans"/>
              <a:ea typeface="Gill Sans"/>
              <a:cs typeface="Gill Sans"/>
              <a:sym typeface="Gill Sans"/>
            </a:endParaRPr>
          </a:p>
          <a:p>
            <a:pPr marL="0" marR="0" lvl="0" indent="0" algn="ctr" rtl="0">
              <a:lnSpc>
                <a:spcPct val="120000"/>
              </a:lnSpc>
              <a:spcBef>
                <a:spcPts val="600"/>
              </a:spcBef>
              <a:spcAft>
                <a:spcPts val="0"/>
              </a:spcAft>
              <a:buNone/>
            </a:pPr>
            <a:r>
              <a:rPr lang="en-US" sz="2800">
                <a:solidFill>
                  <a:schemeClr val="dk1"/>
                </a:solidFill>
                <a:latin typeface="Gill Sans"/>
                <a:ea typeface="Gill Sans"/>
                <a:cs typeface="Gill Sans"/>
                <a:sym typeface="Gill Sans"/>
              </a:rPr>
              <a:t>TRUE				FALSE</a:t>
            </a:r>
            <a:endParaRPr/>
          </a:p>
        </p:txBody>
      </p:sp>
      <p:sp>
        <p:nvSpPr>
          <p:cNvPr id="178" name="Google Shape;178;p7"/>
          <p:cNvSpPr/>
          <p:nvPr/>
        </p:nvSpPr>
        <p:spPr>
          <a:xfrm flipH="1">
            <a:off x="0" y="6406116"/>
            <a:ext cx="12191998" cy="461774"/>
          </a:xfrm>
          <a:prstGeom prst="rect">
            <a:avLst/>
          </a:prstGeom>
          <a:gradFill>
            <a:gsLst>
              <a:gs pos="0">
                <a:schemeClr val="accent5"/>
              </a:gs>
              <a:gs pos="100000">
                <a:srgbClr val="B8EC53">
                  <a:alpha val="58823"/>
                </a:srgbClr>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9" name="Google Shape;179;p7"/>
          <p:cNvSpPr/>
          <p:nvPr/>
        </p:nvSpPr>
        <p:spPr>
          <a:xfrm flipH="1">
            <a:off x="8115300" y="6406115"/>
            <a:ext cx="4076698" cy="464399"/>
          </a:xfrm>
          <a:prstGeom prst="rect">
            <a:avLst/>
          </a:prstGeom>
          <a:gradFill>
            <a:gsLst>
              <a:gs pos="0">
                <a:srgbClr val="9F1141">
                  <a:alpha val="60784"/>
                </a:srgbClr>
              </a:gs>
              <a:gs pos="19000">
                <a:srgbClr val="9F1141">
                  <a:alpha val="60784"/>
                </a:srgbClr>
              </a:gs>
              <a:gs pos="99000">
                <a:srgbClr val="D51757">
                  <a:alpha val="86666"/>
                </a:srgbClr>
              </a:gs>
              <a:gs pos="100000">
                <a:srgbClr val="D51757">
                  <a:alpha val="86666"/>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80" name="Google Shape;180;p7" descr="Person with idea concept"/>
          <p:cNvPicPr preferRelativeResize="0"/>
          <p:nvPr/>
        </p:nvPicPr>
        <p:blipFill rotWithShape="1">
          <a:blip r:embed="rId3">
            <a:alphaModFix/>
          </a:blip>
          <a:srcRect/>
          <a:stretch/>
        </p:blipFill>
        <p:spPr>
          <a:xfrm>
            <a:off x="8115300" y="-12515"/>
            <a:ext cx="4076700" cy="64186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7" name="Google Shape;187;p8"/>
          <p:cNvSpPr txBox="1">
            <a:spLocks noGrp="1"/>
          </p:cNvSpPr>
          <p:nvPr>
            <p:ph type="title"/>
          </p:nvPr>
        </p:nvSpPr>
        <p:spPr>
          <a:xfrm>
            <a:off x="917275" y="4583953"/>
            <a:ext cx="4685857" cy="146597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800"/>
              <a:buFont typeface="Gill Sans"/>
              <a:buNone/>
            </a:pPr>
            <a:r>
              <a:rPr lang="en-US" sz="2800"/>
              <a:t>WHAT IS ONLINE SAFETY</a:t>
            </a:r>
            <a:endParaRPr/>
          </a:p>
        </p:txBody>
      </p:sp>
      <p:pic>
        <p:nvPicPr>
          <p:cNvPr id="188" name="Google Shape;188;p8" descr="A blue and silver lock&#10;&#10;Description automatically generated"/>
          <p:cNvPicPr preferRelativeResize="0"/>
          <p:nvPr/>
        </p:nvPicPr>
        <p:blipFill rotWithShape="1">
          <a:blip r:embed="rId3">
            <a:alphaModFix/>
          </a:blip>
          <a:srcRect/>
          <a:stretch/>
        </p:blipFill>
        <p:spPr>
          <a:xfrm>
            <a:off x="20" y="432"/>
            <a:ext cx="12191980" cy="4244759"/>
          </a:xfrm>
          <a:prstGeom prst="rect">
            <a:avLst/>
          </a:prstGeom>
          <a:noFill/>
          <a:ln>
            <a:noFill/>
          </a:ln>
        </p:spPr>
      </p:pic>
      <p:sp>
        <p:nvSpPr>
          <p:cNvPr id="189" name="Google Shape;189;p8"/>
          <p:cNvSpPr txBox="1">
            <a:spLocks noGrp="1"/>
          </p:cNvSpPr>
          <p:nvPr>
            <p:ph type="body" idx="1"/>
          </p:nvPr>
        </p:nvSpPr>
        <p:spPr>
          <a:xfrm>
            <a:off x="6096000" y="4583953"/>
            <a:ext cx="5638800" cy="1465973"/>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20000"/>
              </a:lnSpc>
              <a:spcBef>
                <a:spcPts val="0"/>
              </a:spcBef>
              <a:spcAft>
                <a:spcPts val="0"/>
              </a:spcAft>
              <a:buClr>
                <a:schemeClr val="dk1"/>
              </a:buClr>
              <a:buSzPct val="100000"/>
              <a:buNone/>
            </a:pPr>
            <a:r>
              <a:rPr lang="en-US" sz="2400"/>
              <a:t>Online safety is the ability to understand and recognize threats that exist on the internet, as well as having the skills and knowledge to avoid these threats. </a:t>
            </a:r>
            <a:endParaRPr sz="1400"/>
          </a:p>
        </p:txBody>
      </p:sp>
      <p:sp>
        <p:nvSpPr>
          <p:cNvPr id="190" name="Google Shape;190;p8"/>
          <p:cNvSpPr/>
          <p:nvPr/>
        </p:nvSpPr>
        <p:spPr>
          <a:xfrm rot="10800000" flipH="1">
            <a:off x="0" y="6400799"/>
            <a:ext cx="12192000" cy="456773"/>
          </a:xfrm>
          <a:prstGeom prst="rect">
            <a:avLst/>
          </a:prstGeom>
          <a:gradFill>
            <a:gsLst>
              <a:gs pos="0">
                <a:srgbClr val="D57617">
                  <a:alpha val="27843"/>
                </a:srgbClr>
              </a:gs>
              <a:gs pos="14000">
                <a:srgbClr val="D57617">
                  <a:alpha val="27843"/>
                </a:srgbClr>
              </a:gs>
              <a:gs pos="100000">
                <a:srgbClr val="E73929">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1" name="Google Shape;191;p8"/>
          <p:cNvSpPr/>
          <p:nvPr/>
        </p:nvSpPr>
        <p:spPr>
          <a:xfrm flipH="1">
            <a:off x="4038600" y="6400799"/>
            <a:ext cx="8153398" cy="456772"/>
          </a:xfrm>
          <a:prstGeom prst="rect">
            <a:avLst/>
          </a:prstGeom>
          <a:gradFill>
            <a:gsLst>
              <a:gs pos="0">
                <a:srgbClr val="B8EC53">
                  <a:alpha val="66666"/>
                </a:srgbClr>
              </a:gs>
              <a:gs pos="9000">
                <a:srgbClr val="B8EC53">
                  <a:alpha val="66666"/>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2" name="Google Shape;192;p8"/>
          <p:cNvSpPr txBox="1"/>
          <p:nvPr/>
        </p:nvSpPr>
        <p:spPr>
          <a:xfrm>
            <a:off x="9742291" y="4045136"/>
            <a:ext cx="2449709"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Gill Sans"/>
                <a:ea typeface="Gill Sans"/>
                <a:cs typeface="Gill Sans"/>
                <a:sym typeface="Gill Sans"/>
              </a:rPr>
              <a:t> by Unknown Author is licensed under </a:t>
            </a:r>
            <a:r>
              <a:rPr lang="en-US" sz="700" u="sng">
                <a:solidFill>
                  <a:srgbClr val="FFFFFF"/>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CC BY-ND</a:t>
            </a:r>
            <a:endParaRPr sz="700">
              <a:solidFill>
                <a:srgbClr val="FFFFFF"/>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B2E21"/>
      </a:dk2>
      <a:lt2>
        <a:srgbClr val="E7E2E8"/>
      </a:lt2>
      <a:accent1>
        <a:srgbClr val="46B620"/>
      </a:accent1>
      <a:accent2>
        <a:srgbClr val="7BAF13"/>
      </a:accent2>
      <a:accent3>
        <a:srgbClr val="AEA21F"/>
      </a:accent3>
      <a:accent4>
        <a:srgbClr val="D57617"/>
      </a:accent4>
      <a:accent5>
        <a:srgbClr val="E73929"/>
      </a:accent5>
      <a:accent6>
        <a:srgbClr val="D51757"/>
      </a:accent6>
      <a:hlink>
        <a:srgbClr val="BF5F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3533</Words>
  <Application>Microsoft Office PowerPoint</Application>
  <PresentationFormat>Widescreen</PresentationFormat>
  <Paragraphs>182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Roboto</vt:lpstr>
      <vt:lpstr>Calibri</vt:lpstr>
      <vt:lpstr>Arial</vt:lpstr>
      <vt:lpstr>Gill Sans</vt:lpstr>
      <vt:lpstr>GradientRiseVTI</vt:lpstr>
      <vt:lpstr>Presentation for use by  public librarians offering online safety training for children and teenagers</vt:lpstr>
      <vt:lpstr>SURVIVAL IN A DIGITAL JUNGLE</vt:lpstr>
      <vt:lpstr>PowerPoint Presentation</vt:lpstr>
      <vt:lpstr>PowerPoint Presentation</vt:lpstr>
      <vt:lpstr>PowerPoint Presentation</vt:lpstr>
      <vt:lpstr>PowerPoint Presentation</vt:lpstr>
      <vt:lpstr>PowerPoint Presentation</vt:lpstr>
      <vt:lpstr>PowerPoint Presentation</vt:lpstr>
      <vt:lpstr>WHAT IS ONLINE SAFETY</vt:lpstr>
      <vt:lpstr>PROTECTING YOUR PERSONAL INFORMATION ONLINE</vt:lpstr>
      <vt:lpstr>SHARING PHOTOS OR VIDEOS</vt:lpstr>
      <vt:lpstr>MEETING NEW PEOPLE ONLINE</vt:lpstr>
      <vt:lpstr> WHAT IF SOMEONE IS CONTACTING ME, AND I DON’T WANT THEM TO</vt:lpstr>
      <vt:lpstr>I SAW SOMETHING ONLINE I DIDN’T LIKE</vt:lpstr>
      <vt:lpstr>SOMEONE IS BEING MEAN TO ME ONLINE</vt:lpstr>
      <vt:lpstr>SECURITY AND PRIVACY FOR MY DEVICE</vt:lpstr>
      <vt:lpstr>BE SHARP, BE SECURE &amp; BE KIND</vt:lpstr>
      <vt:lpstr>REFERENCES USED TO COMPILE THIS PRESENTATION, AND ADDITIONAL ONLINE SAFETY RESOURCES</vt:lpstr>
      <vt:lpstr>REFERENCES USED TO COMPILE THIS PRESENTATION, AND ADDITIONAL ONLINE SAFETY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Ugne Lipeikaite</dc:creator>
  <cp:lastModifiedBy>Edvaldas Baltrunas</cp:lastModifiedBy>
  <cp:revision>1</cp:revision>
  <dcterms:created xsi:type="dcterms:W3CDTF">2023-12-04T12:28:08Z</dcterms:created>
  <dcterms:modified xsi:type="dcterms:W3CDTF">2026-01-21T13:32:53Z</dcterms:modified>
</cp:coreProperties>
</file>